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1" r:id="rId3"/>
    <p:sldId id="261" r:id="rId4"/>
    <p:sldId id="383" r:id="rId5"/>
    <p:sldId id="343" r:id="rId6"/>
    <p:sldId id="370" r:id="rId7"/>
    <p:sldId id="386" r:id="rId8"/>
    <p:sldId id="388" r:id="rId9"/>
    <p:sldId id="390" r:id="rId10"/>
    <p:sldId id="391" r:id="rId11"/>
    <p:sldId id="392" r:id="rId12"/>
    <p:sldId id="384" r:id="rId13"/>
    <p:sldId id="385" r:id="rId14"/>
    <p:sldId id="393" r:id="rId15"/>
    <p:sldId id="355" r:id="rId16"/>
    <p:sldId id="398" r:id="rId17"/>
    <p:sldId id="397" r:id="rId18"/>
    <p:sldId id="399" r:id="rId19"/>
    <p:sldId id="400" r:id="rId20"/>
    <p:sldId id="401" r:id="rId21"/>
    <p:sldId id="402" r:id="rId22"/>
    <p:sldId id="395" r:id="rId23"/>
    <p:sldId id="396" r:id="rId24"/>
    <p:sldId id="394" r:id="rId25"/>
    <p:sldId id="381" r:id="rId26"/>
    <p:sldId id="367" r:id="rId27"/>
    <p:sldId id="382" r:id="rId28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0"/>
    </p:embeddedFont>
    <p:embeddedFont>
      <p:font typeface="나눔스퀘어" panose="020B0600000101010101" pitchFamily="50" charset="-127"/>
      <p:regular r:id="rId31"/>
      <p:bold r:id="rId32"/>
      <p:italic r:id="rId33"/>
      <p:boldItalic r:id="rId34"/>
    </p:embeddedFont>
    <p:embeddedFont>
      <p:font typeface="나눔스퀘어 Bold" panose="020B0600000101010101" pitchFamily="50" charset="-127"/>
      <p:regular r:id="rId35"/>
      <p:bold r:id="rId36"/>
      <p:italic r:id="rId37"/>
      <p:boldItalic r:id="rId38"/>
    </p:embeddedFont>
    <p:embeddedFont>
      <p:font typeface="나눔스퀘어 ExtraBold" panose="020B0600000101010101" pitchFamily="50" charset="-127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76" d="100"/>
          <a:sy n="76" d="100"/>
        </p:scale>
        <p:origin x="114" y="2454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구분된다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8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9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좌측에 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관계가 있기 때문에 서로 가까운 공간에 위치하며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관계가 없는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삼각형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서로 멀어졌습니다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embedding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가지는 장점을 가집니다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0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6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8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9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2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6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17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34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1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36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86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Entity, relation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같은 차원에 표현됨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relation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저차원의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구성요소로 전환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(translation)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3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4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구분될 수 있습니다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4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naver_search/22214745667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blog.naver.com/naver_search/221066184768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iing.tistory.com/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tobigs-gnn1213/17.-Reasoning-over-Knowledge-Graph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(NIPS ‘13 -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                                                                                           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Translating Embeddings for Modeling Multi-relational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(AAAI ‘14 -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TransH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                                                                                                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Knowledge graph embedding by translating on hyperplanes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(AAAI ‘15 -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                                                                                                  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Learning Entity and Relation Embeddings for Knowledge Graph Completion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363005"/>
            <a:ext cx="1198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Knowledge Graph Embedding (Trans-E,H,R)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2021.07.02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036319"/>
            <a:ext cx="11616584" cy="268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Score function  :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vectors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W_r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norm vector to project entity into hyperplane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D_r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translation vector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49794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en-US" altLang="ko-KR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TransH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4" name="Picture 4" descr="https://blog.kakaocdn.net/dn/zXGGU/btqzJF9FQPa/eT5lqxUuk2GnPBD4cvIAz1/img.png">
            <a:extLst>
              <a:ext uri="{FF2B5EF4-FFF2-40B4-BE49-F238E27FC236}">
                <a16:creationId xmlns:a16="http://schemas.microsoft.com/office/drawing/2014/main" id="{1938BDE8-27A4-4AC2-B1C4-F6AA840B1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8" t="4596" r="1406" b="31073"/>
          <a:stretch/>
        </p:blipFill>
        <p:spPr bwMode="auto">
          <a:xfrm>
            <a:off x="813661" y="3819021"/>
            <a:ext cx="3076413" cy="28460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blog.kakaocdn.net/dn/c2KBWa/btqzKHlEbYU/e9OKNRQTL3kvXy955EgguK/img.jpg">
            <a:extLst>
              <a:ext uri="{FF2B5EF4-FFF2-40B4-BE49-F238E27FC236}">
                <a16:creationId xmlns:a16="http://schemas.microsoft.com/office/drawing/2014/main" id="{CD828DAF-8AF2-48A7-B6A9-5239B58D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01" y="1291203"/>
            <a:ext cx="3388560" cy="52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blog.kakaocdn.net/dn/bcPlOZ/btqzKHTs3E3/HlK0QOQkTRJdg8M8ZSZO1K/img.png">
            <a:extLst>
              <a:ext uri="{FF2B5EF4-FFF2-40B4-BE49-F238E27FC236}">
                <a16:creationId xmlns:a16="http://schemas.microsoft.com/office/drawing/2014/main" id="{A7ED2B76-4F50-4E63-832A-4373C711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69" y="3819021"/>
            <a:ext cx="6774546" cy="82201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syjpM/btqzPn2uRdj/fM3dZH0kBcQXOgKQn5SiJ1/img.png">
            <a:extLst>
              <a:ext uri="{FF2B5EF4-FFF2-40B4-BE49-F238E27FC236}">
                <a16:creationId xmlns:a16="http://schemas.microsoft.com/office/drawing/2014/main" id="{8B9B7746-5AC0-4A40-85E6-375975EF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68" y="5404967"/>
            <a:ext cx="6774545" cy="12348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7E136F-EAC7-4715-9A14-ECF81DF90CBA}"/>
              </a:ext>
            </a:extLst>
          </p:cNvPr>
          <p:cNvSpPr txBox="1"/>
          <p:nvPr/>
        </p:nvSpPr>
        <p:spPr>
          <a:xfrm>
            <a:off x="7067311" y="5001421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&lt;Loss function&gt;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6EABB-7482-4B51-91AF-256FB96CDFB4}"/>
              </a:ext>
            </a:extLst>
          </p:cNvPr>
          <p:cNvSpPr txBox="1"/>
          <p:nvPr/>
        </p:nvSpPr>
        <p:spPr>
          <a:xfrm>
            <a:off x="6908495" y="3398942"/>
            <a:ext cx="253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&lt;projected entities&gt;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7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2048948"/>
            <a:ext cx="1198018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(AAAI ’15 –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Learning Entity and Relation Embeddings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for Knowledge Graph Completion</a:t>
            </a:r>
          </a:p>
        </p:txBody>
      </p:sp>
    </p:spTree>
    <p:extLst>
      <p:ext uri="{BB962C8B-B14F-4D97-AF65-F5344CB8AC3E}">
        <p14:creationId xmlns:p14="http://schemas.microsoft.com/office/powerpoint/2010/main" val="119629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036320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problem of previous model :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TransE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TransH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Same embedding space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Why is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same embedding space a problem?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entity can have many aspects(features).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Many relations focus on many entities aspect.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58592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Problems of previous methods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170" name="Picture 2" descr="https://blog.kakaocdn.net/dn/QC7Yu/btqz6HFaMKP/pGakQ7xcRgIsUqZOwkX991/img.jpg">
            <a:extLst>
              <a:ext uri="{FF2B5EF4-FFF2-40B4-BE49-F238E27FC236}">
                <a16:creationId xmlns:a16="http://schemas.microsoft.com/office/drawing/2014/main" id="{8FD5FE16-6315-4E2A-B2B5-CD96093F4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r="8311"/>
          <a:stretch/>
        </p:blipFill>
        <p:spPr bwMode="auto">
          <a:xfrm>
            <a:off x="6873500" y="2832424"/>
            <a:ext cx="5168684" cy="33670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6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036319"/>
            <a:ext cx="11616584" cy="268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Score function  :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vectors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M_r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project matrix to project entity into relation space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49794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E136F-EAC7-4715-9A14-ECF81DF90CBA}"/>
              </a:ext>
            </a:extLst>
          </p:cNvPr>
          <p:cNvSpPr txBox="1"/>
          <p:nvPr/>
        </p:nvSpPr>
        <p:spPr>
          <a:xfrm>
            <a:off x="7067311" y="5001421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&lt;Loss function&gt;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6EABB-7482-4B51-91AF-256FB96CDFB4}"/>
              </a:ext>
            </a:extLst>
          </p:cNvPr>
          <p:cNvSpPr txBox="1"/>
          <p:nvPr/>
        </p:nvSpPr>
        <p:spPr>
          <a:xfrm>
            <a:off x="6908495" y="3398942"/>
            <a:ext cx="253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&lt;projected entities&gt;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4" descr="https://blog.kakaocdn.net/dn/ct0xkD/btqz5aBBHHj/ECTPmTuEk4GHcPL8ohQ1QK/img.jpg">
            <a:extLst>
              <a:ext uri="{FF2B5EF4-FFF2-40B4-BE49-F238E27FC236}">
                <a16:creationId xmlns:a16="http://schemas.microsoft.com/office/drawing/2014/main" id="{0B0D7045-8AA0-4F5E-BA26-BE903FBF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860" y="1087067"/>
            <a:ext cx="5021451" cy="9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blog.kakaocdn.net/dn/df9YzT/btqz6u68t0b/2kzWjrekWO2LPqrKdha3M1/img.jpg">
            <a:extLst>
              <a:ext uri="{FF2B5EF4-FFF2-40B4-BE49-F238E27FC236}">
                <a16:creationId xmlns:a16="http://schemas.microsoft.com/office/drawing/2014/main" id="{CFD37893-2D1B-4D00-81C8-390788318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3"/>
          <a:stretch/>
        </p:blipFill>
        <p:spPr bwMode="auto">
          <a:xfrm>
            <a:off x="4788168" y="5644165"/>
            <a:ext cx="6774546" cy="83412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blog.kakaocdn.net/dn/bQH5Cu/btqz4MgRLcP/29Kohe02DEI4kkJxXHM080/img.jpg">
            <a:extLst>
              <a:ext uri="{FF2B5EF4-FFF2-40B4-BE49-F238E27FC236}">
                <a16:creationId xmlns:a16="http://schemas.microsoft.com/office/drawing/2014/main" id="{9571B60A-7F25-4A13-91AB-1020A7A0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15" y="3904480"/>
            <a:ext cx="5055192" cy="7909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blog.kakaocdn.net/dn/QC7Yu/btqz6HFaMKP/pGakQ7xcRgIsUqZOwkX991/img.jpg">
            <a:extLst>
              <a:ext uri="{FF2B5EF4-FFF2-40B4-BE49-F238E27FC236}">
                <a16:creationId xmlns:a16="http://schemas.microsoft.com/office/drawing/2014/main" id="{38F84042-1C91-4EE3-ADC6-CC9B1D828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r="8311"/>
          <a:stretch/>
        </p:blipFill>
        <p:spPr bwMode="auto">
          <a:xfrm>
            <a:off x="389613" y="3797085"/>
            <a:ext cx="4115811" cy="268120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46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39682"/>
            <a:ext cx="11980189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Search engine systems specialized in medical treatment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5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82641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Motivations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036319"/>
            <a:ext cx="11616584" cy="570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Subject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Search engine systems specialized in medical treatment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Problems : 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Difficulty in determining the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cause of the disease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Difficult to understand the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correlation of multiple factors to complex diseases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need to analyze the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factors of COVID-19 virus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Difficult to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identify side effects of drugs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for the development of new drugs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0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79944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Difficulty in developing new drugs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708DF7-BE3A-4F84-BA0A-7D627FA2DF10}"/>
              </a:ext>
            </a:extLst>
          </p:cNvPr>
          <p:cNvGrpSpPr/>
          <p:nvPr/>
        </p:nvGrpSpPr>
        <p:grpSpPr>
          <a:xfrm>
            <a:off x="199673" y="1400529"/>
            <a:ext cx="9390416" cy="5023519"/>
            <a:chOff x="238419" y="1098312"/>
            <a:chExt cx="9390416" cy="50235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11C0B9-441A-44BF-B723-130EA91C4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608"/>
            <a:stretch/>
          </p:blipFill>
          <p:spPr>
            <a:xfrm>
              <a:off x="238419" y="1098312"/>
              <a:ext cx="9390416" cy="502351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BD9781-8785-4D5B-A94E-10E5882E2636}"/>
                </a:ext>
              </a:extLst>
            </p:cNvPr>
            <p:cNvSpPr/>
            <p:nvPr/>
          </p:nvSpPr>
          <p:spPr>
            <a:xfrm>
              <a:off x="914400" y="1712565"/>
              <a:ext cx="4510007" cy="263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C1D71C-30C2-4B26-8EE5-D0417C257F85}"/>
                </a:ext>
              </a:extLst>
            </p:cNvPr>
            <p:cNvSpPr/>
            <p:nvPr/>
          </p:nvSpPr>
          <p:spPr>
            <a:xfrm>
              <a:off x="844659" y="4680490"/>
              <a:ext cx="2936928" cy="263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9AACE6-32C2-4B42-8A66-5457A7E70D32}"/>
                </a:ext>
              </a:extLst>
            </p:cNvPr>
            <p:cNvSpPr/>
            <p:nvPr/>
          </p:nvSpPr>
          <p:spPr>
            <a:xfrm>
              <a:off x="844659" y="5230680"/>
              <a:ext cx="5804114" cy="263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3090B7-78E8-4DC1-81C8-85032170ABDA}"/>
              </a:ext>
            </a:extLst>
          </p:cNvPr>
          <p:cNvSpPr txBox="1"/>
          <p:nvPr/>
        </p:nvSpPr>
        <p:spPr>
          <a:xfrm>
            <a:off x="6176076" y="1223187"/>
            <a:ext cx="541665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(2018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정밀의학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바이오신약개발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 최신 동향 및 전망 인공지능과 정밀의학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F5A19-254E-44B9-9BBD-167323B1E3E3}"/>
              </a:ext>
            </a:extLst>
          </p:cNvPr>
          <p:cNvSpPr txBox="1"/>
          <p:nvPr/>
        </p:nvSpPr>
        <p:spPr>
          <a:xfrm>
            <a:off x="6176076" y="2337868"/>
            <a:ext cx="541665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(Nature 2004) Key factors in the rising cost of new drug discovery and development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2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283964"/>
            <a:ext cx="11102398" cy="676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The importance of diversity for the development of new drugs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92D17B-095D-46ED-948B-AA2865CD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3" y="1365856"/>
            <a:ext cx="11829374" cy="3097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A236ED-0146-4E08-9E2C-0C1BA8F2963D}"/>
              </a:ext>
            </a:extLst>
          </p:cNvPr>
          <p:cNvSpPr/>
          <p:nvPr/>
        </p:nvSpPr>
        <p:spPr>
          <a:xfrm>
            <a:off x="3921071" y="3297265"/>
            <a:ext cx="1658319" cy="329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04124-C8F8-404F-956F-D69DDD2DDEAB}"/>
              </a:ext>
            </a:extLst>
          </p:cNvPr>
          <p:cNvSpPr/>
          <p:nvPr/>
        </p:nvSpPr>
        <p:spPr>
          <a:xfrm>
            <a:off x="1046136" y="3700221"/>
            <a:ext cx="4347274" cy="329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2CE4-287F-4315-BE51-8D45136255FC}"/>
              </a:ext>
            </a:extLst>
          </p:cNvPr>
          <p:cNvSpPr txBox="1"/>
          <p:nvPr/>
        </p:nvSpPr>
        <p:spPr>
          <a:xfrm>
            <a:off x="181313" y="5759490"/>
            <a:ext cx="541665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(2018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b="1" cap="all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정밀의학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바이오신약개발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 최신 동향 및 전망 인공지능과 정밀의학</a:t>
            </a:r>
          </a:p>
        </p:txBody>
      </p:sp>
    </p:spTree>
    <p:extLst>
      <p:ext uri="{BB962C8B-B14F-4D97-AF65-F5344CB8AC3E}">
        <p14:creationId xmlns:p14="http://schemas.microsoft.com/office/powerpoint/2010/main" val="225105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978479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The characteristic of Knowledge Graph(KG)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DRKG schema">
            <a:extLst>
              <a:ext uri="{FF2B5EF4-FFF2-40B4-BE49-F238E27FC236}">
                <a16:creationId xmlns:a16="http://schemas.microsoft.com/office/drawing/2014/main" id="{9094270A-1054-44F3-976C-5C7E74E3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510198"/>
            <a:ext cx="71532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4DDC55-23B9-4A1C-913E-C365A77096F3}"/>
              </a:ext>
            </a:extLst>
          </p:cNvPr>
          <p:cNvSpPr txBox="1"/>
          <p:nvPr/>
        </p:nvSpPr>
        <p:spPr>
          <a:xfrm>
            <a:off x="389612" y="6358374"/>
            <a:ext cx="496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출처</a:t>
            </a:r>
            <a:r>
              <a:rPr lang="en-US" altLang="ko-KR" dirty="0"/>
              <a:t>: https://github.com/gnn4dr/DRKG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433320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675366"/>
            <a:ext cx="93851" cy="3423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895610" y="2069264"/>
            <a:ext cx="2074118" cy="646331"/>
            <a:chOff x="5171440" y="882070"/>
            <a:chExt cx="2074118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1192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TransE</a:t>
              </a:r>
              <a:endPara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84E9BE-A9D9-416C-B96E-425E6202B60D}"/>
              </a:ext>
            </a:extLst>
          </p:cNvPr>
          <p:cNvSpPr txBox="1"/>
          <p:nvPr/>
        </p:nvSpPr>
        <p:spPr>
          <a:xfrm>
            <a:off x="2392591" y="3105834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895610" y="2759505"/>
            <a:ext cx="2107780" cy="646331"/>
            <a:chOff x="5171440" y="882070"/>
            <a:chExt cx="210778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1225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TransH</a:t>
              </a:r>
              <a:endPara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768D64-EFEA-41CF-B823-21178F02AFD9}"/>
              </a:ext>
            </a:extLst>
          </p:cNvPr>
          <p:cNvGrpSpPr/>
          <p:nvPr/>
        </p:nvGrpSpPr>
        <p:grpSpPr>
          <a:xfrm>
            <a:off x="4895610" y="3449746"/>
            <a:ext cx="2090148" cy="646331"/>
            <a:chOff x="5171440" y="882070"/>
            <a:chExt cx="2090148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335226-4790-4F6B-99FA-972009409E9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2AFD0F-4248-4269-B3EC-C82FF7DD7344}"/>
                </a:ext>
              </a:extLst>
            </p:cNvPr>
            <p:cNvSpPr txBox="1"/>
            <p:nvPr/>
          </p:nvSpPr>
          <p:spPr>
            <a:xfrm>
              <a:off x="6053500" y="974402"/>
              <a:ext cx="1208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TransR</a:t>
              </a:r>
              <a:endPara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74012C-0033-4A91-B91D-E1BD898B9296}"/>
              </a:ext>
            </a:extLst>
          </p:cNvPr>
          <p:cNvGrpSpPr/>
          <p:nvPr/>
        </p:nvGrpSpPr>
        <p:grpSpPr>
          <a:xfrm>
            <a:off x="4895610" y="4101514"/>
            <a:ext cx="2703521" cy="646331"/>
            <a:chOff x="5171440" y="882070"/>
            <a:chExt cx="270352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8A528D-2B90-40A3-BC9D-7A2A5E42E249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854F62-E642-4CEE-B7BB-48C6632249F5}"/>
                </a:ext>
              </a:extLst>
            </p:cNvPr>
            <p:cNvSpPr txBox="1"/>
            <p:nvPr/>
          </p:nvSpPr>
          <p:spPr>
            <a:xfrm>
              <a:off x="6053500" y="974402"/>
              <a:ext cx="1821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89827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Method</a:t>
            </a:r>
          </a:p>
        </p:txBody>
      </p:sp>
      <p:pic>
        <p:nvPicPr>
          <p:cNvPr id="1026" name="Picture 2" descr="DRKG schema">
            <a:extLst>
              <a:ext uri="{FF2B5EF4-FFF2-40B4-BE49-F238E27FC236}">
                <a16:creationId xmlns:a16="http://schemas.microsoft.com/office/drawing/2014/main" id="{9094270A-1054-44F3-976C-5C7E74E3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70" y="1607477"/>
            <a:ext cx="1858956" cy="1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F3F03-2032-45B8-9E69-4C3372072720}"/>
              </a:ext>
            </a:extLst>
          </p:cNvPr>
          <p:cNvSpPr txBox="1"/>
          <p:nvPr/>
        </p:nvSpPr>
        <p:spPr>
          <a:xfrm>
            <a:off x="123986" y="3556862"/>
            <a:ext cx="347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Symtom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350DCF5-5923-4C22-977E-FF39B9A26186}"/>
              </a:ext>
            </a:extLst>
          </p:cNvPr>
          <p:cNvSpPr/>
          <p:nvPr/>
        </p:nvSpPr>
        <p:spPr>
          <a:xfrm>
            <a:off x="3417376" y="3491938"/>
            <a:ext cx="1185620" cy="591513"/>
          </a:xfrm>
          <a:prstGeom prst="rightArrow">
            <a:avLst>
              <a:gd name="adj1" fmla="val 32812"/>
              <a:gd name="adj2" fmla="val 6611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2CD29-9FEE-400F-8060-0BF6604E433B}"/>
              </a:ext>
            </a:extLst>
          </p:cNvPr>
          <p:cNvSpPr/>
          <p:nvPr/>
        </p:nvSpPr>
        <p:spPr>
          <a:xfrm>
            <a:off x="4937223" y="2938718"/>
            <a:ext cx="2317554" cy="1697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BIO Search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A837DC-E2E4-4C6A-8646-BCF03F3DD6ED}"/>
              </a:ext>
            </a:extLst>
          </p:cNvPr>
          <p:cNvSpPr/>
          <p:nvPr/>
        </p:nvSpPr>
        <p:spPr>
          <a:xfrm>
            <a:off x="7493432" y="3491938"/>
            <a:ext cx="1387098" cy="591513"/>
          </a:xfrm>
          <a:prstGeom prst="rightArrow">
            <a:avLst>
              <a:gd name="adj1" fmla="val 32812"/>
              <a:gd name="adj2" fmla="val 6611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88CDC-D50B-4399-A1E6-CAD87D5191FF}"/>
              </a:ext>
            </a:extLst>
          </p:cNvPr>
          <p:cNvSpPr txBox="1"/>
          <p:nvPr/>
        </p:nvSpPr>
        <p:spPr>
          <a:xfrm>
            <a:off x="4736888" y="4787856"/>
            <a:ext cx="28805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 Expansion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C2F91-CCB8-46E7-AB86-69642BC06032}"/>
              </a:ext>
            </a:extLst>
          </p:cNvPr>
          <p:cNvSpPr txBox="1"/>
          <p:nvPr/>
        </p:nvSpPr>
        <p:spPr>
          <a:xfrm>
            <a:off x="8880530" y="1951295"/>
            <a:ext cx="174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C5982-3015-4020-A1B7-0976EFEAF690}"/>
              </a:ext>
            </a:extLst>
          </p:cNvPr>
          <p:cNvSpPr txBox="1"/>
          <p:nvPr/>
        </p:nvSpPr>
        <p:spPr>
          <a:xfrm>
            <a:off x="8880530" y="3587640"/>
            <a:ext cx="174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66C1C-358D-47DE-B166-C92019D88873}"/>
              </a:ext>
            </a:extLst>
          </p:cNvPr>
          <p:cNvSpPr txBox="1"/>
          <p:nvPr/>
        </p:nvSpPr>
        <p:spPr>
          <a:xfrm>
            <a:off x="8880530" y="5297983"/>
            <a:ext cx="174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Keyword3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Picture 2" descr="DRKG schema">
            <a:extLst>
              <a:ext uri="{FF2B5EF4-FFF2-40B4-BE49-F238E27FC236}">
                <a16:creationId xmlns:a16="http://schemas.microsoft.com/office/drawing/2014/main" id="{ECBDB001-E510-436C-A247-4844A1C3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70" y="3169602"/>
            <a:ext cx="1858956" cy="1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RKG schema">
            <a:extLst>
              <a:ext uri="{FF2B5EF4-FFF2-40B4-BE49-F238E27FC236}">
                <a16:creationId xmlns:a16="http://schemas.microsoft.com/office/drawing/2014/main" id="{D6A56A49-D2D8-451D-ACB2-70FA3B16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70" y="4851112"/>
            <a:ext cx="1858956" cy="1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0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10650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theme1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https://postfiles.pstatic.net/MjAyMDExMThfNzMg/MDAxNjA1NjYzNDk2MDgw.teoPjw7mXK4uekfZLyrIWz7MEWVjB0LNWJxir-Hyx5Ag.-OrHZNTE71jPppzmff2k58GN7JcPzXb6Q6_Dl9HfM84g.PNG.naver_search/NAVER_BLOG_IMG032x.png?type=w966">
            <a:extLst>
              <a:ext uri="{FF2B5EF4-FFF2-40B4-BE49-F238E27FC236}">
                <a16:creationId xmlns:a16="http://schemas.microsoft.com/office/drawing/2014/main" id="{70BD64A0-761F-4A9E-B738-8A442BF0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01" y="1614257"/>
            <a:ext cx="6703340" cy="49287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17D03-D32E-4A5C-878D-CC6D6F2CB23E}"/>
              </a:ext>
            </a:extLst>
          </p:cNvPr>
          <p:cNvSpPr txBox="1"/>
          <p:nvPr/>
        </p:nvSpPr>
        <p:spPr>
          <a:xfrm>
            <a:off x="2829732" y="1140622"/>
            <a:ext cx="65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어휘 불일치 문제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(term-mismatch problem)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D0944-16B1-422D-A609-80EB773C5661}"/>
              </a:ext>
            </a:extLst>
          </p:cNvPr>
          <p:cNvSpPr txBox="1"/>
          <p:nvPr/>
        </p:nvSpPr>
        <p:spPr>
          <a:xfrm>
            <a:off x="1720312" y="4828660"/>
            <a:ext cx="95314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댕댕이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반려견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8EBEA-8CAB-4523-AF10-2150684C325F}"/>
              </a:ext>
            </a:extLst>
          </p:cNvPr>
          <p:cNvSpPr txBox="1"/>
          <p:nvPr/>
        </p:nvSpPr>
        <p:spPr>
          <a:xfrm>
            <a:off x="9663194" y="3392488"/>
            <a:ext cx="2169762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댕댕이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검색했을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강아지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검색결과를 얻을 수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D3B6F-C483-4E55-A6E8-2E8BA8D9FB44}"/>
              </a:ext>
            </a:extLst>
          </p:cNvPr>
          <p:cNvSpPr txBox="1"/>
          <p:nvPr/>
        </p:nvSpPr>
        <p:spPr>
          <a:xfrm>
            <a:off x="-7749" y="6603719"/>
            <a:ext cx="378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https://blog.naver.com/naver_search/222147456679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6C870-0273-42BA-A87A-99CABAE592BC}"/>
              </a:ext>
            </a:extLst>
          </p:cNvPr>
          <p:cNvSpPr txBox="1"/>
          <p:nvPr/>
        </p:nvSpPr>
        <p:spPr>
          <a:xfrm>
            <a:off x="123999" y="1614257"/>
            <a:ext cx="2504848" cy="1353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 term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relevant doc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vocabulary mismatch”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메인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challenge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158751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10650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theme2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17D03-D32E-4A5C-878D-CC6D6F2CB23E}"/>
              </a:ext>
            </a:extLst>
          </p:cNvPr>
          <p:cNvSpPr txBox="1"/>
          <p:nvPr/>
        </p:nvSpPr>
        <p:spPr>
          <a:xfrm>
            <a:off x="-209227" y="1103210"/>
            <a:ext cx="653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질의에서 키워드 질의로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355C0-75DC-4CF7-85EC-85DD8AA2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8" y="1545231"/>
            <a:ext cx="5491565" cy="4709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02262-73C4-4ADD-BA1C-EBD2CC6645E1}"/>
              </a:ext>
            </a:extLst>
          </p:cNvPr>
          <p:cNvSpPr txBox="1"/>
          <p:nvPr/>
        </p:nvSpPr>
        <p:spPr>
          <a:xfrm>
            <a:off x="311258" y="6295784"/>
            <a:ext cx="274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질의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D93AF-7BD8-49C6-9778-473EEBED6613}"/>
              </a:ext>
            </a:extLst>
          </p:cNvPr>
          <p:cNvSpPr txBox="1"/>
          <p:nvPr/>
        </p:nvSpPr>
        <p:spPr>
          <a:xfrm>
            <a:off x="3057041" y="6277658"/>
            <a:ext cx="27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질의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25B4A-3574-447B-9426-D7424724CC05}"/>
              </a:ext>
            </a:extLst>
          </p:cNvPr>
          <p:cNvSpPr txBox="1"/>
          <p:nvPr/>
        </p:nvSpPr>
        <p:spPr>
          <a:xfrm>
            <a:off x="-7749" y="6603719"/>
            <a:ext cx="378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https://blog.naver.com/naver_search/221066184768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https://postfiles.pstatic.net/MjAxNzA4MDNfMTIy/MDAxNTAxNzQ5NDc0NDg2.DMvvbijT34y5_JSXWE9jJnnk_QhcOpq-K1HqQJSI-IAg.SZUYbDRdprbU72cU_n51NsHZD7EfJmJmRC6VwetgdnYg.PNG.naver_search/Screen_Shot_2017-08-03_at_5.37.37_PM.png?type=w966">
            <a:extLst>
              <a:ext uri="{FF2B5EF4-FFF2-40B4-BE49-F238E27FC236}">
                <a16:creationId xmlns:a16="http://schemas.microsoft.com/office/drawing/2014/main" id="{84ADE640-16AD-43CD-B282-21822694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63" y="2949378"/>
            <a:ext cx="6359037" cy="19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E0F17-5F93-4F4E-A705-128EF37A8E8C}"/>
              </a:ext>
            </a:extLst>
          </p:cNvPr>
          <p:cNvSpPr txBox="1"/>
          <p:nvPr/>
        </p:nvSpPr>
        <p:spPr>
          <a:xfrm>
            <a:off x="6432658" y="2328490"/>
            <a:ext cx="51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(SIGIR ’17) RNN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자연어 질의 변환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2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문서 확장 기반의 질의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 Expansion versus Query Expansion for Ad-hoc Retrieval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BERT-based Lexical Substitution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Leveraging Semantic and Lexical Matching to Improve the Recall of Document Retrieval Systems: A Hybrid Approach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 Expansion by Query Prediction</a:t>
            </a:r>
          </a:p>
          <a:p>
            <a:pPr lvl="1" fontAlgn="base"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기반의 키워드 확장 기반의 질의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Siamese network</a:t>
            </a:r>
          </a:p>
          <a:p>
            <a:pPr lvl="1" fontAlgn="base">
              <a:lnSpc>
                <a:spcPct val="150000"/>
              </a:lnSpc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3597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Next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paper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1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CS224W – GNN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위주로 공부 예정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Chapter 01~06 (6) : Graph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구조적 특성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Message Passing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Chapter 07~12 (6) : GNN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이론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PageRank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Chapter 13~18 (6) : GNN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응용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KG, GNN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기반의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임베딩을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이용한 추천시스템 사례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Deview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2020) GNN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기반의 개인화 추천시스템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Naver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(KDD 19’) KGAT: Knowledge Graph Attention Network for Recommendation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3597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Next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paper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4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389613" y="1158396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https://learniiing.tistory.com/5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(KG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Completion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4"/>
              </a:rPr>
              <a:t>https://velog.io/@tobigs-gnn1213/17.-Reasoning-over-Knowledge-Graphs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(GNN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스터디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29702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Next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paper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1" y="-1991034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2646862"/>
            <a:ext cx="1198018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(NIPS ’13 –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TransE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Translating Embeddings for Modeling Multi-relational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34737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3637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Background of KG embedding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310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Knowledge Graph(KG) is composed of triple like head(h), relation(r), and tail(t).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Background of graph embedding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Purpose : KG completion (= link prediction)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Learn to KG’s local &amp; global pattern</a:t>
            </a:r>
          </a:p>
        </p:txBody>
      </p:sp>
      <p:pic>
        <p:nvPicPr>
          <p:cNvPr id="1028" name="Picture 4" descr="https://media.vlpt.us/images/minjung-s/post/cf7beab6-a7d6-4a13-8053-3e2725d2acc6/image.png">
            <a:extLst>
              <a:ext uri="{FF2B5EF4-FFF2-40B4-BE49-F238E27FC236}">
                <a16:creationId xmlns:a16="http://schemas.microsoft.com/office/drawing/2014/main" id="{9445607C-20CD-4685-BB10-BCC7DEAE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4" y="3569702"/>
            <a:ext cx="5030291" cy="3102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25600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TransE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s://media.vlpt.us/images/tobigs-gnn1213/post/16feaf4f-bcd6-422c-816b-b7c65d842bf6/image.png">
            <a:extLst>
              <a:ext uri="{FF2B5EF4-FFF2-40B4-BE49-F238E27FC236}">
                <a16:creationId xmlns:a16="http://schemas.microsoft.com/office/drawing/2014/main" id="{B4614669-D359-42B3-A1E8-FD0195C71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778"/>
          <a:stretch/>
        </p:blipFill>
        <p:spPr bwMode="auto">
          <a:xfrm>
            <a:off x="123988" y="2085825"/>
            <a:ext cx="5850610" cy="38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vlpt.us/images/tobigs-gnn1213/post/bed87df2-833d-4159-8093-bb26ed61951c/image.png">
            <a:extLst>
              <a:ext uri="{FF2B5EF4-FFF2-40B4-BE49-F238E27FC236}">
                <a16:creationId xmlns:a16="http://schemas.microsoft.com/office/drawing/2014/main" id="{9C61B1CC-B9F1-45C0-942C-8D5772830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r="2581"/>
          <a:stretch/>
        </p:blipFill>
        <p:spPr bwMode="auto">
          <a:xfrm>
            <a:off x="6153541" y="1994287"/>
            <a:ext cx="5981631" cy="31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82CF9-BB49-433E-A477-80FE541AC418}"/>
              </a:ext>
            </a:extLst>
          </p:cNvPr>
          <p:cNvSpPr txBox="1"/>
          <p:nvPr/>
        </p:nvSpPr>
        <p:spPr>
          <a:xfrm>
            <a:off x="251126" y="1414742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 function : L1 or L2-norm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765F95-CCF6-40DF-8967-4614783E1D8F}"/>
              </a:ext>
            </a:extLst>
          </p:cNvPr>
          <p:cNvSpPr/>
          <p:nvPr/>
        </p:nvSpPr>
        <p:spPr>
          <a:xfrm>
            <a:off x="58477" y="1994287"/>
            <a:ext cx="5981631" cy="4336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C624C8-7B84-4B64-BCBD-A4213D1C24B1}"/>
              </a:ext>
            </a:extLst>
          </p:cNvPr>
          <p:cNvSpPr/>
          <p:nvPr/>
        </p:nvSpPr>
        <p:spPr>
          <a:xfrm>
            <a:off x="6105619" y="1994287"/>
            <a:ext cx="6027904" cy="4336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44C21-1C3F-4E8A-A875-C57B031C8F87}"/>
              </a:ext>
            </a:extLst>
          </p:cNvPr>
          <p:cNvSpPr txBox="1"/>
          <p:nvPr/>
        </p:nvSpPr>
        <p:spPr>
          <a:xfrm>
            <a:off x="6153541" y="1414742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 descr="https://blog.kakaocdn.net/dn/VNmpe/btqzKeRsQGw/4FM8GNuA3RgmXooTRUhda0/img.jpg">
            <a:extLst>
              <a:ext uri="{FF2B5EF4-FFF2-40B4-BE49-F238E27FC236}">
                <a16:creationId xmlns:a16="http://schemas.microsoft.com/office/drawing/2014/main" id="{6A9177E5-9677-484D-AF29-11FEF3C6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53" y="5521142"/>
            <a:ext cx="5669635" cy="4272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49900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Application &amp; feature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074" name="Picture 2" descr="https://media.vlpt.us/images/tobigs-gnn1213/post/5a383bb4-0892-4827-bfef-cd0394d22711/image.png">
            <a:extLst>
              <a:ext uri="{FF2B5EF4-FFF2-40B4-BE49-F238E27FC236}">
                <a16:creationId xmlns:a16="http://schemas.microsoft.com/office/drawing/2014/main" id="{416E3E4C-713D-4FF2-BF39-3154B6D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1" y="2169925"/>
            <a:ext cx="5891828" cy="39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vlpt.us/images/tobigs-gnn1213/post/fa73cdac-4baa-4a9c-ac94-3a70394c9d91/image.png">
            <a:extLst>
              <a:ext uri="{FF2B5EF4-FFF2-40B4-BE49-F238E27FC236}">
                <a16:creationId xmlns:a16="http://schemas.microsoft.com/office/drawing/2014/main" id="{CB53F6D0-9716-4067-9C35-BF00168A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74" y="2169925"/>
            <a:ext cx="5881895" cy="36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7BD54-0FA3-41B5-BB1C-D1C290D6A271}"/>
              </a:ext>
            </a:extLst>
          </p:cNvPr>
          <p:cNvSpPr txBox="1"/>
          <p:nvPr/>
        </p:nvSpPr>
        <p:spPr>
          <a:xfrm>
            <a:off x="251126" y="1414742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Completion(Link Prediction)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9A7EC9-1177-4B71-AC89-11279C1E0FF9}"/>
              </a:ext>
            </a:extLst>
          </p:cNvPr>
          <p:cNvSpPr/>
          <p:nvPr/>
        </p:nvSpPr>
        <p:spPr>
          <a:xfrm>
            <a:off x="58477" y="1994287"/>
            <a:ext cx="5981631" cy="4336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BBEE1-4665-46D2-91DE-00FF47826702}"/>
              </a:ext>
            </a:extLst>
          </p:cNvPr>
          <p:cNvSpPr/>
          <p:nvPr/>
        </p:nvSpPr>
        <p:spPr>
          <a:xfrm>
            <a:off x="6151894" y="1994287"/>
            <a:ext cx="5981631" cy="4336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96825-8147-4EC3-B1F4-6B9A86BD23A6}"/>
              </a:ext>
            </a:extLst>
          </p:cNvPr>
          <p:cNvSpPr txBox="1"/>
          <p:nvPr/>
        </p:nvSpPr>
        <p:spPr>
          <a:xfrm>
            <a:off x="6334211" y="1414742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Composition Relation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1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2704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Limitations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102" name="Picture 6" descr="https://blog.kakaocdn.net/dn/b9KtbD/btqzKGmPkjP/K34gDQkgePvmWYfUADQuX1/img.png">
            <a:extLst>
              <a:ext uri="{FF2B5EF4-FFF2-40B4-BE49-F238E27FC236}">
                <a16:creationId xmlns:a16="http://schemas.microsoft.com/office/drawing/2014/main" id="{14A0555E-25D9-45AB-A675-4624A097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3" y="1550823"/>
            <a:ext cx="4953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4C2D59-7F4D-4CD4-BE50-429F1CF39E5E}"/>
              </a:ext>
            </a:extLst>
          </p:cNvPr>
          <p:cNvSpPr txBox="1"/>
          <p:nvPr/>
        </p:nvSpPr>
        <p:spPr>
          <a:xfrm>
            <a:off x="251126" y="1179213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1:1 (O)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61BAFD-B216-4526-ADCB-C554EE54F77F}"/>
              </a:ext>
            </a:extLst>
          </p:cNvPr>
          <p:cNvSpPr/>
          <p:nvPr/>
        </p:nvSpPr>
        <p:spPr>
          <a:xfrm>
            <a:off x="58477" y="1758758"/>
            <a:ext cx="5981631" cy="4440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4" name="Picture 8" descr="https://blog.kakaocdn.net/dn/WCZdc/btqzI5nvQOu/e7j3Gp68pwtzu6Id9vmkF0/img.png">
            <a:extLst>
              <a:ext uri="{FF2B5EF4-FFF2-40B4-BE49-F238E27FC236}">
                <a16:creationId xmlns:a16="http://schemas.microsoft.com/office/drawing/2014/main" id="{8371EE15-C26B-4168-AB91-9D7A7079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35" y="1720013"/>
            <a:ext cx="5514754" cy="434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A4FB5B-B644-42CB-9BC4-E79DFD60187D}"/>
              </a:ext>
            </a:extLst>
          </p:cNvPr>
          <p:cNvSpPr/>
          <p:nvPr/>
        </p:nvSpPr>
        <p:spPr>
          <a:xfrm>
            <a:off x="6151894" y="1758758"/>
            <a:ext cx="5981631" cy="4440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6593E-030C-4AF5-AA88-777B1EBC2D5B}"/>
              </a:ext>
            </a:extLst>
          </p:cNvPr>
          <p:cNvSpPr txBox="1"/>
          <p:nvPr/>
        </p:nvSpPr>
        <p:spPr>
          <a:xfrm>
            <a:off x="6272135" y="1179213"/>
            <a:ext cx="518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1:M, M:1, M:N (X)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D2358-A4D0-4E27-92BB-862C603E45D9}"/>
              </a:ext>
            </a:extLst>
          </p:cNvPr>
          <p:cNvSpPr txBox="1"/>
          <p:nvPr/>
        </p:nvSpPr>
        <p:spPr>
          <a:xfrm>
            <a:off x="251125" y="6341950"/>
            <a:ext cx="1153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entities belonging to multiple relations will have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same presentation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89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2728513"/>
            <a:ext cx="1198018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(AAAI ’14 –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TransH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Knowledge graph embedding by translating on hyperplanes</a:t>
            </a:r>
          </a:p>
        </p:txBody>
      </p:sp>
    </p:spTree>
    <p:extLst>
      <p:ext uri="{BB962C8B-B14F-4D97-AF65-F5344CB8AC3E}">
        <p14:creationId xmlns:p14="http://schemas.microsoft.com/office/powerpoint/2010/main" val="170671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036320"/>
            <a:ext cx="11616584" cy="200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Project relation on hyperplane.</a:t>
            </a: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Project node on </a:t>
            </a:r>
            <a:r>
              <a:rPr lang="en-US" altLang="ko-KR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relation-specific hyperplane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497946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Distributed representations of entity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4" name="Picture 4" descr="https://blog.kakaocdn.net/dn/zXGGU/btqzJF9FQPa/eT5lqxUuk2GnPBD4cvIAz1/img.png">
            <a:extLst>
              <a:ext uri="{FF2B5EF4-FFF2-40B4-BE49-F238E27FC236}">
                <a16:creationId xmlns:a16="http://schemas.microsoft.com/office/drawing/2014/main" id="{1938BDE8-27A4-4AC2-B1C4-F6AA840B1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04" y="2613652"/>
            <a:ext cx="6351991" cy="416777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8887</TotalTime>
  <Words>916</Words>
  <Application>Microsoft Office PowerPoint</Application>
  <PresentationFormat>와이드스크린</PresentationFormat>
  <Paragraphs>162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나눔고딕 ExtraBold</vt:lpstr>
      <vt:lpstr>바탕</vt:lpstr>
      <vt:lpstr>Times New Roman</vt:lpstr>
      <vt:lpstr>굴림</vt:lpstr>
      <vt:lpstr>나눔스퀘어 Bold</vt:lpstr>
      <vt:lpstr>Arial</vt:lpstr>
      <vt:lpstr>맑은 고딕</vt:lpstr>
      <vt:lpstr>나눔스퀘어 ExtraBold</vt:lpstr>
      <vt:lpstr>나눔스퀘어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779</cp:revision>
  <dcterms:created xsi:type="dcterms:W3CDTF">2018-08-30T11:36:00Z</dcterms:created>
  <dcterms:modified xsi:type="dcterms:W3CDTF">2021-07-02T02:48:13Z</dcterms:modified>
</cp:coreProperties>
</file>