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71" r:id="rId3"/>
    <p:sldId id="400" r:id="rId4"/>
    <p:sldId id="423" r:id="rId5"/>
    <p:sldId id="424" r:id="rId6"/>
    <p:sldId id="426" r:id="rId7"/>
    <p:sldId id="419" r:id="rId8"/>
    <p:sldId id="425" r:id="rId9"/>
    <p:sldId id="417" r:id="rId10"/>
    <p:sldId id="427" r:id="rId11"/>
    <p:sldId id="430" r:id="rId12"/>
    <p:sldId id="431" r:id="rId13"/>
    <p:sldId id="432" r:id="rId14"/>
    <p:sldId id="435" r:id="rId15"/>
    <p:sldId id="428" r:id="rId16"/>
    <p:sldId id="429" r:id="rId17"/>
    <p:sldId id="433" r:id="rId18"/>
    <p:sldId id="434" r:id="rId19"/>
    <p:sldId id="355" r:id="rId20"/>
    <p:sldId id="367" r:id="rId21"/>
    <p:sldId id="404" r:id="rId22"/>
  </p:sldIdLst>
  <p:sldSz cx="12192000" cy="6858000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나눔고딕 ExtraBold" panose="020D0904000000000000" pitchFamily="50" charset="-127"/>
      <p:bold r:id="rId25"/>
    </p:embeddedFont>
    <p:embeddedFont>
      <p:font typeface="나눔스퀘어" panose="020B0600000101010101" pitchFamily="50" charset="-127"/>
      <p:regular r:id="rId26"/>
      <p:bold r:id="rId27"/>
      <p:italic r:id="rId28"/>
      <p:boldItalic r:id="rId29"/>
    </p:embeddedFont>
    <p:embeddedFont>
      <p:font typeface="나눔스퀘어 Bold" panose="020B0600000101010101" pitchFamily="50" charset="-127"/>
      <p:regular r:id="rId30"/>
      <p:bold r:id="rId31"/>
      <p:italic r:id="rId32"/>
      <p:boldItalic r:id="rId33"/>
    </p:embeddedFont>
    <p:embeddedFont>
      <p:font typeface="나눔스퀘어 ExtraBold" panose="020B0600000101010101" pitchFamily="50" charset="-127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  <a:srgbClr val="E6E6E6"/>
    <a:srgbClr val="067A82"/>
    <a:srgbClr val="FFFDD7"/>
    <a:srgbClr val="DEEBF7"/>
    <a:srgbClr val="BCBCBC"/>
    <a:srgbClr val="E7E6E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0" autoAdjust="0"/>
    <p:restoredTop sz="81740" autoAdjust="0"/>
  </p:normalViewPr>
  <p:slideViewPr>
    <p:cSldViewPr snapToGrid="0">
      <p:cViewPr varScale="1">
        <p:scale>
          <a:sx n="99" d="100"/>
          <a:sy n="99" d="100"/>
        </p:scale>
        <p:origin x="1450" y="82"/>
      </p:cViewPr>
      <p:guideLst>
        <p:guide orient="horz" pos="2137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33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934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50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10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84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2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62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58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92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90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9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7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7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0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99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844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3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3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tefanoleone992/rotten-tomatoes-movies-and-critic-reviews-datase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tefanoleone992/rotten-tomatoes-movies-and-critic-reviews-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4FA94-1FF5-4C47-8A42-B738FB4FA45A}"/>
              </a:ext>
            </a:extLst>
          </p:cNvPr>
          <p:cNvSpPr txBox="1"/>
          <p:nvPr/>
        </p:nvSpPr>
        <p:spPr>
          <a:xfrm>
            <a:off x="268283" y="4467217"/>
            <a:ext cx="7713344" cy="112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IMDB Movies Top 1000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Rotten Tomato - 2020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5" y="3239894"/>
            <a:ext cx="119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4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 dataset &amp; research</a:t>
            </a:r>
            <a:endParaRPr lang="ko-KR" altLang="en-US" sz="48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159858" y="4467217"/>
            <a:ext cx="3614799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2021.08.06</a:t>
            </a: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1135247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Idea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Similarity Metric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Columns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6A3AD09-7B6D-48A0-BBDA-4AE11D75A8D7}"/>
              </a:ext>
            </a:extLst>
          </p:cNvPr>
          <p:cNvGraphicFramePr>
            <a:graphicFrameLocks noGrp="1"/>
          </p:cNvGraphicFramePr>
          <p:nvPr/>
        </p:nvGraphicFramePr>
        <p:xfrm>
          <a:off x="214686" y="2021975"/>
          <a:ext cx="117915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0168">
                  <a:extLst>
                    <a:ext uri="{9D8B030D-6E8A-4147-A177-3AD203B41FA5}">
                      <a16:colId xmlns:a16="http://schemas.microsoft.com/office/drawing/2014/main" val="2343119999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1470258097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189540755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2158031335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2678126551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2834652653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2774403448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133222538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87576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index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title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overview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certificate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genre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director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actor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runtime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year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83918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9D87E64-019C-4F83-9A90-55F8AC49EDB4}"/>
              </a:ext>
            </a:extLst>
          </p:cNvPr>
          <p:cNvSpPr/>
          <p:nvPr/>
        </p:nvSpPr>
        <p:spPr>
          <a:xfrm>
            <a:off x="1531088" y="2021976"/>
            <a:ext cx="1275907" cy="370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CEF7E0-C94F-4F20-9C2B-171D2765917B}"/>
              </a:ext>
            </a:extLst>
          </p:cNvPr>
          <p:cNvSpPr/>
          <p:nvPr/>
        </p:nvSpPr>
        <p:spPr>
          <a:xfrm>
            <a:off x="4152281" y="2021976"/>
            <a:ext cx="7825033" cy="370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E25EC6-E64C-4C8D-9BA5-54211167ED3A}"/>
              </a:ext>
            </a:extLst>
          </p:cNvPr>
          <p:cNvSpPr txBox="1"/>
          <p:nvPr/>
        </p:nvSpPr>
        <p:spPr>
          <a:xfrm>
            <a:off x="1733240" y="2476816"/>
            <a:ext cx="9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4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B0260B-769A-42C2-9DAF-995D5AA990E0}"/>
              </a:ext>
            </a:extLst>
          </p:cNvPr>
          <p:cNvSpPr txBox="1"/>
          <p:nvPr/>
        </p:nvSpPr>
        <p:spPr>
          <a:xfrm>
            <a:off x="2994752" y="2476816"/>
            <a:ext cx="9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4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67206D-57AC-4077-8CA9-FACBEAF8E179}"/>
              </a:ext>
            </a:extLst>
          </p:cNvPr>
          <p:cNvSpPr txBox="1"/>
          <p:nvPr/>
        </p:nvSpPr>
        <p:spPr>
          <a:xfrm>
            <a:off x="4335490" y="2476816"/>
            <a:ext cx="9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4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CFE7EF-033C-45AC-A353-CA6109E71CFA}"/>
              </a:ext>
            </a:extLst>
          </p:cNvPr>
          <p:cNvSpPr txBox="1"/>
          <p:nvPr/>
        </p:nvSpPr>
        <p:spPr>
          <a:xfrm>
            <a:off x="5597002" y="2476816"/>
            <a:ext cx="9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4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46AB74-0464-4831-BCE0-EEE4885E1B08}"/>
              </a:ext>
            </a:extLst>
          </p:cNvPr>
          <p:cNvSpPr txBox="1"/>
          <p:nvPr/>
        </p:nvSpPr>
        <p:spPr>
          <a:xfrm>
            <a:off x="6937740" y="2476816"/>
            <a:ext cx="9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4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076DE4-4BB0-4373-90F6-9D4E0EACB6F1}"/>
              </a:ext>
            </a:extLst>
          </p:cNvPr>
          <p:cNvSpPr txBox="1"/>
          <p:nvPr/>
        </p:nvSpPr>
        <p:spPr>
          <a:xfrm>
            <a:off x="8224131" y="2476816"/>
            <a:ext cx="9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4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AAFC7A-FF33-44A6-BA87-F63C2AEF1C37}"/>
              </a:ext>
            </a:extLst>
          </p:cNvPr>
          <p:cNvSpPr txBox="1"/>
          <p:nvPr/>
        </p:nvSpPr>
        <p:spPr>
          <a:xfrm>
            <a:off x="9523961" y="2476816"/>
            <a:ext cx="9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4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09B9A5-6BED-4FC0-AB6E-513FA766B2FB}"/>
              </a:ext>
            </a:extLst>
          </p:cNvPr>
          <p:cNvSpPr txBox="1"/>
          <p:nvPr/>
        </p:nvSpPr>
        <p:spPr>
          <a:xfrm>
            <a:off x="10803318" y="2476816"/>
            <a:ext cx="99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4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AAB45F-97EB-49EB-9A70-12CBA05953AC}"/>
              </a:ext>
            </a:extLst>
          </p:cNvPr>
          <p:cNvSpPr txBox="1"/>
          <p:nvPr/>
        </p:nvSpPr>
        <p:spPr>
          <a:xfrm>
            <a:off x="631276" y="3540891"/>
            <a:ext cx="10788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w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w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w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w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w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similarity</a:t>
            </a:r>
            <a:r>
              <a:rPr lang="en-US" altLang="ko-KR" sz="2800" baseline="-25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21A2F-0B00-4B5F-B74A-146C9D6EA19B}"/>
                  </a:ext>
                </a:extLst>
              </p:cNvPr>
              <p:cNvSpPr txBox="1"/>
              <p:nvPr/>
            </p:nvSpPr>
            <p:spPr>
              <a:xfrm>
                <a:off x="631276" y="4373559"/>
                <a:ext cx="131869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21A2F-0B00-4B5F-B74A-146C9D6EA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76" y="4373559"/>
                <a:ext cx="1318694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7552991-6CC5-4D9E-AAA8-BAE6602574DC}"/>
              </a:ext>
            </a:extLst>
          </p:cNvPr>
          <p:cNvSpPr txBox="1"/>
          <p:nvPr/>
        </p:nvSpPr>
        <p:spPr>
          <a:xfrm>
            <a:off x="631276" y="5642665"/>
            <a:ext cx="1103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(0.1)*1 + (0.1)*1 + (0.1)*1 + (0.1)*1 + (0.1)*1 + (0.1)*1 + (0.1)*1 + (0.3)*1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97B6B2-E60F-4AD4-AFA3-C298D2503A10}"/>
              </a:ext>
            </a:extLst>
          </p:cNvPr>
          <p:cNvSpPr txBox="1"/>
          <p:nvPr/>
        </p:nvSpPr>
        <p:spPr>
          <a:xfrm>
            <a:off x="175168" y="6138888"/>
            <a:ext cx="1103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완전다름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(0.1)*0 + (0.1)*0 + (0.1)*0 + (0.1)*0 + (0.1)*0 + (0.1)*0 + (0.1)*0 + (0.3)*0 = 0</a:t>
            </a:r>
          </a:p>
        </p:txBody>
      </p:sp>
    </p:spTree>
    <p:extLst>
      <p:ext uri="{BB962C8B-B14F-4D97-AF65-F5344CB8AC3E}">
        <p14:creationId xmlns:p14="http://schemas.microsoft.com/office/powerpoint/2010/main" val="169804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258651"/>
            <a:ext cx="1198018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Research – recommendation based on review data</a:t>
            </a:r>
          </a:p>
        </p:txBody>
      </p:sp>
    </p:spTree>
    <p:extLst>
      <p:ext uri="{BB962C8B-B14F-4D97-AF65-F5344CB8AC3E}">
        <p14:creationId xmlns:p14="http://schemas.microsoft.com/office/powerpoint/2010/main" val="282523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0083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Rotten Tomato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90105" y="1158397"/>
            <a:ext cx="12006197" cy="558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Dataset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~ 2020.10.31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https://www.kaggle.com/stefanoleone992/rotten-tomatoes-movies-and-critic-reviews-dataset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DED9D5F-C93C-4BFD-862A-C58E74868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02204"/>
              </p:ext>
            </p:extLst>
          </p:nvPr>
        </p:nvGraphicFramePr>
        <p:xfrm>
          <a:off x="1063693" y="3358715"/>
          <a:ext cx="10417715" cy="2956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480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1735810">
                  <a:extLst>
                    <a:ext uri="{9D8B030D-6E8A-4147-A177-3AD203B41FA5}">
                      <a16:colId xmlns:a16="http://schemas.microsoft.com/office/drawing/2014/main" val="1428650902"/>
                    </a:ext>
                  </a:extLst>
                </a:gridCol>
                <a:gridCol w="6754425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406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Dimension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1876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 data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(17713, 22)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rotten_tomatoes_link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movie_title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movie_info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critics_consensus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content_rating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'genres', 'directors', 'authors', 'actors',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original_release_date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streaming_release_date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'runtime',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production_company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tomatometer_status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tomatometer_rating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audience_status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audience_rating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audience_count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tomatometer_top_critics_count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tomatometer_fresh_critics_count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tomatometer_rotten_critics_count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  <a:tr h="673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 data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1048576, 8)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rotten_tomatoes_link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critic_name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top_critic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publisher_name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review_type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review_score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review_date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review_content</a:t>
                      </a:r>
                      <a:endParaRPr lang="en-US" altLang="ko-KR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2986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134C734-D3BF-445E-A095-B6DAC946EF85}"/>
              </a:ext>
            </a:extLst>
          </p:cNvPr>
          <p:cNvSpPr/>
          <p:nvPr/>
        </p:nvSpPr>
        <p:spPr>
          <a:xfrm>
            <a:off x="1063692" y="3772025"/>
            <a:ext cx="10417715" cy="1820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E39858-608D-41D6-AD76-7811D84212BC}"/>
              </a:ext>
            </a:extLst>
          </p:cNvPr>
          <p:cNvSpPr/>
          <p:nvPr/>
        </p:nvSpPr>
        <p:spPr>
          <a:xfrm>
            <a:off x="1063692" y="5688417"/>
            <a:ext cx="10417715" cy="615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00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158397"/>
            <a:ext cx="12006197" cy="123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MovieID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name,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top_critic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publisher_name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review_type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score, date, review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7180768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Rotten Tomato Data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313D93-1998-43CC-BD63-C08AAFB3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30" y="2392326"/>
            <a:ext cx="11344940" cy="16295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472C1C-356D-4316-A522-598B39CEE5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311"/>
          <a:stretch/>
        </p:blipFill>
        <p:spPr>
          <a:xfrm>
            <a:off x="423530" y="5566644"/>
            <a:ext cx="11344940" cy="7803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Google Shape;135;p32">
            <a:extLst>
              <a:ext uri="{FF2B5EF4-FFF2-40B4-BE49-F238E27FC236}">
                <a16:creationId xmlns:a16="http://schemas.microsoft.com/office/drawing/2014/main" id="{0DC574CD-CE62-41A6-9102-138F3B73AD6E}"/>
              </a:ext>
            </a:extLst>
          </p:cNvPr>
          <p:cNvSpPr txBox="1"/>
          <p:nvPr/>
        </p:nvSpPr>
        <p:spPr>
          <a:xfrm>
            <a:off x="185802" y="4240504"/>
            <a:ext cx="12006197" cy="123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MovieID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title, summary,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content_rating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genres, directors, actors, authors, date, …</a:t>
            </a:r>
          </a:p>
        </p:txBody>
      </p:sp>
    </p:spTree>
    <p:extLst>
      <p:ext uri="{BB962C8B-B14F-4D97-AF65-F5344CB8AC3E}">
        <p14:creationId xmlns:p14="http://schemas.microsoft.com/office/powerpoint/2010/main" val="301011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059674"/>
            <a:ext cx="5796357" cy="19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Review Triple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Review Data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Critics 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tomatometer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Regular user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FF1BB6E1-FE3A-4D04-8B54-1C40F182C0BD}"/>
              </a:ext>
            </a:extLst>
          </p:cNvPr>
          <p:cNvSpPr/>
          <p:nvPr/>
        </p:nvSpPr>
        <p:spPr>
          <a:xfrm>
            <a:off x="6365069" y="3173621"/>
            <a:ext cx="5491985" cy="3491495"/>
          </a:xfrm>
          <a:prstGeom prst="roundRect">
            <a:avLst>
              <a:gd name="adj" fmla="val 8212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30826FB-149D-4DA1-BF93-7BF71E9C3239}"/>
              </a:ext>
            </a:extLst>
          </p:cNvPr>
          <p:cNvSpPr/>
          <p:nvPr/>
        </p:nvSpPr>
        <p:spPr>
          <a:xfrm>
            <a:off x="334947" y="3173621"/>
            <a:ext cx="5491985" cy="3491495"/>
          </a:xfrm>
          <a:prstGeom prst="roundRect">
            <a:avLst>
              <a:gd name="adj" fmla="val 8212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5231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Link Prediction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0EEC9-9653-4C27-AFAD-DDDEC3A13A0A}"/>
              </a:ext>
            </a:extLst>
          </p:cNvPr>
          <p:cNvSpPr txBox="1"/>
          <p:nvPr/>
        </p:nvSpPr>
        <p:spPr>
          <a:xfrm>
            <a:off x="1624878" y="4482577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0CC67-36CB-4F3E-95E7-BEAD6D500B07}"/>
              </a:ext>
            </a:extLst>
          </p:cNvPr>
          <p:cNvSpPr txBox="1"/>
          <p:nvPr/>
        </p:nvSpPr>
        <p:spPr>
          <a:xfrm>
            <a:off x="3956293" y="3502669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Critic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6DB93-43B3-4A2D-87F7-245D2B9AF776}"/>
              </a:ext>
            </a:extLst>
          </p:cNvPr>
          <p:cNvSpPr txBox="1"/>
          <p:nvPr/>
        </p:nvSpPr>
        <p:spPr>
          <a:xfrm>
            <a:off x="3956293" y="4029839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Critic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937E0-A123-414E-9B3A-D7B7100B6B24}"/>
              </a:ext>
            </a:extLst>
          </p:cNvPr>
          <p:cNvSpPr txBox="1"/>
          <p:nvPr/>
        </p:nvSpPr>
        <p:spPr>
          <a:xfrm>
            <a:off x="3956293" y="4777478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BA109-F317-4D0E-A60B-534BF0E30559}"/>
              </a:ext>
            </a:extLst>
          </p:cNvPr>
          <p:cNvSpPr txBox="1"/>
          <p:nvPr/>
        </p:nvSpPr>
        <p:spPr>
          <a:xfrm>
            <a:off x="3956293" y="5344024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52F9A0-087E-4718-8D5A-0408B449A9B1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2892870" y="3687335"/>
            <a:ext cx="1063423" cy="979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D931639-083B-494E-A3F0-678C55571177}"/>
              </a:ext>
            </a:extLst>
          </p:cNvPr>
          <p:cNvCxnSpPr>
            <a:cxnSpLocks/>
            <a:stCxn id="50" idx="3"/>
            <a:endCxn id="7" idx="1"/>
          </p:cNvCxnSpPr>
          <p:nvPr/>
        </p:nvCxnSpPr>
        <p:spPr>
          <a:xfrm flipV="1">
            <a:off x="2892870" y="4214505"/>
            <a:ext cx="1063423" cy="1062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744CF2B-1448-444D-BB91-5A658580979C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892870" y="4667243"/>
            <a:ext cx="1063423" cy="294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EA17F22-1B10-4C61-8293-6678AE0F2E43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2892870" y="4667243"/>
            <a:ext cx="1063423" cy="861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0B847B-FC3C-4F3C-9C96-496B04FD2B0D}"/>
              </a:ext>
            </a:extLst>
          </p:cNvPr>
          <p:cNvSpPr txBox="1"/>
          <p:nvPr/>
        </p:nvSpPr>
        <p:spPr>
          <a:xfrm>
            <a:off x="3205172" y="3873240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844A7C-AFE8-459E-8E09-A46BD2A18E95}"/>
              </a:ext>
            </a:extLst>
          </p:cNvPr>
          <p:cNvSpPr txBox="1"/>
          <p:nvPr/>
        </p:nvSpPr>
        <p:spPr>
          <a:xfrm>
            <a:off x="3412419" y="4087280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8CD84C-F49B-48CB-B657-33E7DA66216F}"/>
              </a:ext>
            </a:extLst>
          </p:cNvPr>
          <p:cNvSpPr txBox="1"/>
          <p:nvPr/>
        </p:nvSpPr>
        <p:spPr>
          <a:xfrm>
            <a:off x="2985770" y="499745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AAEE72-ECF1-47B7-871C-994C756797A0}"/>
              </a:ext>
            </a:extLst>
          </p:cNvPr>
          <p:cNvSpPr txBox="1"/>
          <p:nvPr/>
        </p:nvSpPr>
        <p:spPr>
          <a:xfrm>
            <a:off x="3386538" y="486088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3EDF3-CA2B-4F26-95BB-8DC2C45531A6}"/>
              </a:ext>
            </a:extLst>
          </p:cNvPr>
          <p:cNvSpPr txBox="1"/>
          <p:nvPr/>
        </p:nvSpPr>
        <p:spPr>
          <a:xfrm>
            <a:off x="538760" y="3322820"/>
            <a:ext cx="1267992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 : Negative</a:t>
            </a:r>
          </a:p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: Positive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EADBEE-A358-4A34-9A82-B8B7EC706792}"/>
              </a:ext>
            </a:extLst>
          </p:cNvPr>
          <p:cNvSpPr txBox="1"/>
          <p:nvPr/>
        </p:nvSpPr>
        <p:spPr>
          <a:xfrm>
            <a:off x="1624878" y="5091914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E6B969-D70B-4D51-90C1-87A8C2266FC6}"/>
              </a:ext>
            </a:extLst>
          </p:cNvPr>
          <p:cNvSpPr txBox="1"/>
          <p:nvPr/>
        </p:nvSpPr>
        <p:spPr>
          <a:xfrm>
            <a:off x="1624878" y="6166702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97374F0-0E6B-4D35-BAA1-5E066831C910}"/>
              </a:ext>
            </a:extLst>
          </p:cNvPr>
          <p:cNvCxnSpPr>
            <a:cxnSpLocks/>
            <a:stCxn id="51" idx="3"/>
            <a:endCxn id="9" idx="1"/>
          </p:cNvCxnSpPr>
          <p:nvPr/>
        </p:nvCxnSpPr>
        <p:spPr>
          <a:xfrm flipV="1">
            <a:off x="2892870" y="5528690"/>
            <a:ext cx="1063423" cy="8226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B49B0F-4FAD-44AF-9140-129BA43B394F}"/>
              </a:ext>
            </a:extLst>
          </p:cNvPr>
          <p:cNvSpPr txBox="1"/>
          <p:nvPr/>
        </p:nvSpPr>
        <p:spPr>
          <a:xfrm>
            <a:off x="3205172" y="561604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B8DE82-2F2B-4BBE-B9AD-8BDE94C74430}"/>
              </a:ext>
            </a:extLst>
          </p:cNvPr>
          <p:cNvSpPr txBox="1"/>
          <p:nvPr/>
        </p:nvSpPr>
        <p:spPr>
          <a:xfrm rot="5400000">
            <a:off x="1969502" y="5521587"/>
            <a:ext cx="578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 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885F764-D8B8-4906-9B72-7168FA401D9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2892870" y="4214505"/>
            <a:ext cx="1063423" cy="4527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3647437-8D1F-430D-9036-A414D5062DFA}"/>
              </a:ext>
            </a:extLst>
          </p:cNvPr>
          <p:cNvSpPr txBox="1"/>
          <p:nvPr/>
        </p:nvSpPr>
        <p:spPr>
          <a:xfrm>
            <a:off x="3467585" y="4570903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E9EB62-1BE0-43D5-A22C-67CC438F0132}"/>
              </a:ext>
            </a:extLst>
          </p:cNvPr>
          <p:cNvSpPr txBox="1"/>
          <p:nvPr/>
        </p:nvSpPr>
        <p:spPr>
          <a:xfrm>
            <a:off x="6721358" y="4607557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3749E32-EC73-4479-AC72-80426D490BA9}"/>
              </a:ext>
            </a:extLst>
          </p:cNvPr>
          <p:cNvSpPr txBox="1"/>
          <p:nvPr/>
        </p:nvSpPr>
        <p:spPr>
          <a:xfrm>
            <a:off x="8813179" y="331435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Actor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FF557F-8F6E-4736-BB50-36A880A63C4C}"/>
              </a:ext>
            </a:extLst>
          </p:cNvPr>
          <p:cNvSpPr txBox="1"/>
          <p:nvPr/>
        </p:nvSpPr>
        <p:spPr>
          <a:xfrm>
            <a:off x="8813179" y="375992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Director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BB1E60-E9BC-476D-A8AB-79DCFB29B899}"/>
              </a:ext>
            </a:extLst>
          </p:cNvPr>
          <p:cNvSpPr txBox="1"/>
          <p:nvPr/>
        </p:nvSpPr>
        <p:spPr>
          <a:xfrm>
            <a:off x="8813179" y="418356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Authors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98505D-DB22-4A4F-B30C-5A82CCF02CC1}"/>
              </a:ext>
            </a:extLst>
          </p:cNvPr>
          <p:cNvSpPr txBox="1"/>
          <p:nvPr/>
        </p:nvSpPr>
        <p:spPr>
          <a:xfrm>
            <a:off x="8813179" y="4617856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A4F36E-136A-4054-8EFA-AD5C99DCE108}"/>
              </a:ext>
            </a:extLst>
          </p:cNvPr>
          <p:cNvSpPr txBox="1"/>
          <p:nvPr/>
        </p:nvSpPr>
        <p:spPr>
          <a:xfrm>
            <a:off x="8813179" y="5041713"/>
            <a:ext cx="192374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Production_</a:t>
            </a: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company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C7D4B6-5E41-40A5-AA16-C15299D18E2D}"/>
              </a:ext>
            </a:extLst>
          </p:cNvPr>
          <p:cNvSpPr txBox="1"/>
          <p:nvPr/>
        </p:nvSpPr>
        <p:spPr>
          <a:xfrm>
            <a:off x="8813179" y="574256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Runtime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580567-3DB7-4757-9665-DC879930C6EC}"/>
              </a:ext>
            </a:extLst>
          </p:cNvPr>
          <p:cNvSpPr txBox="1"/>
          <p:nvPr/>
        </p:nvSpPr>
        <p:spPr>
          <a:xfrm>
            <a:off x="8813179" y="6177430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Content_rating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002D5BF-1A29-4BA9-923F-6FEB126AB76B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7989350" y="3499025"/>
            <a:ext cx="823829" cy="1293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2058729-5786-4867-819B-597AC42B7C64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7989350" y="3944595"/>
            <a:ext cx="823829" cy="847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AEF7B83-D2B0-4546-8641-B5946072D42D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 flipV="1">
            <a:off x="7989350" y="4368235"/>
            <a:ext cx="823829" cy="423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217ECE9-1790-44B5-A2E2-F9BE35F3C370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989350" y="4792223"/>
            <a:ext cx="823829" cy="10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2BFCE8F-3068-4C45-9CF7-9E5BE0A8D8AA}"/>
              </a:ext>
            </a:extLst>
          </p:cNvPr>
          <p:cNvCxnSpPr>
            <a:cxnSpLocks/>
            <a:stCxn id="69" idx="3"/>
            <a:endCxn id="74" idx="1"/>
          </p:cNvCxnSpPr>
          <p:nvPr/>
        </p:nvCxnSpPr>
        <p:spPr>
          <a:xfrm>
            <a:off x="7989350" y="4792223"/>
            <a:ext cx="823829" cy="572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65FA762-B362-4023-8ACB-C47663644A1B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7989350" y="4792223"/>
            <a:ext cx="823829" cy="11350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D06D8D3-2056-42E9-9228-E826518B2853}"/>
              </a:ext>
            </a:extLst>
          </p:cNvPr>
          <p:cNvCxnSpPr>
            <a:cxnSpLocks/>
            <a:stCxn id="69" idx="3"/>
            <a:endCxn id="76" idx="1"/>
          </p:cNvCxnSpPr>
          <p:nvPr/>
        </p:nvCxnSpPr>
        <p:spPr>
          <a:xfrm>
            <a:off x="7989350" y="4792223"/>
            <a:ext cx="823829" cy="1569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Google Shape;135;p32">
            <a:extLst>
              <a:ext uri="{FF2B5EF4-FFF2-40B4-BE49-F238E27FC236}">
                <a16:creationId xmlns:a16="http://schemas.microsoft.com/office/drawing/2014/main" id="{E37F8D27-751C-4BA5-8A12-C40AD26D6B09}"/>
              </a:ext>
            </a:extLst>
          </p:cNvPr>
          <p:cNvSpPr txBox="1"/>
          <p:nvPr/>
        </p:nvSpPr>
        <p:spPr>
          <a:xfrm>
            <a:off x="6167961" y="1059674"/>
            <a:ext cx="5796357" cy="19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 Triple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Meta information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327467F-3E65-4545-B0DC-BF13F2F0B0A4}"/>
              </a:ext>
            </a:extLst>
          </p:cNvPr>
          <p:cNvSpPr txBox="1"/>
          <p:nvPr/>
        </p:nvSpPr>
        <p:spPr>
          <a:xfrm>
            <a:off x="3476506" y="5868154"/>
            <a:ext cx="176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preference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51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036319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Labeling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Sentiment analysis using BERT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65C36F-4F16-440B-AF19-22BF4C2E385D}"/>
              </a:ext>
            </a:extLst>
          </p:cNvPr>
          <p:cNvSpPr/>
          <p:nvPr/>
        </p:nvSpPr>
        <p:spPr>
          <a:xfrm>
            <a:off x="68528" y="2187454"/>
            <a:ext cx="12054946" cy="260850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498347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Sentiment Analysis</a:t>
            </a:r>
          </a:p>
        </p:txBody>
      </p:sp>
      <p:pic>
        <p:nvPicPr>
          <p:cNvPr id="1026" name="Picture 2" descr="TensorFlow Hub">
            <a:extLst>
              <a:ext uri="{FF2B5EF4-FFF2-40B4-BE49-F238E27FC236}">
                <a16:creationId xmlns:a16="http://schemas.microsoft.com/office/drawing/2014/main" id="{F16FAADF-3D80-4161-AEFC-305227228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715" y="2088313"/>
            <a:ext cx="2835925" cy="283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A0476C-B8CD-43EF-8DFA-F9362EBDFE94}"/>
              </a:ext>
            </a:extLst>
          </p:cNvPr>
          <p:cNvSpPr txBox="1"/>
          <p:nvPr/>
        </p:nvSpPr>
        <p:spPr>
          <a:xfrm>
            <a:off x="117276" y="3148442"/>
            <a:ext cx="3547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Uma Thurman as Medusa, the gorgon with a coiffure of writhing snakes and stone-inducing hypnotic gaze is one of the highlights of this bewitching fantasy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2694167-9802-4B2B-B557-DEA2175EAE63}"/>
              </a:ext>
            </a:extLst>
          </p:cNvPr>
          <p:cNvSpPr/>
          <p:nvPr/>
        </p:nvSpPr>
        <p:spPr>
          <a:xfrm>
            <a:off x="3784449" y="3220336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2338C-4DC9-4779-B0BA-C7602C251CEE}"/>
              </a:ext>
            </a:extLst>
          </p:cNvPr>
          <p:cNvSpPr txBox="1"/>
          <p:nvPr/>
        </p:nvSpPr>
        <p:spPr>
          <a:xfrm>
            <a:off x="8716416" y="3148442"/>
            <a:ext cx="158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 / 1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302F7C5-D8DF-42E9-A3A5-9CF27EABFC04}"/>
              </a:ext>
            </a:extLst>
          </p:cNvPr>
          <p:cNvSpPr/>
          <p:nvPr/>
        </p:nvSpPr>
        <p:spPr>
          <a:xfrm>
            <a:off x="7884064" y="3220336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853F9-C85C-4350-8490-3E13E262B84B}"/>
              </a:ext>
            </a:extLst>
          </p:cNvPr>
          <p:cNvSpPr txBox="1"/>
          <p:nvPr/>
        </p:nvSpPr>
        <p:spPr>
          <a:xfrm>
            <a:off x="45978" y="2525582"/>
            <a:ext cx="354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 data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942D41-DB25-4DC0-880E-20E0FCEFCBA4}"/>
              </a:ext>
            </a:extLst>
          </p:cNvPr>
          <p:cNvSpPr txBox="1"/>
          <p:nvPr/>
        </p:nvSpPr>
        <p:spPr>
          <a:xfrm>
            <a:off x="7667464" y="2525582"/>
            <a:ext cx="354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01F119-EB5C-4BB2-8965-A24DBF14E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510" y="4877539"/>
            <a:ext cx="3045936" cy="1980461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3FA3DDF7-BD6F-4870-B64B-F5E0E3E37AEB}"/>
              </a:ext>
            </a:extLst>
          </p:cNvPr>
          <p:cNvSpPr/>
          <p:nvPr/>
        </p:nvSpPr>
        <p:spPr>
          <a:xfrm rot="5400000">
            <a:off x="9210023" y="4064555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8CD589B-04E1-4ACC-A2AE-487B324A3698}"/>
              </a:ext>
            </a:extLst>
          </p:cNvPr>
          <p:cNvSpPr/>
          <p:nvPr/>
        </p:nvSpPr>
        <p:spPr>
          <a:xfrm>
            <a:off x="9415220" y="5222929"/>
            <a:ext cx="464949" cy="984142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BF1A37-87AD-4C54-9640-53AFEA44A673}"/>
              </a:ext>
            </a:extLst>
          </p:cNvPr>
          <p:cNvSpPr txBox="1"/>
          <p:nvPr/>
        </p:nvSpPr>
        <p:spPr>
          <a:xfrm>
            <a:off x="1573078" y="5654393"/>
            <a:ext cx="6414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Fill the triple’s edge with sentiment analysis results.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20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036320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Explainable Recommendation (XAI)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 meta information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C52016B-831D-4AD9-98A8-07F063FD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99" y="2174575"/>
            <a:ext cx="5159983" cy="339553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681148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Explainable Recommendation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01F119-EB5C-4BB2-8965-A24DBF14E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886" y="2189917"/>
            <a:ext cx="5222312" cy="33955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5C191B-89A1-41E8-BCE6-717888F0DA8E}"/>
              </a:ext>
            </a:extLst>
          </p:cNvPr>
          <p:cNvSpPr/>
          <p:nvPr/>
        </p:nvSpPr>
        <p:spPr>
          <a:xfrm>
            <a:off x="2798284" y="2368627"/>
            <a:ext cx="1883885" cy="41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DBB609-6E62-465A-B190-FD3B3CD27071}"/>
              </a:ext>
            </a:extLst>
          </p:cNvPr>
          <p:cNvSpPr/>
          <p:nvPr/>
        </p:nvSpPr>
        <p:spPr>
          <a:xfrm>
            <a:off x="2798284" y="3176779"/>
            <a:ext cx="1883885" cy="41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4CD0A1-EA23-4DB7-A5EC-D901DAED03F9}"/>
              </a:ext>
            </a:extLst>
          </p:cNvPr>
          <p:cNvSpPr/>
          <p:nvPr/>
        </p:nvSpPr>
        <p:spPr>
          <a:xfrm>
            <a:off x="2798284" y="3962898"/>
            <a:ext cx="1883885" cy="664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F8ADFE-8CF6-4966-A418-B0BD35DE2B48}"/>
              </a:ext>
            </a:extLst>
          </p:cNvPr>
          <p:cNvSpPr/>
          <p:nvPr/>
        </p:nvSpPr>
        <p:spPr>
          <a:xfrm>
            <a:off x="771180" y="5769223"/>
            <a:ext cx="91440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68FA3A-3DDC-4EA8-9C77-9DF9F88C8990}"/>
              </a:ext>
            </a:extLst>
          </p:cNvPr>
          <p:cNvSpPr txBox="1"/>
          <p:nvPr/>
        </p:nvSpPr>
        <p:spPr>
          <a:xfrm>
            <a:off x="1861851" y="5792881"/>
            <a:ext cx="4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Movie features about positive review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45F44C-7B1D-4675-A691-2A83CE1E0488}"/>
              </a:ext>
            </a:extLst>
          </p:cNvPr>
          <p:cNvSpPr txBox="1"/>
          <p:nvPr/>
        </p:nvSpPr>
        <p:spPr>
          <a:xfrm>
            <a:off x="7693854" y="5769223"/>
            <a:ext cx="4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Compare features for ‘Movie N’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0B7C76F6-3C67-4841-852C-78B37DADF8B6}"/>
              </a:ext>
            </a:extLst>
          </p:cNvPr>
          <p:cNvSpPr/>
          <p:nvPr/>
        </p:nvSpPr>
        <p:spPr>
          <a:xfrm>
            <a:off x="5899484" y="3602218"/>
            <a:ext cx="766529" cy="721360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6130D2-4EBF-4982-B225-993D2B255113}"/>
              </a:ext>
            </a:extLst>
          </p:cNvPr>
          <p:cNvSpPr txBox="1"/>
          <p:nvPr/>
        </p:nvSpPr>
        <p:spPr>
          <a:xfrm>
            <a:off x="8570562" y="1470471"/>
            <a:ext cx="335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 : GNN</a:t>
            </a:r>
            <a:endParaRPr lang="ko-KR" altLang="en-US" sz="28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04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158397"/>
            <a:ext cx="12006197" cy="5699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Explainable Reasoning over Knowledge Graphs for Recommendation (AAAI19)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681148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Explainable Recommendation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A24FE3-34FB-40FA-B998-C809AEF26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083" y="2046662"/>
            <a:ext cx="7211833" cy="40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7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64965" y="2884656"/>
            <a:ext cx="4030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035687" y="2884656"/>
            <a:ext cx="3688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Appendix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5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258651"/>
            <a:ext cx="1198018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Rotten Tomato - 2020</a:t>
            </a:r>
          </a:p>
        </p:txBody>
      </p:sp>
    </p:spTree>
    <p:extLst>
      <p:ext uri="{BB962C8B-B14F-4D97-AF65-F5344CB8AC3E}">
        <p14:creationId xmlns:p14="http://schemas.microsoft.com/office/powerpoint/2010/main" val="2668161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7892353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Recommender System Framework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23C074-9589-461E-B1F5-F07091A76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036320"/>
            <a:ext cx="9677400" cy="58064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43AEC07-605C-48BE-B462-DF44F4F2C194}"/>
              </a:ext>
            </a:extLst>
          </p:cNvPr>
          <p:cNvSpPr/>
          <p:nvPr/>
        </p:nvSpPr>
        <p:spPr>
          <a:xfrm>
            <a:off x="1493520" y="1981200"/>
            <a:ext cx="1059180" cy="167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07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0083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Rotten Tomato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Dataset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~ 2020.10.31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https://www.kaggle.com/stefanoleone992/rotten-tomatoes-movies-and-critic-reviews-dataset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DED9D5F-C93C-4BFD-862A-C58E74868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80972"/>
              </p:ext>
            </p:extLst>
          </p:nvPr>
        </p:nvGraphicFramePr>
        <p:xfrm>
          <a:off x="1063693" y="3103535"/>
          <a:ext cx="10417715" cy="2956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480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1735810">
                  <a:extLst>
                    <a:ext uri="{9D8B030D-6E8A-4147-A177-3AD203B41FA5}">
                      <a16:colId xmlns:a16="http://schemas.microsoft.com/office/drawing/2014/main" val="1428650902"/>
                    </a:ext>
                  </a:extLst>
                </a:gridCol>
                <a:gridCol w="6754425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406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Dimension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1876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 data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(17713, 22)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rotten_tomatoes_link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movie_title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movie_info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critics_consensus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content_rating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'genres', 'directors', 'authors', 'actors',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original_release_date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streaming_release_date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'runtime',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production_company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tomatometer_status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tomatometer_rating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audience_status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audience_rating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audience_count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tomatometer_top_critics_count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tomatometer_fresh_critics_count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tomatometer_rotten_critics_count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  <a:tr h="673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 data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1048576, 8)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rotten_tomatoes_link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critic_name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top_critic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publisher_name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review_type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review_score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review_date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review_content</a:t>
                      </a:r>
                      <a:endParaRPr lang="en-US" altLang="ko-KR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2986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B733712-5619-4939-B5A2-09FFA2FF8EC2}"/>
              </a:ext>
            </a:extLst>
          </p:cNvPr>
          <p:cNvSpPr/>
          <p:nvPr/>
        </p:nvSpPr>
        <p:spPr>
          <a:xfrm>
            <a:off x="1063692" y="3516845"/>
            <a:ext cx="10417715" cy="1841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68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0083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Rotten Tomato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Rotten Tomato - Movie Dataset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Comparison between IMDb and Rotten Tomato features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140F13-B7AE-4520-9DD1-38278B21DF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311"/>
          <a:stretch/>
        </p:blipFill>
        <p:spPr>
          <a:xfrm>
            <a:off x="0" y="2000664"/>
            <a:ext cx="12192000" cy="1065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9C52757-DE1E-42E7-A4B0-E34E4294C448}"/>
              </a:ext>
            </a:extLst>
          </p:cNvPr>
          <p:cNvSpPr/>
          <p:nvPr/>
        </p:nvSpPr>
        <p:spPr>
          <a:xfrm>
            <a:off x="-1" y="2000664"/>
            <a:ext cx="12191999" cy="2360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0480765-E9A9-417A-ACF6-70740980F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43638"/>
              </p:ext>
            </p:extLst>
          </p:nvPr>
        </p:nvGraphicFramePr>
        <p:xfrm>
          <a:off x="1835023" y="4371210"/>
          <a:ext cx="8521954" cy="1715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4707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4257247">
                  <a:extLst>
                    <a:ext uri="{9D8B030D-6E8A-4147-A177-3AD203B41FA5}">
                      <a16:colId xmlns:a16="http://schemas.microsoft.com/office/drawing/2014/main" val="1428650902"/>
                    </a:ext>
                  </a:extLst>
                </a:gridCol>
              </a:tblGrid>
              <a:tr h="406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IMDb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Rotten Tomato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  <a:tr h="673090">
                <a:tc gridSpan="2"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Common : 8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Features : Title, Actor, Director, Genre, Year, Overview, Certificate, Runtime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229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90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0083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Rotten Tomato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 Dataset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Comparison between IMDb and Rotten Tomato features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E1DBDFB-0045-4E97-B02F-1805961FD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38453"/>
              </p:ext>
            </p:extLst>
          </p:nvPr>
        </p:nvGraphicFramePr>
        <p:xfrm>
          <a:off x="1835023" y="2255100"/>
          <a:ext cx="8521954" cy="4024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968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2838993">
                  <a:extLst>
                    <a:ext uri="{9D8B030D-6E8A-4147-A177-3AD203B41FA5}">
                      <a16:colId xmlns:a16="http://schemas.microsoft.com/office/drawing/2014/main" val="1428650902"/>
                    </a:ext>
                  </a:extLst>
                </a:gridCol>
                <a:gridCol w="2838993">
                  <a:extLst>
                    <a:ext uri="{9D8B030D-6E8A-4147-A177-3AD203B41FA5}">
                      <a16:colId xmlns:a16="http://schemas.microsoft.com/office/drawing/2014/main" val="4116052781"/>
                    </a:ext>
                  </a:extLst>
                </a:gridCol>
              </a:tblGrid>
              <a:tr h="406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IMDb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Rotten Tomato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Change name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Series_Title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movie_title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‘title’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'Star1', 'Star2’, 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'Star3', 'Star4'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'actors'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‘actor’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506013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'Director'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'directors'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‘director’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1868995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'Genre'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'genres'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‘genre’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017549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Released_Year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original_release_date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‘year’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961195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'Overview'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movie_info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‘overview’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627278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'Certificate'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r>
                        <a:rPr lang="en-US" altLang="ko-KR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content_rating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‘certificate’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916984"/>
                  </a:ext>
                </a:extLst>
              </a:tr>
              <a:tr h="43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'Runtime'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'runtime'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‘runtime’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53825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92D6D-4C9F-43E0-BCC1-A7B4230FF62E}"/>
              </a:ext>
            </a:extLst>
          </p:cNvPr>
          <p:cNvSpPr/>
          <p:nvPr/>
        </p:nvSpPr>
        <p:spPr>
          <a:xfrm>
            <a:off x="1905000" y="3097944"/>
            <a:ext cx="2705100" cy="544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B841EB-06C4-4777-8AA2-11C87A413657}"/>
              </a:ext>
            </a:extLst>
          </p:cNvPr>
          <p:cNvSpPr/>
          <p:nvPr/>
        </p:nvSpPr>
        <p:spPr>
          <a:xfrm>
            <a:off x="4743450" y="4610100"/>
            <a:ext cx="2705100" cy="3352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FCEAB3-9251-4D5E-A45C-941515F18512}"/>
              </a:ext>
            </a:extLst>
          </p:cNvPr>
          <p:cNvSpPr/>
          <p:nvPr/>
        </p:nvSpPr>
        <p:spPr>
          <a:xfrm>
            <a:off x="9055582" y="1786255"/>
            <a:ext cx="1116330" cy="3352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FBBBF-4AFC-40AD-80FF-A4FFD95EFF90}"/>
              </a:ext>
            </a:extLst>
          </p:cNvPr>
          <p:cNvSpPr txBox="1"/>
          <p:nvPr/>
        </p:nvSpPr>
        <p:spPr>
          <a:xfrm>
            <a:off x="10171912" y="1823005"/>
            <a:ext cx="2020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Need Pre-processing</a:t>
            </a:r>
            <a:endParaRPr lang="ko-KR" altLang="en-US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36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8084536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Missing values – Right Answer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8655D-E241-49CD-8387-C54984B4031A}"/>
              </a:ext>
            </a:extLst>
          </p:cNvPr>
          <p:cNvSpPr txBox="1"/>
          <p:nvPr/>
        </p:nvSpPr>
        <p:spPr>
          <a:xfrm>
            <a:off x="236541" y="1685545"/>
            <a:ext cx="2220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Baseline - </a:t>
            </a:r>
          </a:p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Title Matching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56C728-AF3C-46B8-BCB3-592264CB24A6}"/>
              </a:ext>
            </a:extLst>
          </p:cNvPr>
          <p:cNvSpPr txBox="1"/>
          <p:nvPr/>
        </p:nvSpPr>
        <p:spPr>
          <a:xfrm>
            <a:off x="336689" y="2719489"/>
            <a:ext cx="202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27/40 * 100(%)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67.5%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FD0D2D-4F95-47FC-9A67-127F6DD93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797" y="1158397"/>
            <a:ext cx="3208769" cy="55701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E0264A-FEC3-4739-A5AD-AAB9B4C97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436" y="1158397"/>
            <a:ext cx="3029949" cy="55701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723D41-8A20-46C0-9410-205E7F680EB6}"/>
              </a:ext>
            </a:extLst>
          </p:cNvPr>
          <p:cNvSpPr txBox="1"/>
          <p:nvPr/>
        </p:nvSpPr>
        <p:spPr>
          <a:xfrm>
            <a:off x="9634926" y="1685545"/>
            <a:ext cx="2220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Answer - </a:t>
            </a:r>
          </a:p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Title Matching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D7DD-F13C-4358-AF3E-34B5779C30FC}"/>
              </a:ext>
            </a:extLst>
          </p:cNvPr>
          <p:cNvSpPr txBox="1"/>
          <p:nvPr/>
        </p:nvSpPr>
        <p:spPr>
          <a:xfrm>
            <a:off x="9735074" y="2719489"/>
            <a:ext cx="202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35/40 * 100(%)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87.5%</a:t>
            </a:r>
            <a:endParaRPr lang="ko-KR" altLang="en-US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873B56-60FE-40C0-BA79-894014F5F8BB}"/>
              </a:ext>
            </a:extLst>
          </p:cNvPr>
          <p:cNvSpPr/>
          <p:nvPr/>
        </p:nvSpPr>
        <p:spPr>
          <a:xfrm>
            <a:off x="6413436" y="2913681"/>
            <a:ext cx="3029949" cy="128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3C0060-232A-4814-ACB5-341913247D72}"/>
              </a:ext>
            </a:extLst>
          </p:cNvPr>
          <p:cNvSpPr/>
          <p:nvPr/>
        </p:nvSpPr>
        <p:spPr>
          <a:xfrm>
            <a:off x="6413436" y="3750860"/>
            <a:ext cx="3029949" cy="128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9D3C02-E874-4045-8797-88181A439587}"/>
              </a:ext>
            </a:extLst>
          </p:cNvPr>
          <p:cNvSpPr/>
          <p:nvPr/>
        </p:nvSpPr>
        <p:spPr>
          <a:xfrm>
            <a:off x="6413436" y="4003162"/>
            <a:ext cx="3029949" cy="128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2DBA53-6982-4802-AC5C-D6593EBD0331}"/>
              </a:ext>
            </a:extLst>
          </p:cNvPr>
          <p:cNvSpPr/>
          <p:nvPr/>
        </p:nvSpPr>
        <p:spPr>
          <a:xfrm>
            <a:off x="6413436" y="4955662"/>
            <a:ext cx="3029949" cy="128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B42588-6DDF-42B0-8E9E-EFEBE9308B45}"/>
              </a:ext>
            </a:extLst>
          </p:cNvPr>
          <p:cNvSpPr/>
          <p:nvPr/>
        </p:nvSpPr>
        <p:spPr>
          <a:xfrm>
            <a:off x="6413436" y="5374762"/>
            <a:ext cx="3029949" cy="128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34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8960058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Missing values – Reasons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EC9FBE-4B83-47F1-A9C0-95A1F848D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25" y="1831762"/>
            <a:ext cx="8611346" cy="3048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C61B07-1B18-4AF4-A6B9-C00F09C7F64A}"/>
              </a:ext>
            </a:extLst>
          </p:cNvPr>
          <p:cNvSpPr txBox="1"/>
          <p:nvPr/>
        </p:nvSpPr>
        <p:spPr>
          <a:xfrm>
            <a:off x="389613" y="1185865"/>
            <a:ext cx="222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Separator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,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06A8E-DFDA-4633-8924-641D6B563993}"/>
              </a:ext>
            </a:extLst>
          </p:cNvPr>
          <p:cNvSpPr txBox="1"/>
          <p:nvPr/>
        </p:nvSpPr>
        <p:spPr>
          <a:xfrm>
            <a:off x="389613" y="2282414"/>
            <a:ext cx="289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Capital character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1FB136-DD90-4C0E-BBBA-02656D712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25" y="2671942"/>
            <a:ext cx="4892464" cy="327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A0F782-1C8B-4696-8DEC-B39CD6AE6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325" y="4890905"/>
            <a:ext cx="5662151" cy="2895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4E2B96-C4B2-44D3-915B-D7586C866A72}"/>
              </a:ext>
            </a:extLst>
          </p:cNvPr>
          <p:cNvSpPr txBox="1"/>
          <p:nvPr/>
        </p:nvSpPr>
        <p:spPr>
          <a:xfrm>
            <a:off x="389613" y="4475297"/>
            <a:ext cx="545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Different Title - Korean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EE94A3-DF7A-4288-B23C-4E4A4C6C7F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026"/>
          <a:stretch/>
        </p:blipFill>
        <p:spPr>
          <a:xfrm>
            <a:off x="5477056" y="5422265"/>
            <a:ext cx="3435701" cy="12619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358C95-C849-4A8A-9CBA-59A4D5A29545}"/>
              </a:ext>
            </a:extLst>
          </p:cNvPr>
          <p:cNvSpPr txBox="1"/>
          <p:nvPr/>
        </p:nvSpPr>
        <p:spPr>
          <a:xfrm>
            <a:off x="389613" y="5447729"/>
            <a:ext cx="4905718" cy="121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Different Title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(IMDb) Sen to Chihiro no 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kamikakushi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(Rotten Tomato) Spirited Away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A011091-D821-4B5B-86B4-029D6BA1B8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325" y="4006123"/>
            <a:ext cx="9228620" cy="3048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C36E03-AB8C-406A-BFAA-2241001215DA}"/>
              </a:ext>
            </a:extLst>
          </p:cNvPr>
          <p:cNvSpPr txBox="1"/>
          <p:nvPr/>
        </p:nvSpPr>
        <p:spPr>
          <a:xfrm>
            <a:off x="389613" y="3323380"/>
            <a:ext cx="4905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Parenthesis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Shichinin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no samurai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3D99D5-3A3F-48DC-88C4-4E2C08F4C6A3}"/>
              </a:ext>
            </a:extLst>
          </p:cNvPr>
          <p:cNvSpPr/>
          <p:nvPr/>
        </p:nvSpPr>
        <p:spPr>
          <a:xfrm>
            <a:off x="294468" y="4475297"/>
            <a:ext cx="11019295" cy="22441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8B9C74-E280-437F-B668-14708887429A}"/>
              </a:ext>
            </a:extLst>
          </p:cNvPr>
          <p:cNvSpPr txBox="1"/>
          <p:nvPr/>
        </p:nvSpPr>
        <p:spPr>
          <a:xfrm>
            <a:off x="8989884" y="5180490"/>
            <a:ext cx="2246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Important Issue!</a:t>
            </a:r>
            <a:endParaRPr lang="ko-KR" altLang="en-US" sz="24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70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258651"/>
            <a:ext cx="1198018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Missing movie prediction using common features</a:t>
            </a:r>
          </a:p>
        </p:txBody>
      </p:sp>
    </p:spTree>
    <p:extLst>
      <p:ext uri="{BB962C8B-B14F-4D97-AF65-F5344CB8AC3E}">
        <p14:creationId xmlns:p14="http://schemas.microsoft.com/office/powerpoint/2010/main" val="243274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1135247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Idea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917371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Similarity Metric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Columns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6A3AD09-7B6D-48A0-BBDA-4AE11D75A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44996"/>
              </p:ext>
            </p:extLst>
          </p:nvPr>
        </p:nvGraphicFramePr>
        <p:xfrm>
          <a:off x="214686" y="2021975"/>
          <a:ext cx="117915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0168">
                  <a:extLst>
                    <a:ext uri="{9D8B030D-6E8A-4147-A177-3AD203B41FA5}">
                      <a16:colId xmlns:a16="http://schemas.microsoft.com/office/drawing/2014/main" val="2343119999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1470258097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189540755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2158031335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2678126551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2834652653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2774403448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133222538"/>
                    </a:ext>
                  </a:extLst>
                </a:gridCol>
                <a:gridCol w="1310168">
                  <a:extLst>
                    <a:ext uri="{9D8B030D-6E8A-4147-A177-3AD203B41FA5}">
                      <a16:colId xmlns:a16="http://schemas.microsoft.com/office/drawing/2014/main" val="87576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index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title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overview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certificate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genre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director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actor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runtime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year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83918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9D87E64-019C-4F83-9A90-55F8AC49EDB4}"/>
              </a:ext>
            </a:extLst>
          </p:cNvPr>
          <p:cNvSpPr/>
          <p:nvPr/>
        </p:nvSpPr>
        <p:spPr>
          <a:xfrm>
            <a:off x="1531088" y="2021976"/>
            <a:ext cx="1275907" cy="370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CEF7E0-C94F-4F20-9C2B-171D2765917B}"/>
              </a:ext>
            </a:extLst>
          </p:cNvPr>
          <p:cNvSpPr/>
          <p:nvPr/>
        </p:nvSpPr>
        <p:spPr>
          <a:xfrm>
            <a:off x="4152281" y="2021976"/>
            <a:ext cx="7825033" cy="370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75A3D-339A-402E-9D96-4D79D08A6BAF}"/>
              </a:ext>
            </a:extLst>
          </p:cNvPr>
          <p:cNvSpPr txBox="1"/>
          <p:nvPr/>
        </p:nvSpPr>
        <p:spPr>
          <a:xfrm>
            <a:off x="1129984" y="3392488"/>
            <a:ext cx="202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Levenshtein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distance</a:t>
            </a:r>
            <a:endParaRPr lang="ko-KR" altLang="en-US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4F8BF68-8AB8-43BC-B2E8-F3790176F732}"/>
              </a:ext>
            </a:extLst>
          </p:cNvPr>
          <p:cNvSpPr/>
          <p:nvPr/>
        </p:nvSpPr>
        <p:spPr>
          <a:xfrm>
            <a:off x="2000362" y="2723669"/>
            <a:ext cx="337358" cy="489097"/>
          </a:xfrm>
          <a:prstGeom prst="down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7E379F78-BE72-41D2-89E0-2473F38FE9EE}"/>
              </a:ext>
            </a:extLst>
          </p:cNvPr>
          <p:cNvSpPr/>
          <p:nvPr/>
        </p:nvSpPr>
        <p:spPr>
          <a:xfrm rot="5400000">
            <a:off x="7825564" y="-1188847"/>
            <a:ext cx="478465" cy="782503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BACC2-E94F-447F-91A6-BD2A5F0E142D}"/>
              </a:ext>
            </a:extLst>
          </p:cNvPr>
          <p:cNvSpPr txBox="1"/>
          <p:nvPr/>
        </p:nvSpPr>
        <p:spPr>
          <a:xfrm>
            <a:off x="5499538" y="3193803"/>
            <a:ext cx="5130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Set()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이용하여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Jaccard similarity</a:t>
            </a:r>
          </a:p>
          <a:p>
            <a:pPr algn="ctr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A : IMDb feature’s value</a:t>
            </a: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B : Rotten Tomato feature’s value</a:t>
            </a:r>
          </a:p>
        </p:txBody>
      </p:sp>
      <p:pic>
        <p:nvPicPr>
          <p:cNvPr id="1026" name="Picture 2" descr="유사도 처리법 - 자카드 유사도(Jaccard Similarity), 코사인 유사도(Cosine Similarity), 유클리디안 유사도(Euclidean  Similarity) : 네이버 블로그">
            <a:extLst>
              <a:ext uri="{FF2B5EF4-FFF2-40B4-BE49-F238E27FC236}">
                <a16:creationId xmlns:a16="http://schemas.microsoft.com/office/drawing/2014/main" id="{42A6DE7A-04B6-497C-8E13-580BE2CA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018" y="3665247"/>
            <a:ext cx="2751675" cy="74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EB84AF-31D5-42C4-8EF5-5EDCD533ED42}"/>
              </a:ext>
            </a:extLst>
          </p:cNvPr>
          <p:cNvSpPr txBox="1"/>
          <p:nvPr/>
        </p:nvSpPr>
        <p:spPr>
          <a:xfrm>
            <a:off x="92901" y="4479267"/>
            <a:ext cx="12006197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[actor]</a:t>
            </a: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(4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 : </a:t>
            </a:r>
            <a:r>
              <a:rPr lang="en-US" altLang="ko-KR" sz="14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Joaquin Phoenix, Robert De Niro, </a:t>
            </a:r>
            <a:r>
              <a:rPr lang="en-US" altLang="ko-KR" sz="1400" dirty="0" err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Zazie</a:t>
            </a:r>
            <a:r>
              <a:rPr lang="en-US" altLang="ko-KR" sz="14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Beetz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Frances Conroy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(22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en-US" altLang="ko-KR" sz="1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Joaquin Phoenix, Robert De Niro, </a:t>
            </a:r>
            <a:r>
              <a:rPr lang="en-US" altLang="ko-KR" sz="1400" b="1" dirty="0" err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Zazie</a:t>
            </a:r>
            <a:r>
              <a:rPr lang="en-US" altLang="ko-KR" sz="1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Beetz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Bill Camp,</a:t>
            </a:r>
            <a:r>
              <a:rPr lang="en-US" altLang="ko-KR" sz="1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Frances Conroy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Brett Cullen, Glenn </a:t>
            </a:r>
            <a:r>
              <a:rPr lang="en-US" altLang="ko-KR" sz="1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Fleshler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Douglas Hodge, Marc Maron, Josh </a:t>
            </a:r>
            <a:r>
              <a:rPr lang="en-US" altLang="ko-KR" sz="1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Pais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Shea Whigham, Bryan Callen, Jolie Chan, Mary Kate </a:t>
            </a:r>
            <a:r>
              <a:rPr lang="en-US" altLang="ko-KR" sz="1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Malat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Dante Pereira-Olson, Sharon Washington, Elizabeth Bluhm, David </a:t>
            </a:r>
            <a:r>
              <a:rPr lang="en-US" altLang="ko-KR" sz="1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Iacono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Leigh Gill, Chuck Taber, Adrienne </a:t>
            </a:r>
            <a:r>
              <a:rPr lang="en-US" altLang="ko-KR" sz="1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Lovette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Tony D. Head</a:t>
            </a:r>
          </a:p>
          <a:p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Jaccard(A, B) = 4/22 = 0.181</a:t>
            </a:r>
          </a:p>
          <a:p>
            <a:endParaRPr lang="ko-KR" altLang="en-US" sz="105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09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11955</TotalTime>
  <Words>1097</Words>
  <Application>Microsoft Office PowerPoint</Application>
  <PresentationFormat>와이드스크린</PresentationFormat>
  <Paragraphs>237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Cambria Math</vt:lpstr>
      <vt:lpstr>바탕</vt:lpstr>
      <vt:lpstr>굴림</vt:lpstr>
      <vt:lpstr>Times New Roman</vt:lpstr>
      <vt:lpstr>나눔스퀘어 Bold</vt:lpstr>
      <vt:lpstr>Arial</vt:lpstr>
      <vt:lpstr>나눔스퀘어 ExtraBold</vt:lpstr>
      <vt:lpstr>나눔스퀘어</vt:lpstr>
      <vt:lpstr>나눔고딕 ExtraBold</vt:lpstr>
      <vt:lpstr>맑은 고딕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881</cp:revision>
  <dcterms:created xsi:type="dcterms:W3CDTF">2018-08-30T11:36:00Z</dcterms:created>
  <dcterms:modified xsi:type="dcterms:W3CDTF">2021-08-05T13:21:12Z</dcterms:modified>
</cp:coreProperties>
</file>