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71" r:id="rId3"/>
    <p:sldId id="400" r:id="rId4"/>
    <p:sldId id="423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36" r:id="rId14"/>
    <p:sldId id="450" r:id="rId15"/>
    <p:sldId id="452" r:id="rId16"/>
    <p:sldId id="453" r:id="rId17"/>
    <p:sldId id="454" r:id="rId18"/>
    <p:sldId id="456" r:id="rId19"/>
    <p:sldId id="457" r:id="rId20"/>
    <p:sldId id="458" r:id="rId21"/>
    <p:sldId id="437" r:id="rId22"/>
    <p:sldId id="432" r:id="rId23"/>
    <p:sldId id="448" r:id="rId24"/>
    <p:sldId id="449" r:id="rId25"/>
    <p:sldId id="447" r:id="rId26"/>
    <p:sldId id="435" r:id="rId27"/>
    <p:sldId id="428" r:id="rId28"/>
    <p:sldId id="429" r:id="rId29"/>
    <p:sldId id="433" r:id="rId30"/>
    <p:sldId id="355" r:id="rId31"/>
    <p:sldId id="367" r:id="rId32"/>
    <p:sldId id="404" r:id="rId33"/>
  </p:sldIdLst>
  <p:sldSz cx="12192000" cy="6858000"/>
  <p:notesSz cx="6858000" cy="9144000"/>
  <p:embeddedFontLst>
    <p:embeddedFont>
      <p:font typeface="나눔고딕 ExtraBold" panose="020D0904000000000000" pitchFamily="50" charset="-127"/>
      <p:bold r:id="rId35"/>
    </p:embeddedFont>
    <p:embeddedFont>
      <p:font typeface="나눔스퀘어" panose="020B0600000101010101" pitchFamily="50" charset="-127"/>
      <p:regular r:id="rId36"/>
      <p:bold r:id="rId37"/>
      <p:italic r:id="rId38"/>
      <p:boldItalic r:id="rId39"/>
    </p:embeddedFont>
    <p:embeddedFont>
      <p:font typeface="나눔스퀘어 Bold" panose="020B0600000101010101" pitchFamily="50" charset="-127"/>
      <p:regular r:id="rId40"/>
      <p:bold r:id="rId41"/>
      <p:italic r:id="rId42"/>
      <p:boldItalic r:id="rId43"/>
    </p:embeddedFont>
    <p:embeddedFont>
      <p:font typeface="나눔스퀘어 ExtraBold" panose="020B0600000101010101" pitchFamily="50" charset="-127"/>
      <p:regular r:id="rId44"/>
      <p:bold r:id="rId45"/>
      <p:italic r:id="rId46"/>
      <p:boldItalic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00"/>
    <a:srgbClr val="E6E6E6"/>
    <a:srgbClr val="067A82"/>
    <a:srgbClr val="FFFDD7"/>
    <a:srgbClr val="DEEBF7"/>
    <a:srgbClr val="BCBCBC"/>
    <a:srgbClr val="E7E6E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0" autoAdjust="0"/>
    <p:restoredTop sz="81740" autoAdjust="0"/>
  </p:normalViewPr>
  <p:slideViewPr>
    <p:cSldViewPr snapToGrid="0">
      <p:cViewPr varScale="1">
        <p:scale>
          <a:sx n="99" d="100"/>
          <a:sy n="99" d="100"/>
        </p:scale>
        <p:origin x="1450" y="82"/>
      </p:cViewPr>
      <p:guideLst>
        <p:guide orient="horz" pos="4065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6B4F0-AEE2-4951-90CC-0A384C121DBD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D542-DABB-4C15-B84D-79736C01E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1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77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293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80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09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52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67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37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40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88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5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90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96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50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55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98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73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10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84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2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62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1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72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92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99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4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4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1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49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78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1"/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2D542-DABB-4C15-B84D-79736C01EC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0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6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D98EC-A822-481B-B411-FF304AA4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DDF83-52C8-4B7C-ABBE-B4061A7E3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7B5D0-3136-4629-8813-CA4BBDF6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34C43-AEF9-44CF-8B0A-5F96849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99D18-B3D1-495A-BF3E-3EF20B39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4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D7DEF-D48F-42AA-B67E-FAF7139F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C90CF-8AD9-4E0E-B024-542613BA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EF2F4-18D2-4A2F-BFD6-F5B8038C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D0A6-1258-4155-88E3-95F3FE7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F5A8E-AB93-4157-945F-99817D16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17B0B-6272-444D-BCA3-D525AF68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1CC80-6E99-4019-94AE-5C3B342E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19F7A-B891-4D82-8D00-4D7CC5FC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793CF-2B9D-4606-8A4F-A9FE7DC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9DA92-A73D-4E62-A6AB-1D31722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378FE-5CD3-432A-A512-89AC367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855B1-7B69-483C-B4ED-536193895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F3667-3E7D-4BA7-B1B1-FC7CBF6F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A631E-2A90-403C-AEC5-C5680B36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4634A-6951-4FD0-9DA1-C9ACA66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70AF5-FBA3-4CA2-A699-5A967E77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9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C2C1-93EF-4292-8364-209BA66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0F344-6A57-436D-848A-61EDBAD8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851DE-36BA-4FF7-BEA1-696BA19DF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DDB734-47F1-4890-9983-1BB120C8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ACF488-4D07-44B7-838F-2143DBB74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82B4-E813-42DD-89CD-1DCC6A2E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7A474-9D31-4B84-AAA8-BD09449A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2DCC61-A1E6-4F1A-8408-5D354F2A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7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CBBD7-C0EE-465D-B92C-F8606A2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7F4B32-9F8E-43A3-BBBF-C3903D5B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1669-64F1-4CD8-9860-48910C2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8C7E61-8C30-4B3C-ADA4-8E8AB801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15BC7-3DD9-4ED6-AE7F-E912EBC6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14950-91E0-447B-BBB2-AF69E777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89269-E1CA-49D5-991B-E0887C1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46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908E-EEE0-418A-8235-62EB739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69ECC-F06F-49B0-8C76-EBDC7EAC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7B1E89-EAAA-448E-B69E-914A280DB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01962-F306-47D0-AC26-77782CA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D3ADF-9FD5-4BAB-9E17-62701D24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F06578-1EAB-4379-BE8A-F862789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0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6652E-64D8-4F44-A796-AFC65BB7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DA08E4-6EFC-4385-A986-E0C38DB0E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810F81-CA03-43BC-8518-F727DA9E2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CC8D5-8384-4EA4-BD0F-621329BB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AF06B-63DB-491C-B1E6-382CFDBE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FFA34-96C6-4639-BB9E-621BDFF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3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45FE-372F-4E3B-9598-8AA5313C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1E203-82F8-4970-BDBC-127CE7E3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7E115-A2FF-4176-9886-6469E6F9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CB5B8-8837-4D48-BC02-74A50AB8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B43C7-6BBC-438E-B3B9-A93B99AA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74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37D9C-C43F-41D9-B709-D427BAC3B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17F33D-86D9-43C9-BD26-8B574BD7C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A1D6-6058-4EFC-A5E8-7E72B0C8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7AE5-4366-4128-A7A5-38C8B034548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72597-4D76-4185-9FF1-0B5696A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B39E3-5BF9-49F1-8E50-5EE595B4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6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59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15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8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FF2D-8249-458D-9364-073002D4312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FF2D-8249-458D-9364-073002D4312C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F1BE1A-578E-451F-9C12-8945C2D18360}"/>
              </a:ext>
            </a:extLst>
          </p:cNvPr>
          <p:cNvSpPr/>
          <p:nvPr userDrawn="1"/>
        </p:nvSpPr>
        <p:spPr>
          <a:xfrm>
            <a:off x="11812370" y="6440180"/>
            <a:ext cx="261611" cy="261611"/>
          </a:xfrm>
          <a:prstGeom prst="ellipse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65C33E0F-BC0B-46BF-80E0-75C744CCF87A}"/>
              </a:ext>
            </a:extLst>
          </p:cNvPr>
          <p:cNvSpPr txBox="1">
            <a:spLocks/>
          </p:cNvSpPr>
          <p:nvPr userDrawn="1"/>
        </p:nvSpPr>
        <p:spPr>
          <a:xfrm>
            <a:off x="11696152" y="6400811"/>
            <a:ext cx="494045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000" kern="12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4304F7E9-5DE7-488B-919E-FE0266CB964F}" type="slidenum">
              <a:rPr lang="en-US" altLang="ko-KR" smtClean="0"/>
              <a:pPr algn="ctr">
                <a:lnSpc>
                  <a:spcPct val="15000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3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629147-63F0-430E-B5D0-3D219E59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289C5-7A2B-4C94-85AC-EFCFB2B18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A2BC5-EBC3-44AF-828B-9A8B34BC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7AE5-4366-4128-A7A5-38C8B0345485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BA308-52FA-46DF-8AC0-A50BDAA68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2EE71-6E77-4817-BE02-58C7DF45D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2BF88-B813-41FE-96AF-5D7A7E360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0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ExtraBold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0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4FA94-1FF5-4C47-8A42-B738FB4FA45A}"/>
              </a:ext>
            </a:extLst>
          </p:cNvPr>
          <p:cNvSpPr txBox="1"/>
          <p:nvPr/>
        </p:nvSpPr>
        <p:spPr>
          <a:xfrm>
            <a:off x="268282" y="4467217"/>
            <a:ext cx="7891575" cy="1296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(ECAI `06 workshop) Integrating Collaborative Filtering and Sentiment Analysis : A Rating Inference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(KCI `21) BERT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기반 감성분석을 이용한 추천시스템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5" y="3239894"/>
            <a:ext cx="1198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4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Related Work</a:t>
            </a:r>
            <a:endParaRPr lang="ko-KR" altLang="en-US" sz="4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4C644-693C-469C-8825-20CCEDF698F0}"/>
              </a:ext>
            </a:extLst>
          </p:cNvPr>
          <p:cNvSpPr txBox="1"/>
          <p:nvPr/>
        </p:nvSpPr>
        <p:spPr>
          <a:xfrm>
            <a:off x="8159858" y="4467217"/>
            <a:ext cx="361479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Presenter : Cheonsol Lee</a:t>
            </a:r>
          </a:p>
          <a:p>
            <a:pPr marL="342900" indent="-34290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Date : 2021.08.11</a:t>
            </a:r>
          </a:p>
        </p:txBody>
      </p:sp>
    </p:spTree>
    <p:extLst>
      <p:ext uri="{BB962C8B-B14F-4D97-AF65-F5344CB8AC3E}">
        <p14:creationId xmlns:p14="http://schemas.microsoft.com/office/powerpoint/2010/main" val="79933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27056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4. Preliminary experiments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MovieLens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-rating &amp; IMDb-reviews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7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Analysis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Problem : Reviews have mixture of positive and negative sentence.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Experiment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Rating(T10, T5, T1)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 descr="https://postfiles.pstatic.net/MjAyMTA4MTBfMTEz/MDAxNjI4NjAwODA3Mjg1.OcSSc8ueUXzYqjbWGB-syxqQbsNvMnROKQ-pHje7rSIg.etEmiHNfHtCsk9uOeskM92ja51oZxq9MhwIOiGEK7tYg.PNG.lcs5382/image.png?type=w773">
            <a:extLst>
              <a:ext uri="{FF2B5EF4-FFF2-40B4-BE49-F238E27FC236}">
                <a16:creationId xmlns:a16="http://schemas.microsoft.com/office/drawing/2014/main" id="{544F836B-29F8-420F-952E-3A92D6BE1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6"/>
          <a:stretch/>
        </p:blipFill>
        <p:spPr bwMode="auto">
          <a:xfrm>
            <a:off x="659984" y="4224977"/>
            <a:ext cx="5357570" cy="2510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ostfiles.pstatic.net/MjAyMTA4MTBfMTY1/MDAxNjI4NjAwODYwNzYw.LtmP69Q1zu0oW3JxwnV89S_QgKNn0KT73txplvM-hw4g.hj2zDmdl_fuwRg0IIac6_ds1ljC0ypzb8yqT936nvbMg.PNG.lcs5382/image.png?type=w773">
            <a:extLst>
              <a:ext uri="{FF2B5EF4-FFF2-40B4-BE49-F238E27FC236}">
                <a16:creationId xmlns:a16="http://schemas.microsoft.com/office/drawing/2014/main" id="{0B203551-F2D4-4CF6-A11B-DBEA2AD60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23"/>
          <a:stretch/>
        </p:blipFill>
        <p:spPr bwMode="auto">
          <a:xfrm>
            <a:off x="6174447" y="5207429"/>
            <a:ext cx="5590287" cy="15282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7458F3-74F6-4D04-843E-C0FE59828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447" y="3583939"/>
            <a:ext cx="3932678" cy="10634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C81331-3622-461D-9EA3-FE76DA03A872}"/>
              </a:ext>
            </a:extLst>
          </p:cNvPr>
          <p:cNvSpPr txBox="1"/>
          <p:nvPr/>
        </p:nvSpPr>
        <p:spPr>
          <a:xfrm>
            <a:off x="6174447" y="4868875"/>
            <a:ext cx="543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긍정</a:t>
            </a: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중립</a:t>
            </a:r>
            <a:r>
              <a:rPr lang="en-US" altLang="ko-KR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부정 중에서 나타나는 단어의 빈도수</a:t>
            </a:r>
          </a:p>
        </p:txBody>
      </p:sp>
    </p:spTree>
    <p:extLst>
      <p:ext uri="{BB962C8B-B14F-4D97-AF65-F5344CB8AC3E}">
        <p14:creationId xmlns:p14="http://schemas.microsoft.com/office/powerpoint/2010/main" val="122338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20331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5. Conclusion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Suggest the inference of rating by integrating sentiment analysis and CF.</a:t>
            </a: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Convert the review into the sentiment orientations(SO) and strengths.</a:t>
            </a: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Future work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If you have target user's reviews and similar user’s reviews, recommend proper products to target user.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0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361654"/>
            <a:ext cx="12029267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BERT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기반 감성분석을 이용한 추천시스템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2F08C-E386-48BF-9CB1-53FDC63B2092}"/>
              </a:ext>
            </a:extLst>
          </p:cNvPr>
          <p:cNvSpPr txBox="1"/>
          <p:nvPr/>
        </p:nvSpPr>
        <p:spPr>
          <a:xfrm>
            <a:off x="105906" y="4335934"/>
            <a:ext cx="1202926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KCI 2021</a:t>
            </a:r>
          </a:p>
        </p:txBody>
      </p:sp>
    </p:spTree>
    <p:extLst>
      <p:ext uri="{BB962C8B-B14F-4D97-AF65-F5344CB8AC3E}">
        <p14:creationId xmlns:p14="http://schemas.microsoft.com/office/powerpoint/2010/main" val="370939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290316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0. Summary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Purpose: Predict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 rating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using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 review</a:t>
            </a: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Compare the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performance of sentiment analysis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between ML &amp; DL algorithms.</a:t>
            </a: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Assumption : the higher the rating, the more positive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E06FE-6EAC-4042-BC2E-C99AD3E837A8}"/>
              </a:ext>
            </a:extLst>
          </p:cNvPr>
          <p:cNvSpPr/>
          <p:nvPr/>
        </p:nvSpPr>
        <p:spPr>
          <a:xfrm>
            <a:off x="4686299" y="4065134"/>
            <a:ext cx="2819402" cy="1699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Framework</a:t>
            </a:r>
            <a:endParaRPr lang="ko-KR" altLang="en-US" sz="3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CCDFD14-5B17-4CBB-BBFA-DF725B1AB801}"/>
              </a:ext>
            </a:extLst>
          </p:cNvPr>
          <p:cNvSpPr/>
          <p:nvPr/>
        </p:nvSpPr>
        <p:spPr>
          <a:xfrm>
            <a:off x="3200400" y="4663210"/>
            <a:ext cx="891152" cy="50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D5BCF-5BF0-4F19-8052-D6EDC5B6B13C}"/>
              </a:ext>
            </a:extLst>
          </p:cNvPr>
          <p:cNvSpPr txBox="1"/>
          <p:nvPr/>
        </p:nvSpPr>
        <p:spPr>
          <a:xfrm>
            <a:off x="1199182" y="4653447"/>
            <a:ext cx="161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6E75B2A-2574-4262-9D19-772D8E1F0ED1}"/>
              </a:ext>
            </a:extLst>
          </p:cNvPr>
          <p:cNvSpPr/>
          <p:nvPr/>
        </p:nvSpPr>
        <p:spPr>
          <a:xfrm>
            <a:off x="8232182" y="4672972"/>
            <a:ext cx="891152" cy="50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0FC22-163D-4941-95C0-27516E1512E8}"/>
              </a:ext>
            </a:extLst>
          </p:cNvPr>
          <p:cNvSpPr txBox="1"/>
          <p:nvPr/>
        </p:nvSpPr>
        <p:spPr>
          <a:xfrm>
            <a:off x="9204703" y="4653447"/>
            <a:ext cx="238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Rating</a:t>
            </a:r>
          </a:p>
          <a:p>
            <a:pPr algn="ctr"/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(positive/negative)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D7556-BA28-4238-957A-C2DF1F53E281}"/>
              </a:ext>
            </a:extLst>
          </p:cNvPr>
          <p:cNvSpPr txBox="1"/>
          <p:nvPr/>
        </p:nvSpPr>
        <p:spPr>
          <a:xfrm>
            <a:off x="5286214" y="5849570"/>
            <a:ext cx="1619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Analysis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313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39046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Limitation of recommendation based on rating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Personalization recommendation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Explainable recommendation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Leverage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ratings and reviews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improve recommendation performance.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Suggestion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Recommender system that can reflect the context information of the review using BERT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17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76680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2. Related Work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Text-based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BoW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TF-IDF, HF-IHU</a:t>
            </a:r>
          </a:p>
          <a:p>
            <a:pPr lvl="1">
              <a:lnSpc>
                <a:spcPct val="20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analysis 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ML : Naïve-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bayes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SVM, LDA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DL : CNN, CBOW, LSTM, GRU</a:t>
            </a:r>
          </a:p>
        </p:txBody>
      </p:sp>
    </p:spTree>
    <p:extLst>
      <p:ext uri="{BB962C8B-B14F-4D97-AF65-F5344CB8AC3E}">
        <p14:creationId xmlns:p14="http://schemas.microsoft.com/office/powerpoint/2010/main" val="143563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280717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3. Modeling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F64C7-FE9B-45B4-9139-E92FD725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617" y="1096405"/>
            <a:ext cx="5220868" cy="56996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ABEF137-8A10-4FDC-909F-3B010048D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15" y="3222734"/>
            <a:ext cx="5749871" cy="159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5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574869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4. Experiment &amp; Analysis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Dataset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Amazon shopping mall dataset’s review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Remove the data of helpfulness 5 points below.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Perfectly good. But think before you buy. (rating : 1/10)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BERT results</a:t>
            </a:r>
          </a:p>
          <a:p>
            <a:pPr lvl="1">
              <a:lnSpc>
                <a:spcPct val="20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5820B4-68BE-4BA0-BCF6-B4298A475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06" y="4741598"/>
            <a:ext cx="10694386" cy="16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74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574869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4. Experiment &amp; Analysis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42303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200000"/>
              </a:lnSpc>
              <a:buClr>
                <a:schemeClr val="dk1"/>
              </a:buClr>
              <a:buSzPts val="2000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B81F49-6B4B-4C5F-9437-3F1F591DA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6" y="1854150"/>
            <a:ext cx="11782568" cy="4507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7D1FA3-4DA8-4CC2-9B43-B0E7865A1319}"/>
              </a:ext>
            </a:extLst>
          </p:cNvPr>
          <p:cNvSpPr/>
          <p:nvPr/>
        </p:nvSpPr>
        <p:spPr>
          <a:xfrm>
            <a:off x="325464" y="5827362"/>
            <a:ext cx="11546238" cy="395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771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20331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5. Conclusion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Limitations of explanatory power to interpret results due to the nature of deep learning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Cold start problem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Top-N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GPT vs BERT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다른 데이터셋 적용 해보기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5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2730732"/>
            <a:ext cx="12029267" cy="141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Integrating Collaborative Filtering and Sentiment Analysis : </a:t>
            </a:r>
          </a:p>
          <a:p>
            <a:pPr>
              <a:lnSpc>
                <a:spcPct val="150000"/>
              </a:lnSpc>
            </a:pPr>
            <a:r>
              <a:rPr lang="en-US" altLang="ko-KR" sz="3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 Rating Inference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2F08C-E386-48BF-9CB1-53FDC63B2092}"/>
              </a:ext>
            </a:extLst>
          </p:cNvPr>
          <p:cNvSpPr txBox="1"/>
          <p:nvPr/>
        </p:nvSpPr>
        <p:spPr>
          <a:xfrm>
            <a:off x="105906" y="4335934"/>
            <a:ext cx="12029267" cy="79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ECAI 2006 workshop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155 citations</a:t>
            </a:r>
          </a:p>
        </p:txBody>
      </p:sp>
    </p:spTree>
    <p:extLst>
      <p:ext uri="{BB962C8B-B14F-4D97-AF65-F5344CB8AC3E}">
        <p14:creationId xmlns:p14="http://schemas.microsoft.com/office/powerpoint/2010/main" val="266816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39735"/>
            <a:ext cx="12029267" cy="92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Research Discussion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9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2978701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Discussion 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44D954-9631-4A6B-8768-6C0395645D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309"/>
          <a:stretch/>
        </p:blipFill>
        <p:spPr>
          <a:xfrm>
            <a:off x="1388258" y="1339570"/>
            <a:ext cx="9415483" cy="52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03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2978701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Discussion 2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13F09D-5ACD-47D0-B1E8-FB790ECF9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313"/>
          <a:stretch/>
        </p:blipFill>
        <p:spPr>
          <a:xfrm>
            <a:off x="751919" y="1600425"/>
            <a:ext cx="10688161" cy="4897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91A045-74A2-47C0-99F8-133ABD192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580" y="1085664"/>
            <a:ext cx="3497628" cy="22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5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2978701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Discussion 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AA993A-9B70-4522-B5F2-E57EF4750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72" y="1335537"/>
            <a:ext cx="9992456" cy="4377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01FBBE0-3134-4062-980B-C9B93B021955}"/>
              </a:ext>
            </a:extLst>
          </p:cNvPr>
          <p:cNvSpPr/>
          <p:nvPr/>
        </p:nvSpPr>
        <p:spPr>
          <a:xfrm>
            <a:off x="2456481" y="2309247"/>
            <a:ext cx="6238068" cy="418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DCD20-EAD6-44C3-A2FD-860247EFB0A4}"/>
              </a:ext>
            </a:extLst>
          </p:cNvPr>
          <p:cNvSpPr txBox="1"/>
          <p:nvPr/>
        </p:nvSpPr>
        <p:spPr>
          <a:xfrm>
            <a:off x="0" y="6416298"/>
            <a:ext cx="353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Novelty : Graph </a:t>
            </a:r>
            <a:r>
              <a:rPr lang="ko-KR" altLang="en-US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ABBE81-DC4E-4C9F-B4FA-4517E1C88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4" y="4862035"/>
            <a:ext cx="2390445" cy="15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2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5DC487B-4755-432E-9E19-B1F5AD9BFAA0}"/>
              </a:ext>
            </a:extLst>
          </p:cNvPr>
          <p:cNvSpPr/>
          <p:nvPr/>
        </p:nvSpPr>
        <p:spPr>
          <a:xfrm rot="5400000">
            <a:off x="6041392" y="-1874797"/>
            <a:ext cx="109222" cy="12192001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816D-8FF3-47FE-97BF-C4A823001AB2}"/>
              </a:ext>
            </a:extLst>
          </p:cNvPr>
          <p:cNvSpPr txBox="1"/>
          <p:nvPr/>
        </p:nvSpPr>
        <p:spPr>
          <a:xfrm>
            <a:off x="105906" y="3239735"/>
            <a:ext cx="12029267" cy="92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Last week presentation</a:t>
            </a:r>
            <a:endParaRPr lang="ko-KR" altLang="en-US" sz="4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4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158397"/>
            <a:ext cx="12006197" cy="12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MovieID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name,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top_critic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publisher_name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review_type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score, date, review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180768" cy="84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Rotten Tomato Data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13D93-1998-43CC-BD63-C08AAFB3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30" y="2392326"/>
            <a:ext cx="11344940" cy="16295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472C1C-356D-4316-A522-598B39CEE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311"/>
          <a:stretch/>
        </p:blipFill>
        <p:spPr>
          <a:xfrm>
            <a:off x="423530" y="5566644"/>
            <a:ext cx="11344940" cy="7803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Google Shape;135;p32">
            <a:extLst>
              <a:ext uri="{FF2B5EF4-FFF2-40B4-BE49-F238E27FC236}">
                <a16:creationId xmlns:a16="http://schemas.microsoft.com/office/drawing/2014/main" id="{0DC574CD-CE62-41A6-9102-138F3B73AD6E}"/>
              </a:ext>
            </a:extLst>
          </p:cNvPr>
          <p:cNvSpPr txBox="1"/>
          <p:nvPr/>
        </p:nvSpPr>
        <p:spPr>
          <a:xfrm>
            <a:off x="185802" y="4240504"/>
            <a:ext cx="12006197" cy="12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MovieID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title, summary, </a:t>
            </a:r>
            <a:r>
              <a:rPr lang="en-US" altLang="ko-KR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content_rating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, genres, directors, actors, authors, date, …</a:t>
            </a:r>
          </a:p>
        </p:txBody>
      </p:sp>
    </p:spTree>
    <p:extLst>
      <p:ext uri="{BB962C8B-B14F-4D97-AF65-F5344CB8AC3E}">
        <p14:creationId xmlns:p14="http://schemas.microsoft.com/office/powerpoint/2010/main" val="3010112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59674"/>
            <a:ext cx="5796357" cy="19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Review Triple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Review 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Critics (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tomatometer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Regular user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FF1BB6E1-FE3A-4D04-8B54-1C40F182C0BD}"/>
              </a:ext>
            </a:extLst>
          </p:cNvPr>
          <p:cNvSpPr/>
          <p:nvPr/>
        </p:nvSpPr>
        <p:spPr>
          <a:xfrm>
            <a:off x="6365069" y="3173621"/>
            <a:ext cx="5491985" cy="3491495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30826FB-149D-4DA1-BF93-7BF71E9C3239}"/>
              </a:ext>
            </a:extLst>
          </p:cNvPr>
          <p:cNvSpPr/>
          <p:nvPr/>
        </p:nvSpPr>
        <p:spPr>
          <a:xfrm>
            <a:off x="334947" y="3173621"/>
            <a:ext cx="5491985" cy="3491495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52319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Link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C0EEC9-9653-4C27-AFAD-DDDEC3A13A0A}"/>
              </a:ext>
            </a:extLst>
          </p:cNvPr>
          <p:cNvSpPr txBox="1"/>
          <p:nvPr/>
        </p:nvSpPr>
        <p:spPr>
          <a:xfrm>
            <a:off x="1624878" y="448257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0CC67-36CB-4F3E-95E7-BEAD6D500B07}"/>
              </a:ext>
            </a:extLst>
          </p:cNvPr>
          <p:cNvSpPr txBox="1"/>
          <p:nvPr/>
        </p:nvSpPr>
        <p:spPr>
          <a:xfrm>
            <a:off x="3956293" y="350266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Critic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6DB93-43B3-4A2D-87F7-245D2B9AF776}"/>
              </a:ext>
            </a:extLst>
          </p:cNvPr>
          <p:cNvSpPr txBox="1"/>
          <p:nvPr/>
        </p:nvSpPr>
        <p:spPr>
          <a:xfrm>
            <a:off x="3956293" y="4029839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Critic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937E0-A123-414E-9B3A-D7B7100B6B24}"/>
              </a:ext>
            </a:extLst>
          </p:cNvPr>
          <p:cNvSpPr txBox="1"/>
          <p:nvPr/>
        </p:nvSpPr>
        <p:spPr>
          <a:xfrm>
            <a:off x="3956293" y="4777478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BA109-F317-4D0E-A60B-534BF0E30559}"/>
              </a:ext>
            </a:extLst>
          </p:cNvPr>
          <p:cNvSpPr txBox="1"/>
          <p:nvPr/>
        </p:nvSpPr>
        <p:spPr>
          <a:xfrm>
            <a:off x="3956293" y="5344024"/>
            <a:ext cx="12679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52F9A0-087E-4718-8D5A-0408B449A9B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2892870" y="3687335"/>
            <a:ext cx="1063423" cy="979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D931639-083B-494E-A3F0-678C55571177}"/>
              </a:ext>
            </a:extLst>
          </p:cNvPr>
          <p:cNvCxnSpPr>
            <a:cxnSpLocks/>
            <a:stCxn id="50" idx="3"/>
            <a:endCxn id="7" idx="1"/>
          </p:cNvCxnSpPr>
          <p:nvPr/>
        </p:nvCxnSpPr>
        <p:spPr>
          <a:xfrm flipV="1">
            <a:off x="2892870" y="4214505"/>
            <a:ext cx="1063423" cy="1062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744CF2B-1448-444D-BB91-5A658580979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892870" y="4667243"/>
            <a:ext cx="1063423" cy="2949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EA17F22-1B10-4C61-8293-6678AE0F2E43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892870" y="4667243"/>
            <a:ext cx="1063423" cy="861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0B847B-FC3C-4F3C-9C96-496B04FD2B0D}"/>
              </a:ext>
            </a:extLst>
          </p:cNvPr>
          <p:cNvSpPr txBox="1"/>
          <p:nvPr/>
        </p:nvSpPr>
        <p:spPr>
          <a:xfrm>
            <a:off x="3205172" y="387324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844A7C-AFE8-459E-8E09-A46BD2A18E95}"/>
              </a:ext>
            </a:extLst>
          </p:cNvPr>
          <p:cNvSpPr txBox="1"/>
          <p:nvPr/>
        </p:nvSpPr>
        <p:spPr>
          <a:xfrm>
            <a:off x="3412419" y="4087280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CD84C-F49B-48CB-B657-33E7DA66216F}"/>
              </a:ext>
            </a:extLst>
          </p:cNvPr>
          <p:cNvSpPr txBox="1"/>
          <p:nvPr/>
        </p:nvSpPr>
        <p:spPr>
          <a:xfrm>
            <a:off x="2985770" y="499745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AAEE72-ECF1-47B7-871C-994C756797A0}"/>
              </a:ext>
            </a:extLst>
          </p:cNvPr>
          <p:cNvSpPr txBox="1"/>
          <p:nvPr/>
        </p:nvSpPr>
        <p:spPr>
          <a:xfrm>
            <a:off x="3386538" y="486088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3EDF3-CA2B-4F26-95BB-8DC2C45531A6}"/>
              </a:ext>
            </a:extLst>
          </p:cNvPr>
          <p:cNvSpPr txBox="1"/>
          <p:nvPr/>
        </p:nvSpPr>
        <p:spPr>
          <a:xfrm>
            <a:off x="538760" y="3322820"/>
            <a:ext cx="126799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 : Negative</a:t>
            </a:r>
          </a:p>
          <a:p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: Positive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EADBEE-A358-4A34-9A82-B8B7EC706792}"/>
              </a:ext>
            </a:extLst>
          </p:cNvPr>
          <p:cNvSpPr txBox="1"/>
          <p:nvPr/>
        </p:nvSpPr>
        <p:spPr>
          <a:xfrm>
            <a:off x="1624878" y="5091914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E6B969-D70B-4D51-90C1-87A8C2266FC6}"/>
              </a:ext>
            </a:extLst>
          </p:cNvPr>
          <p:cNvSpPr txBox="1"/>
          <p:nvPr/>
        </p:nvSpPr>
        <p:spPr>
          <a:xfrm>
            <a:off x="1624878" y="6166702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97374F0-0E6B-4D35-BAA1-5E066831C910}"/>
              </a:ext>
            </a:extLst>
          </p:cNvPr>
          <p:cNvCxnSpPr>
            <a:cxnSpLocks/>
            <a:stCxn id="51" idx="3"/>
            <a:endCxn id="9" idx="1"/>
          </p:cNvCxnSpPr>
          <p:nvPr/>
        </p:nvCxnSpPr>
        <p:spPr>
          <a:xfrm flipV="1">
            <a:off x="2892870" y="5528690"/>
            <a:ext cx="1063423" cy="8226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B49B0F-4FAD-44AF-9140-129BA43B394F}"/>
              </a:ext>
            </a:extLst>
          </p:cNvPr>
          <p:cNvSpPr txBox="1"/>
          <p:nvPr/>
        </p:nvSpPr>
        <p:spPr>
          <a:xfrm>
            <a:off x="3205172" y="5616044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8DE82-2F2B-4BBE-B9AD-8BDE94C74430}"/>
              </a:ext>
            </a:extLst>
          </p:cNvPr>
          <p:cNvSpPr txBox="1"/>
          <p:nvPr/>
        </p:nvSpPr>
        <p:spPr>
          <a:xfrm rot="5400000">
            <a:off x="1969502" y="5521587"/>
            <a:ext cx="57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 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885F764-D8B8-4906-9B72-7168FA401D9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2892870" y="4214505"/>
            <a:ext cx="1063423" cy="452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3647437-8D1F-430D-9036-A414D5062DFA}"/>
              </a:ext>
            </a:extLst>
          </p:cNvPr>
          <p:cNvSpPr txBox="1"/>
          <p:nvPr/>
        </p:nvSpPr>
        <p:spPr>
          <a:xfrm>
            <a:off x="3467585" y="4570903"/>
            <a:ext cx="3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E9EB62-1BE0-43D5-A22C-67CC438F0132}"/>
              </a:ext>
            </a:extLst>
          </p:cNvPr>
          <p:cNvSpPr txBox="1"/>
          <p:nvPr/>
        </p:nvSpPr>
        <p:spPr>
          <a:xfrm>
            <a:off x="6721358" y="4607557"/>
            <a:ext cx="126799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Movie 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3749E32-EC73-4479-AC72-80426D490BA9}"/>
              </a:ext>
            </a:extLst>
          </p:cNvPr>
          <p:cNvSpPr txBox="1"/>
          <p:nvPr/>
        </p:nvSpPr>
        <p:spPr>
          <a:xfrm>
            <a:off x="8813179" y="331435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FF557F-8F6E-4736-BB50-36A880A63C4C}"/>
              </a:ext>
            </a:extLst>
          </p:cNvPr>
          <p:cNvSpPr txBox="1"/>
          <p:nvPr/>
        </p:nvSpPr>
        <p:spPr>
          <a:xfrm>
            <a:off x="8813179" y="375992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Director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BB1E60-E9BC-476D-A8AB-79DCFB29B899}"/>
              </a:ext>
            </a:extLst>
          </p:cNvPr>
          <p:cNvSpPr txBox="1"/>
          <p:nvPr/>
        </p:nvSpPr>
        <p:spPr>
          <a:xfrm>
            <a:off x="8813179" y="418356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Authors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98505D-DB22-4A4F-B30C-5A82CCF02CC1}"/>
              </a:ext>
            </a:extLst>
          </p:cNvPr>
          <p:cNvSpPr txBox="1"/>
          <p:nvPr/>
        </p:nvSpPr>
        <p:spPr>
          <a:xfrm>
            <a:off x="8813179" y="4617856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Genre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A4F36E-136A-4054-8EFA-AD5C99DCE108}"/>
              </a:ext>
            </a:extLst>
          </p:cNvPr>
          <p:cNvSpPr txBox="1"/>
          <p:nvPr/>
        </p:nvSpPr>
        <p:spPr>
          <a:xfrm>
            <a:off x="8813179" y="5041713"/>
            <a:ext cx="192374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Production_</a:t>
            </a: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company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C7D4B6-5E41-40A5-AA16-C15299D18E2D}"/>
              </a:ext>
            </a:extLst>
          </p:cNvPr>
          <p:cNvSpPr txBox="1"/>
          <p:nvPr/>
        </p:nvSpPr>
        <p:spPr>
          <a:xfrm>
            <a:off x="8813179" y="5742569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Runtime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580567-3DB7-4757-9665-DC879930C6EC}"/>
              </a:ext>
            </a:extLst>
          </p:cNvPr>
          <p:cNvSpPr txBox="1"/>
          <p:nvPr/>
        </p:nvSpPr>
        <p:spPr>
          <a:xfrm>
            <a:off x="8813179" y="6177430"/>
            <a:ext cx="1923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Content_rating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002D5BF-1A29-4BA9-923F-6FEB126AB76B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7989350" y="3499025"/>
            <a:ext cx="823829" cy="1293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2058729-5786-4867-819B-597AC42B7C64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7989350" y="3944595"/>
            <a:ext cx="823829" cy="8476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AEF7B83-D2B0-4546-8641-B5946072D42D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 flipV="1">
            <a:off x="7989350" y="4368235"/>
            <a:ext cx="823829" cy="4239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217ECE9-1790-44B5-A2E2-F9BE35F3C370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7989350" y="4792223"/>
            <a:ext cx="823829" cy="102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2BFCE8F-3068-4C45-9CF7-9E5BE0A8D8AA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7989350" y="4792223"/>
            <a:ext cx="823829" cy="572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65FA762-B362-4023-8ACB-C47663644A1B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7989350" y="4792223"/>
            <a:ext cx="823829" cy="1135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D06D8D3-2056-42E9-9228-E826518B2853}"/>
              </a:ext>
            </a:extLst>
          </p:cNvPr>
          <p:cNvCxnSpPr>
            <a:cxnSpLocks/>
            <a:stCxn id="69" idx="3"/>
            <a:endCxn id="76" idx="1"/>
          </p:cNvCxnSpPr>
          <p:nvPr/>
        </p:nvCxnSpPr>
        <p:spPr>
          <a:xfrm>
            <a:off x="7989350" y="4792223"/>
            <a:ext cx="823829" cy="1569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Google Shape;135;p32">
            <a:extLst>
              <a:ext uri="{FF2B5EF4-FFF2-40B4-BE49-F238E27FC236}">
                <a16:creationId xmlns:a16="http://schemas.microsoft.com/office/drawing/2014/main" id="{E37F8D27-751C-4BA5-8A12-C40AD26D6B09}"/>
              </a:ext>
            </a:extLst>
          </p:cNvPr>
          <p:cNvSpPr txBox="1"/>
          <p:nvPr/>
        </p:nvSpPr>
        <p:spPr>
          <a:xfrm>
            <a:off x="6167961" y="1059674"/>
            <a:ext cx="5796357" cy="19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Movie Triple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Meta information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27467F-3E65-4545-B0DC-BF13F2F0B0A4}"/>
              </a:ext>
            </a:extLst>
          </p:cNvPr>
          <p:cNvSpPr txBox="1"/>
          <p:nvPr/>
        </p:nvSpPr>
        <p:spPr>
          <a:xfrm>
            <a:off x="3476506" y="5868154"/>
            <a:ext cx="176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preference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512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36319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Labeling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analysis using BERT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65C36F-4F16-440B-AF19-22BF4C2E385D}"/>
              </a:ext>
            </a:extLst>
          </p:cNvPr>
          <p:cNvSpPr/>
          <p:nvPr/>
        </p:nvSpPr>
        <p:spPr>
          <a:xfrm>
            <a:off x="68528" y="2187454"/>
            <a:ext cx="12054946" cy="26085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449834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Sentiment Analysis</a:t>
            </a:r>
          </a:p>
        </p:txBody>
      </p:sp>
      <p:pic>
        <p:nvPicPr>
          <p:cNvPr id="1026" name="Picture 2" descr="TensorFlow Hub">
            <a:extLst>
              <a:ext uri="{FF2B5EF4-FFF2-40B4-BE49-F238E27FC236}">
                <a16:creationId xmlns:a16="http://schemas.microsoft.com/office/drawing/2014/main" id="{F16FAADF-3D80-4161-AEFC-30522722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15" y="2088313"/>
            <a:ext cx="2835925" cy="283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A0476C-B8CD-43EF-8DFA-F9362EBDFE94}"/>
              </a:ext>
            </a:extLst>
          </p:cNvPr>
          <p:cNvSpPr txBox="1"/>
          <p:nvPr/>
        </p:nvSpPr>
        <p:spPr>
          <a:xfrm>
            <a:off x="117276" y="3148442"/>
            <a:ext cx="3547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Uma Thurman as Medusa, the gorgon with a coiffure of writhing snakes and stone-inducing hypnotic gaze is one of the highlights of this bewitching fantasy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2694167-9802-4B2B-B557-DEA2175EAE63}"/>
              </a:ext>
            </a:extLst>
          </p:cNvPr>
          <p:cNvSpPr/>
          <p:nvPr/>
        </p:nvSpPr>
        <p:spPr>
          <a:xfrm>
            <a:off x="3784449" y="3220336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2338C-4DC9-4779-B0BA-C7602C251CEE}"/>
              </a:ext>
            </a:extLst>
          </p:cNvPr>
          <p:cNvSpPr txBox="1"/>
          <p:nvPr/>
        </p:nvSpPr>
        <p:spPr>
          <a:xfrm>
            <a:off x="8716416" y="3148442"/>
            <a:ext cx="158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/ 1</a:t>
            </a:r>
            <a:endParaRPr lang="ko-KR" alt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302F7C5-D8DF-42E9-A3A5-9CF27EABFC04}"/>
              </a:ext>
            </a:extLst>
          </p:cNvPr>
          <p:cNvSpPr/>
          <p:nvPr/>
        </p:nvSpPr>
        <p:spPr>
          <a:xfrm>
            <a:off x="7884064" y="3220336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853F9-C85C-4350-8490-3E13E262B84B}"/>
              </a:ext>
            </a:extLst>
          </p:cNvPr>
          <p:cNvSpPr txBox="1"/>
          <p:nvPr/>
        </p:nvSpPr>
        <p:spPr>
          <a:xfrm>
            <a:off x="45978" y="2525582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 data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42D41-DB25-4DC0-880E-20E0FCEFCBA4}"/>
              </a:ext>
            </a:extLst>
          </p:cNvPr>
          <p:cNvSpPr txBox="1"/>
          <p:nvPr/>
        </p:nvSpPr>
        <p:spPr>
          <a:xfrm>
            <a:off x="7667464" y="2525582"/>
            <a:ext cx="354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ko-KR" altLang="en-US" sz="3600" b="1" dirty="0">
              <a:solidFill>
                <a:srgbClr val="0000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01F119-EB5C-4BB2-8965-A24DBF14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510" y="4877539"/>
            <a:ext cx="3045936" cy="1980461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FA3DDF7-BD6F-4870-B64B-F5E0E3E37AEB}"/>
              </a:ext>
            </a:extLst>
          </p:cNvPr>
          <p:cNvSpPr/>
          <p:nvPr/>
        </p:nvSpPr>
        <p:spPr>
          <a:xfrm rot="5400000">
            <a:off x="9210023" y="4064555"/>
            <a:ext cx="594911" cy="506069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8CD589B-04E1-4ACC-A2AE-487B324A3698}"/>
              </a:ext>
            </a:extLst>
          </p:cNvPr>
          <p:cNvSpPr/>
          <p:nvPr/>
        </p:nvSpPr>
        <p:spPr>
          <a:xfrm>
            <a:off x="9415220" y="5222929"/>
            <a:ext cx="464949" cy="984142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BF1A37-87AD-4C54-9640-53AFEA44A673}"/>
              </a:ext>
            </a:extLst>
          </p:cNvPr>
          <p:cNvSpPr txBox="1"/>
          <p:nvPr/>
        </p:nvSpPr>
        <p:spPr>
          <a:xfrm>
            <a:off x="1573078" y="5654393"/>
            <a:ext cx="641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Fill the triple’s edge with sentiment analysis results.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202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185802" y="1036320"/>
            <a:ext cx="12006197" cy="582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Explainable Recommendation (XAI)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Movie meta information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52016B-831D-4AD9-98A8-07F063FD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99" y="2174575"/>
            <a:ext cx="5159983" cy="33955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81148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Explainable Recommendation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01F119-EB5C-4BB2-8965-A24DBF14E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886" y="2189917"/>
            <a:ext cx="5222312" cy="33955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5C191B-89A1-41E8-BCE6-717888F0DA8E}"/>
              </a:ext>
            </a:extLst>
          </p:cNvPr>
          <p:cNvSpPr/>
          <p:nvPr/>
        </p:nvSpPr>
        <p:spPr>
          <a:xfrm>
            <a:off x="2798284" y="2368627"/>
            <a:ext cx="1883885" cy="41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DBB609-6E62-465A-B190-FD3B3CD27071}"/>
              </a:ext>
            </a:extLst>
          </p:cNvPr>
          <p:cNvSpPr/>
          <p:nvPr/>
        </p:nvSpPr>
        <p:spPr>
          <a:xfrm>
            <a:off x="2798284" y="3176779"/>
            <a:ext cx="1883885" cy="41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4CD0A1-EA23-4DB7-A5EC-D901DAED03F9}"/>
              </a:ext>
            </a:extLst>
          </p:cNvPr>
          <p:cNvSpPr/>
          <p:nvPr/>
        </p:nvSpPr>
        <p:spPr>
          <a:xfrm>
            <a:off x="2798284" y="3962898"/>
            <a:ext cx="1883885" cy="664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F8ADFE-8CF6-4966-A418-B0BD35DE2B48}"/>
              </a:ext>
            </a:extLst>
          </p:cNvPr>
          <p:cNvSpPr/>
          <p:nvPr/>
        </p:nvSpPr>
        <p:spPr>
          <a:xfrm>
            <a:off x="771180" y="5769223"/>
            <a:ext cx="91440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68FA3A-3DDC-4EA8-9C77-9DF9F88C8990}"/>
              </a:ext>
            </a:extLst>
          </p:cNvPr>
          <p:cNvSpPr txBox="1"/>
          <p:nvPr/>
        </p:nvSpPr>
        <p:spPr>
          <a:xfrm>
            <a:off x="1861851" y="5792881"/>
            <a:ext cx="4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Movie features about positive review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45F44C-7B1D-4675-A691-2A83CE1E0488}"/>
              </a:ext>
            </a:extLst>
          </p:cNvPr>
          <p:cNvSpPr txBox="1"/>
          <p:nvPr/>
        </p:nvSpPr>
        <p:spPr>
          <a:xfrm>
            <a:off x="7693854" y="5769223"/>
            <a:ext cx="41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Compare features for ‘Movie N’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B7C76F6-3C67-4841-852C-78B37DADF8B6}"/>
              </a:ext>
            </a:extLst>
          </p:cNvPr>
          <p:cNvSpPr/>
          <p:nvPr/>
        </p:nvSpPr>
        <p:spPr>
          <a:xfrm>
            <a:off x="5899484" y="3602218"/>
            <a:ext cx="766529" cy="721360"/>
          </a:xfrm>
          <a:prstGeom prst="right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6130D2-4EBF-4982-B225-993D2B255113}"/>
              </a:ext>
            </a:extLst>
          </p:cNvPr>
          <p:cNvSpPr txBox="1"/>
          <p:nvPr/>
        </p:nvSpPr>
        <p:spPr>
          <a:xfrm>
            <a:off x="8570562" y="1470471"/>
            <a:ext cx="335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 : GNN</a:t>
            </a:r>
            <a:endParaRPr lang="ko-KR" altLang="en-US" sz="28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046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64965" y="2884656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2903167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0. Summary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Purpose: Predict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 rating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using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 review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analysis of reviews is used with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relative-frequency-based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method to convert text into numerical data.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Numerical data indicates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sentimental orientations(SO) &amp; sentimental strengths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Sentimental orientations : positive / negative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Sentimental strengths : strong / mild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8E06FE-6EAC-4042-BC2E-C99AD3E837A8}"/>
              </a:ext>
            </a:extLst>
          </p:cNvPr>
          <p:cNvSpPr/>
          <p:nvPr/>
        </p:nvSpPr>
        <p:spPr>
          <a:xfrm>
            <a:off x="4686299" y="4065134"/>
            <a:ext cx="2819402" cy="1699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Framework</a:t>
            </a:r>
            <a:endParaRPr lang="ko-KR" altLang="en-US" sz="3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CCDFD14-5B17-4CBB-BBFA-DF725B1AB801}"/>
              </a:ext>
            </a:extLst>
          </p:cNvPr>
          <p:cNvSpPr/>
          <p:nvPr/>
        </p:nvSpPr>
        <p:spPr>
          <a:xfrm>
            <a:off x="3200400" y="4663210"/>
            <a:ext cx="891152" cy="50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D5BCF-5BF0-4F19-8052-D6EDC5B6B13C}"/>
              </a:ext>
            </a:extLst>
          </p:cNvPr>
          <p:cNvSpPr txBox="1"/>
          <p:nvPr/>
        </p:nvSpPr>
        <p:spPr>
          <a:xfrm>
            <a:off x="1199182" y="4653447"/>
            <a:ext cx="161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6E75B2A-2574-4262-9D19-772D8E1F0ED1}"/>
              </a:ext>
            </a:extLst>
          </p:cNvPr>
          <p:cNvSpPr/>
          <p:nvPr/>
        </p:nvSpPr>
        <p:spPr>
          <a:xfrm>
            <a:off x="8232182" y="4672972"/>
            <a:ext cx="891152" cy="50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0FC22-163D-4941-95C0-27516E1512E8}"/>
              </a:ext>
            </a:extLst>
          </p:cNvPr>
          <p:cNvSpPr txBox="1"/>
          <p:nvPr/>
        </p:nvSpPr>
        <p:spPr>
          <a:xfrm>
            <a:off x="9506920" y="4653447"/>
            <a:ext cx="161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Rating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D7556-BA28-4238-957A-C2DF1F53E281}"/>
              </a:ext>
            </a:extLst>
          </p:cNvPr>
          <p:cNvSpPr txBox="1"/>
          <p:nvPr/>
        </p:nvSpPr>
        <p:spPr>
          <a:xfrm>
            <a:off x="5286214" y="5849570"/>
            <a:ext cx="1619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Sentiment Analysis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683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80387" y="2921169"/>
            <a:ext cx="4031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E9A14-2F63-44F2-BF21-3041702E54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8C000-AA34-47A4-99EE-C6A3EB931B6B}"/>
              </a:ext>
            </a:extLst>
          </p:cNvPr>
          <p:cNvSpPr txBox="1"/>
          <p:nvPr/>
        </p:nvSpPr>
        <p:spPr>
          <a:xfrm>
            <a:off x="4035687" y="2884656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Appendix</a:t>
            </a:r>
            <a:endParaRPr lang="ko-KR" altLang="en-US" sz="6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9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0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7892353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Recommender System Framework</a:t>
            </a:r>
            <a:endParaRPr lang="en-US" altLang="ko-KR" sz="3600" b="1" dirty="0">
              <a:solidFill>
                <a:schemeClr val="bg2"/>
              </a:solidFill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23C074-9589-461E-B1F5-F07091A76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036320"/>
            <a:ext cx="9677400" cy="58064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3AEC07-605C-48BE-B462-DF44F4F2C194}"/>
              </a:ext>
            </a:extLst>
          </p:cNvPr>
          <p:cNvSpPr/>
          <p:nvPr/>
        </p:nvSpPr>
        <p:spPr>
          <a:xfrm>
            <a:off x="1493520" y="1981200"/>
            <a:ext cx="105918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307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539046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Collaborative Filtering(CF) has a problem about data sparseness.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Contribution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Mitigate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 problem using </a:t>
            </a:r>
            <a:r>
              <a:rPr lang="en-US" altLang="ko-KR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review data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Apply to domains that are difficult to perform numerical evaluation like tourism.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Rating steps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Extract the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opinion words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in the review.  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(Adjective words: good, bad, best, great, …)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Identify the opinion word’s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orientation(SO)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Determine the opinion word’s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sentiment strength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Infer the overall rating score using SO &amp; strength of review.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2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3766800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2. Related Work</a:t>
            </a:r>
          </a:p>
        </p:txBody>
      </p:sp>
      <p:sp>
        <p:nvSpPr>
          <p:cNvPr id="21" name="Google Shape;135;p32">
            <a:extLst>
              <a:ext uri="{FF2B5EF4-FFF2-40B4-BE49-F238E27FC236}">
                <a16:creationId xmlns:a16="http://schemas.microsoft.com/office/drawing/2014/main" id="{F567598E-736F-4DBC-B66A-AE741426C63C}"/>
              </a:ext>
            </a:extLst>
          </p:cNvPr>
          <p:cNvSpPr txBox="1"/>
          <p:nvPr/>
        </p:nvSpPr>
        <p:spPr>
          <a:xfrm>
            <a:off x="0" y="1093018"/>
            <a:ext cx="12191999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PMI-IR algorithm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calculate average SO of the phrase.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Word-similarity-based method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WordNet has synonyms, antonyms.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SO of a word is the same in its synonyms.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(exception) </a:t>
            </a:r>
            <a:r>
              <a:rPr lang="en-US" altLang="ko-KR" sz="16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‘terrible’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appeared in negative reviews 75%, whereas </a:t>
            </a:r>
            <a:r>
              <a:rPr lang="en-US" altLang="ko-KR" sz="1600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‘frightening’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appeared in negative reviews only 29%.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Similar meanings may not necessarily imply similar sentiments.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anose="020B0604020202020204" pitchFamily="34" charset="0"/>
              </a:rPr>
              <a:t>Positive-sentence percentage(PSP)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Number of positive sentences / number of total sentences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6D67A9-2080-4B71-9BAF-19CD44FF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17" y="1638135"/>
            <a:ext cx="3436918" cy="8230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240C4F-A528-41EC-B7C3-A77A1D952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135" y="1821287"/>
            <a:ext cx="3463396" cy="5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7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378862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3. The proposed framework</a:t>
            </a:r>
          </a:p>
        </p:txBody>
      </p:sp>
      <p:pic>
        <p:nvPicPr>
          <p:cNvPr id="1026" name="Picture 2" descr="https://postfiles.pstatic.net/MjAyMTA4MTBfNTYg/MDAxNjI4NjAwNzU3OTQ1.gFaXWTm7sBI_BenQFeuT6wDeQNBw9N9NeUhD9lt5bEAg.sYiJbe3Bf0x6REd439uEdLckYm2YluxsDQn25jVAThQg.PNG.lcs5382/image.png?type=w773">
            <a:extLst>
              <a:ext uri="{FF2B5EF4-FFF2-40B4-BE49-F238E27FC236}">
                <a16:creationId xmlns:a16="http://schemas.microsoft.com/office/drawing/2014/main" id="{B25C6E38-1EF4-4678-B665-18EC1B7C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854" y="1121559"/>
            <a:ext cx="5083619" cy="56513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0C63284-B391-41A2-9526-25B7D9244BF8}"/>
              </a:ext>
            </a:extLst>
          </p:cNvPr>
          <p:cNvSpPr/>
          <p:nvPr/>
        </p:nvSpPr>
        <p:spPr>
          <a:xfrm>
            <a:off x="8632556" y="1356102"/>
            <a:ext cx="1356101" cy="1627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28E4FB-530F-41D5-AB70-7BA400D273C9}"/>
              </a:ext>
            </a:extLst>
          </p:cNvPr>
          <p:cNvSpPr/>
          <p:nvPr/>
        </p:nvSpPr>
        <p:spPr>
          <a:xfrm>
            <a:off x="7012983" y="1356101"/>
            <a:ext cx="1356101" cy="2255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F7467C-CCCD-4C6F-A22F-C494FF7CFC00}"/>
              </a:ext>
            </a:extLst>
          </p:cNvPr>
          <p:cNvSpPr/>
          <p:nvPr/>
        </p:nvSpPr>
        <p:spPr>
          <a:xfrm>
            <a:off x="7098223" y="3696342"/>
            <a:ext cx="1208868" cy="728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D61E0C-93AA-47DF-972D-F85C2E6DE233}"/>
              </a:ext>
            </a:extLst>
          </p:cNvPr>
          <p:cNvSpPr/>
          <p:nvPr/>
        </p:nvSpPr>
        <p:spPr>
          <a:xfrm>
            <a:off x="10024907" y="3804834"/>
            <a:ext cx="1208868" cy="534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93C0F49-9C6B-4B63-92F8-7828F5D6CAE0}"/>
              </a:ext>
            </a:extLst>
          </p:cNvPr>
          <p:cNvSpPr/>
          <p:nvPr/>
        </p:nvSpPr>
        <p:spPr>
          <a:xfrm>
            <a:off x="10024907" y="1356101"/>
            <a:ext cx="325464" cy="32546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DC28F2E-AF14-4D3E-829C-0A1120BD8ACC}"/>
              </a:ext>
            </a:extLst>
          </p:cNvPr>
          <p:cNvSpPr/>
          <p:nvPr/>
        </p:nvSpPr>
        <p:spPr>
          <a:xfrm>
            <a:off x="6639959" y="1356101"/>
            <a:ext cx="325464" cy="32546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AB8C16A-6CF8-45AD-B65E-788C50E654E0}"/>
              </a:ext>
            </a:extLst>
          </p:cNvPr>
          <p:cNvSpPr/>
          <p:nvPr/>
        </p:nvSpPr>
        <p:spPr>
          <a:xfrm>
            <a:off x="6697807" y="3776764"/>
            <a:ext cx="325464" cy="32546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C4FBEE4-9B2A-4D69-AC94-43DA7EB39128}"/>
              </a:ext>
            </a:extLst>
          </p:cNvPr>
          <p:cNvSpPr/>
          <p:nvPr/>
        </p:nvSpPr>
        <p:spPr>
          <a:xfrm>
            <a:off x="11307392" y="3776764"/>
            <a:ext cx="325464" cy="32546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Google Shape;135;p32">
            <a:extLst>
              <a:ext uri="{FF2B5EF4-FFF2-40B4-BE49-F238E27FC236}">
                <a16:creationId xmlns:a16="http://schemas.microsoft.com/office/drawing/2014/main" id="{7541D756-7E0B-4137-934E-F440CB94319F}"/>
              </a:ext>
            </a:extLst>
          </p:cNvPr>
          <p:cNvSpPr txBox="1"/>
          <p:nvPr/>
        </p:nvSpPr>
        <p:spPr>
          <a:xfrm>
            <a:off x="216976" y="1093018"/>
            <a:ext cx="11755466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Framework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Data Preparation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Review Analysis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Opinion Dictionary Construction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 Inference</a:t>
            </a:r>
          </a:p>
        </p:txBody>
      </p:sp>
    </p:spTree>
    <p:extLst>
      <p:ext uri="{BB962C8B-B14F-4D97-AF65-F5344CB8AC3E}">
        <p14:creationId xmlns:p14="http://schemas.microsoft.com/office/powerpoint/2010/main" val="307358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35;p32">
            <a:extLst>
              <a:ext uri="{FF2B5EF4-FFF2-40B4-BE49-F238E27FC236}">
                <a16:creationId xmlns:a16="http://schemas.microsoft.com/office/drawing/2014/main" id="{7541D756-7E0B-4137-934E-F440CB94319F}"/>
              </a:ext>
            </a:extLst>
          </p:cNvPr>
          <p:cNvSpPr txBox="1"/>
          <p:nvPr/>
        </p:nvSpPr>
        <p:spPr>
          <a:xfrm>
            <a:off x="216976" y="1093018"/>
            <a:ext cx="11755466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Review Analysis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POS Tagging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Negation Tagging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Identify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the existence of the word ‘not’.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Add the tag ‘NOT_’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can’t, cant, cannot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Feature Generalization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Toy Story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is pleasant and fun.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  </a:t>
            </a:r>
            <a:r>
              <a:rPr lang="en-US" altLang="ko-KR" dirty="0">
                <a:solidFill>
                  <a:srgbClr val="0000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_MOVIE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 is pleasant and fun.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378862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3. The proposed framework</a:t>
            </a:r>
          </a:p>
        </p:txBody>
      </p:sp>
      <p:pic>
        <p:nvPicPr>
          <p:cNvPr id="1026" name="Picture 2" descr="https://postfiles.pstatic.net/MjAyMTA4MTBfNTYg/MDAxNjI4NjAwNzU3OTQ1.gFaXWTm7sBI_BenQFeuT6wDeQNBw9N9NeUhD9lt5bEAg.sYiJbe3Bf0x6REd439uEdLckYm2YluxsDQn25jVAThQg.PNG.lcs5382/image.png?type=w773">
            <a:extLst>
              <a:ext uri="{FF2B5EF4-FFF2-40B4-BE49-F238E27FC236}">
                <a16:creationId xmlns:a16="http://schemas.microsoft.com/office/drawing/2014/main" id="{B25C6E38-1EF4-4678-B665-18EC1B7C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854" y="1121559"/>
            <a:ext cx="5083619" cy="56513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F28E4FB-530F-41D5-AB70-7BA400D273C9}"/>
              </a:ext>
            </a:extLst>
          </p:cNvPr>
          <p:cNvSpPr/>
          <p:nvPr/>
        </p:nvSpPr>
        <p:spPr>
          <a:xfrm>
            <a:off x="7012983" y="1356101"/>
            <a:ext cx="1356101" cy="22550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DC28F2E-AF14-4D3E-829C-0A1120BD8ACC}"/>
              </a:ext>
            </a:extLst>
          </p:cNvPr>
          <p:cNvSpPr/>
          <p:nvPr/>
        </p:nvSpPr>
        <p:spPr>
          <a:xfrm>
            <a:off x="6639959" y="1356101"/>
            <a:ext cx="325464" cy="32546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23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35;p32">
            <a:extLst>
              <a:ext uri="{FF2B5EF4-FFF2-40B4-BE49-F238E27FC236}">
                <a16:creationId xmlns:a16="http://schemas.microsoft.com/office/drawing/2014/main" id="{7541D756-7E0B-4137-934E-F440CB94319F}"/>
              </a:ext>
            </a:extLst>
          </p:cNvPr>
          <p:cNvSpPr txBox="1"/>
          <p:nvPr/>
        </p:nvSpPr>
        <p:spPr>
          <a:xfrm>
            <a:off x="216976" y="1093018"/>
            <a:ext cx="6444581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Opinion Dictionary Construction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Compose of opinion words, their estimated SO and the strengths of their SO.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Word-similarity-based method</a:t>
            </a:r>
          </a:p>
          <a:p>
            <a:pPr marL="1257300" lvl="2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Assign the SO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Relative-frequency–based method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Calculate the strength</a:t>
            </a:r>
          </a:p>
          <a:p>
            <a:pPr marL="1257300" lvl="2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ex) OS('good’, Positive) = 0.33</a:t>
            </a:r>
          </a:p>
          <a:p>
            <a:pPr marL="800100" lvl="1" indent="-342900">
              <a:lnSpc>
                <a:spcPct val="20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378862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3. The proposed framework</a:t>
            </a:r>
          </a:p>
        </p:txBody>
      </p:sp>
      <p:pic>
        <p:nvPicPr>
          <p:cNvPr id="1026" name="Picture 2" descr="https://postfiles.pstatic.net/MjAyMTA4MTBfNTYg/MDAxNjI4NjAwNzU3OTQ1.gFaXWTm7sBI_BenQFeuT6wDeQNBw9N9NeUhD9lt5bEAg.sYiJbe3Bf0x6REd439uEdLckYm2YluxsDQn25jVAThQg.PNG.lcs5382/image.png?type=w773">
            <a:extLst>
              <a:ext uri="{FF2B5EF4-FFF2-40B4-BE49-F238E27FC236}">
                <a16:creationId xmlns:a16="http://schemas.microsoft.com/office/drawing/2014/main" id="{B25C6E38-1EF4-4678-B665-18EC1B7C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854" y="1121559"/>
            <a:ext cx="5083619" cy="56513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F7467C-CCCD-4C6F-A22F-C494FF7CFC00}"/>
              </a:ext>
            </a:extLst>
          </p:cNvPr>
          <p:cNvSpPr/>
          <p:nvPr/>
        </p:nvSpPr>
        <p:spPr>
          <a:xfrm>
            <a:off x="7098223" y="3696342"/>
            <a:ext cx="1208868" cy="728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AB8C16A-6CF8-45AD-B65E-788C50E654E0}"/>
              </a:ext>
            </a:extLst>
          </p:cNvPr>
          <p:cNvSpPr/>
          <p:nvPr/>
        </p:nvSpPr>
        <p:spPr>
          <a:xfrm>
            <a:off x="6697807" y="3776764"/>
            <a:ext cx="325464" cy="32546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4B9999-78DB-4B7E-9A15-944A491C3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504" y="5601688"/>
            <a:ext cx="3932678" cy="1063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583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35;p32">
            <a:extLst>
              <a:ext uri="{FF2B5EF4-FFF2-40B4-BE49-F238E27FC236}">
                <a16:creationId xmlns:a16="http://schemas.microsoft.com/office/drawing/2014/main" id="{7541D756-7E0B-4137-934E-F440CB94319F}"/>
              </a:ext>
            </a:extLst>
          </p:cNvPr>
          <p:cNvSpPr txBox="1"/>
          <p:nvPr/>
        </p:nvSpPr>
        <p:spPr>
          <a:xfrm>
            <a:off x="216976" y="1093018"/>
            <a:ext cx="6405878" cy="576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Rating Inference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 review usually contains a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mixture of positive and negative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opinions.</a:t>
            </a:r>
          </a:p>
          <a:p>
            <a:pPr marL="8001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Assign an overall rating to the review to reflect the dominant sentiment class by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aggregating the strengths of the opinion words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in review.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E38619-EEA9-9945-A397-4D4254891503}"/>
              </a:ext>
            </a:extLst>
          </p:cNvPr>
          <p:cNvSpPr/>
          <p:nvPr/>
        </p:nvSpPr>
        <p:spPr>
          <a:xfrm>
            <a:off x="0" y="314961"/>
            <a:ext cx="12192000" cy="721360"/>
          </a:xfrm>
          <a:prstGeom prst="rect">
            <a:avLst/>
          </a:prstGeom>
          <a:solidFill>
            <a:srgbClr val="067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360CE-3F90-1F4C-B4CB-091450916F3D}"/>
              </a:ext>
            </a:extLst>
          </p:cNvPr>
          <p:cNvSpPr txBox="1"/>
          <p:nvPr/>
        </p:nvSpPr>
        <p:spPr>
          <a:xfrm>
            <a:off x="389613" y="192884"/>
            <a:ext cx="6378862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2"/>
                </a:solidFill>
                <a:latin typeface="나눔스퀘어 ExtraBold" panose="020B0600000101010101" pitchFamily="50" charset="-127"/>
                <a:cs typeface="Arial" panose="020B0604020202020204" pitchFamily="34" charset="0"/>
              </a:rPr>
              <a:t>3. The proposed framework</a:t>
            </a:r>
          </a:p>
        </p:txBody>
      </p:sp>
      <p:pic>
        <p:nvPicPr>
          <p:cNvPr id="1026" name="Picture 2" descr="https://postfiles.pstatic.net/MjAyMTA4MTBfNTYg/MDAxNjI4NjAwNzU3OTQ1.gFaXWTm7sBI_BenQFeuT6wDeQNBw9N9NeUhD9lt5bEAg.sYiJbe3Bf0x6REd439uEdLckYm2YluxsDQn25jVAThQg.PNG.lcs5382/image.png?type=w773">
            <a:extLst>
              <a:ext uri="{FF2B5EF4-FFF2-40B4-BE49-F238E27FC236}">
                <a16:creationId xmlns:a16="http://schemas.microsoft.com/office/drawing/2014/main" id="{B25C6E38-1EF4-4678-B665-18EC1B7C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854" y="1121559"/>
            <a:ext cx="5083619" cy="56513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6D61E0C-93AA-47DF-972D-F85C2E6DE233}"/>
              </a:ext>
            </a:extLst>
          </p:cNvPr>
          <p:cNvSpPr/>
          <p:nvPr/>
        </p:nvSpPr>
        <p:spPr>
          <a:xfrm>
            <a:off x="10024907" y="3804834"/>
            <a:ext cx="1208868" cy="534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C4FBEE4-9B2A-4D69-AC94-43DA7EB39128}"/>
              </a:ext>
            </a:extLst>
          </p:cNvPr>
          <p:cNvSpPr/>
          <p:nvPr/>
        </p:nvSpPr>
        <p:spPr>
          <a:xfrm>
            <a:off x="11307392" y="3776764"/>
            <a:ext cx="325464" cy="32546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87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mpty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12388</TotalTime>
  <Words>943</Words>
  <Application>Microsoft Office PowerPoint</Application>
  <PresentationFormat>와이드스크린</PresentationFormat>
  <Paragraphs>229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나눔스퀘어</vt:lpstr>
      <vt:lpstr>바탕</vt:lpstr>
      <vt:lpstr>굴림</vt:lpstr>
      <vt:lpstr>Times New Roman</vt:lpstr>
      <vt:lpstr>Arial</vt:lpstr>
      <vt:lpstr>나눔스퀘어 ExtraBold</vt:lpstr>
      <vt:lpstr>나눔스퀘어 Bold</vt:lpstr>
      <vt:lpstr>나눔고딕 ExtraBold</vt:lpstr>
      <vt:lpstr>맑은 고딕</vt:lpstr>
      <vt:lpstr>Office 테마</vt:lpstr>
      <vt:lpstr>Empty_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LeeCheonsol</cp:lastModifiedBy>
  <cp:revision>926</cp:revision>
  <dcterms:created xsi:type="dcterms:W3CDTF">2018-08-30T11:36:00Z</dcterms:created>
  <dcterms:modified xsi:type="dcterms:W3CDTF">2021-08-11T11:20:02Z</dcterms:modified>
</cp:coreProperties>
</file>