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71" r:id="rId3"/>
    <p:sldId id="478" r:id="rId4"/>
    <p:sldId id="485" r:id="rId5"/>
    <p:sldId id="486" r:id="rId6"/>
    <p:sldId id="432" r:id="rId7"/>
    <p:sldId id="461" r:id="rId8"/>
    <p:sldId id="484" r:id="rId9"/>
    <p:sldId id="483" r:id="rId10"/>
    <p:sldId id="481" r:id="rId11"/>
    <p:sldId id="437" r:id="rId12"/>
    <p:sldId id="477" r:id="rId13"/>
    <p:sldId id="492" r:id="rId14"/>
    <p:sldId id="490" r:id="rId15"/>
    <p:sldId id="487" r:id="rId16"/>
    <p:sldId id="489" r:id="rId17"/>
    <p:sldId id="491" r:id="rId18"/>
    <p:sldId id="467" r:id="rId19"/>
    <p:sldId id="355" r:id="rId20"/>
    <p:sldId id="474" r:id="rId21"/>
    <p:sldId id="463" r:id="rId22"/>
    <p:sldId id="482" r:id="rId23"/>
    <p:sldId id="488" r:id="rId24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  <p:bold r:id="rId27"/>
      <p:italic r:id="rId28"/>
      <p:boldItalic r:id="rId29"/>
    </p:embeddedFont>
    <p:embeddedFont>
      <p:font typeface="나눔스퀘어 Bold" panose="020B0600000101010101" pitchFamily="50" charset="-127"/>
      <p:regular r:id="rId30"/>
      <p:bold r:id="rId31"/>
      <p:italic r:id="rId32"/>
      <p:boldItalic r:id="rId33"/>
    </p:embeddedFont>
    <p:embeddedFont>
      <p:font typeface="나눔스퀘어 ExtraBold" panose="020B0600000101010101" pitchFamily="50" charset="-127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00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93109" autoAdjust="0"/>
  </p:normalViewPr>
  <p:slideViewPr>
    <p:cSldViewPr snapToGrid="0">
      <p:cViewPr varScale="1">
        <p:scale>
          <a:sx n="113" d="100"/>
          <a:sy n="113" d="100"/>
        </p:scale>
        <p:origin x="902" y="91"/>
      </p:cViewPr>
      <p:guideLst>
        <p:guide orient="horz" pos="347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BERT</a:t>
            </a:r>
            <a:r>
              <a:rPr kumimoji="1" lang="ko-KR" altLang="en-US" dirty="0"/>
              <a:t>의 감성분석을 활용한 그래프 기반의 영화 추천시스템에 대한 연구를 말씀드리겠습니다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23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latinLnBrk="1">
              <a:buAutoNum type="arabicPeriod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단순 합으로 결합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latinLnBrk="1">
              <a:buAutoNum type="arabicPeriod"/>
            </a:pP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8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54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82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5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2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57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046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3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52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6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1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4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251459" y="2396458"/>
            <a:ext cx="11666221" cy="16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Graph-based Movie Recommender System </a:t>
            </a:r>
          </a:p>
          <a:p>
            <a:pPr latinLnBrk="0">
              <a:lnSpc>
                <a:spcPct val="150000"/>
              </a:lnSpc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Sentiment, Emotion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Analysis</a:t>
            </a:r>
            <a:r>
              <a:rPr lang="ko-KR" altLang="en-US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of 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577201" y="4446296"/>
            <a:ext cx="361479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2021.09.23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86668-7EE2-4E78-862A-FE7C9E00F2D0}"/>
              </a:ext>
            </a:extLst>
          </p:cNvPr>
          <p:cNvSpPr txBox="1"/>
          <p:nvPr/>
        </p:nvSpPr>
        <p:spPr>
          <a:xfrm>
            <a:off x="251459" y="4490250"/>
            <a:ext cx="5029200" cy="116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Sentiment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Emotion Graph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Neural Network (GNN)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DAA7D-44A7-496C-9C15-6CD17CC02C21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BD30DB-BA32-402E-8331-1E1A2D7DDDE0}"/>
              </a:ext>
            </a:extLst>
          </p:cNvPr>
          <p:cNvSpPr/>
          <p:nvPr/>
        </p:nvSpPr>
        <p:spPr>
          <a:xfrm>
            <a:off x="3597881" y="1591564"/>
            <a:ext cx="1816579" cy="378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Web Crawling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BD480E6-A88A-4C42-ADA2-0BAE0084461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3308251" y="3996125"/>
            <a:ext cx="0" cy="190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5E5D7F0-645B-4EF2-ABF2-86B7AD6014D6}"/>
              </a:ext>
            </a:extLst>
          </p:cNvPr>
          <p:cNvSpPr/>
          <p:nvPr/>
        </p:nvSpPr>
        <p:spPr>
          <a:xfrm>
            <a:off x="2092643" y="1218354"/>
            <a:ext cx="8006714" cy="5438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E538EB2-DCC8-4019-AEBB-245F532C20E1}"/>
              </a:ext>
            </a:extLst>
          </p:cNvPr>
          <p:cNvSpPr/>
          <p:nvPr/>
        </p:nvSpPr>
        <p:spPr>
          <a:xfrm>
            <a:off x="3597880" y="2188365"/>
            <a:ext cx="1816579" cy="58221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Movie Database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C0C6BE-FD09-40E9-BBDC-CACF9C4C6853}"/>
              </a:ext>
            </a:extLst>
          </p:cNvPr>
          <p:cNvCxnSpPr>
            <a:cxnSpLocks/>
            <a:stCxn id="34" idx="2"/>
            <a:endCxn id="10" idx="1"/>
          </p:cNvCxnSpPr>
          <p:nvPr/>
        </p:nvCxnSpPr>
        <p:spPr>
          <a:xfrm flipH="1">
            <a:off x="4506170" y="1970378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38117-36E9-4196-B759-1F1A4555E74C}"/>
              </a:ext>
            </a:extLst>
          </p:cNvPr>
          <p:cNvSpPr/>
          <p:nvPr/>
        </p:nvSpPr>
        <p:spPr>
          <a:xfrm>
            <a:off x="3597881" y="2988569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Sampling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A28667E-BA59-49B1-A2A6-D75695E16889}"/>
              </a:ext>
            </a:extLst>
          </p:cNvPr>
          <p:cNvCxnSpPr>
            <a:cxnSpLocks/>
            <a:stCxn id="10" idx="3"/>
            <a:endCxn id="37" idx="0"/>
          </p:cNvCxnSpPr>
          <p:nvPr/>
        </p:nvCxnSpPr>
        <p:spPr>
          <a:xfrm>
            <a:off x="4506170" y="2770582"/>
            <a:ext cx="1" cy="217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A093BC6-5E05-47FE-8D34-E51273BDF2AE}"/>
              </a:ext>
            </a:extLst>
          </p:cNvPr>
          <p:cNvSpPr/>
          <p:nvPr/>
        </p:nvSpPr>
        <p:spPr>
          <a:xfrm>
            <a:off x="2399961" y="3698336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4C6981-C73A-462F-B650-2FCB02ECDB1A}"/>
              </a:ext>
            </a:extLst>
          </p:cNvPr>
          <p:cNvSpPr/>
          <p:nvPr/>
        </p:nvSpPr>
        <p:spPr>
          <a:xfrm>
            <a:off x="2399961" y="4186691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Normalization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238C98-ECA2-4F43-902E-4C9CAEE2431E}"/>
              </a:ext>
            </a:extLst>
          </p:cNvPr>
          <p:cNvSpPr/>
          <p:nvPr/>
        </p:nvSpPr>
        <p:spPr>
          <a:xfrm>
            <a:off x="4920431" y="3698336"/>
            <a:ext cx="1816579" cy="29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7A9A5BE-C93F-432C-8C90-02244CDF071B}"/>
              </a:ext>
            </a:extLst>
          </p:cNvPr>
          <p:cNvCxnSpPr>
            <a:cxnSpLocks/>
          </p:cNvCxnSpPr>
          <p:nvPr/>
        </p:nvCxnSpPr>
        <p:spPr>
          <a:xfrm>
            <a:off x="3308250" y="3497413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3955742-46D7-4640-8929-EC598FC5922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308251" y="3484349"/>
            <a:ext cx="0" cy="213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22C0ED0-D69F-43F9-8A5C-E308CF062E5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5828719" y="3484059"/>
            <a:ext cx="2" cy="214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6252012-4466-4C43-9A10-B9FF3612A633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506171" y="3339640"/>
            <a:ext cx="0" cy="157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D99B0B-46F0-4F0E-9BC8-E891FE4492DE}"/>
              </a:ext>
            </a:extLst>
          </p:cNvPr>
          <p:cNvSpPr/>
          <p:nvPr/>
        </p:nvSpPr>
        <p:spPr>
          <a:xfrm>
            <a:off x="4920430" y="4186691"/>
            <a:ext cx="1816579" cy="3288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 / 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413D50-3931-424C-93B6-D297A2243EC0}"/>
              </a:ext>
            </a:extLst>
          </p:cNvPr>
          <p:cNvSpPr/>
          <p:nvPr/>
        </p:nvSpPr>
        <p:spPr>
          <a:xfrm>
            <a:off x="7341869" y="3909996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82848-5F16-4D5B-A11D-233427601994}"/>
              </a:ext>
            </a:extLst>
          </p:cNvPr>
          <p:cNvSpPr/>
          <p:nvPr/>
        </p:nvSpPr>
        <p:spPr>
          <a:xfrm>
            <a:off x="7341869" y="3389762"/>
            <a:ext cx="2387498" cy="3028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Review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AABD7D-70B1-41E7-B0D5-FD9E15953DD6}"/>
              </a:ext>
            </a:extLst>
          </p:cNvPr>
          <p:cNvSpPr/>
          <p:nvPr/>
        </p:nvSpPr>
        <p:spPr>
          <a:xfrm>
            <a:off x="7341869" y="4457963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Sentiment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9714BD-9743-4B7C-9B73-8BF8DEE9D762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96700" y="3692611"/>
            <a:ext cx="638918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39A1F7A-D3FA-46B7-A2DF-340F5FFE51E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896700" y="4232764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BA6329-DF58-4E3B-85C1-515E0C5CCD81}"/>
              </a:ext>
            </a:extLst>
          </p:cNvPr>
          <p:cNvSpPr/>
          <p:nvPr/>
        </p:nvSpPr>
        <p:spPr>
          <a:xfrm>
            <a:off x="8624536" y="3909996"/>
            <a:ext cx="1109662" cy="3227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BERT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6363092-DC04-44D6-B9EA-2F5C67DD40C4}"/>
              </a:ext>
            </a:extLst>
          </p:cNvPr>
          <p:cNvSpPr/>
          <p:nvPr/>
        </p:nvSpPr>
        <p:spPr>
          <a:xfrm>
            <a:off x="8624536" y="4457963"/>
            <a:ext cx="1109662" cy="2988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Emotion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5820BE7-C044-4580-A9E0-3294C0D9FD4A}"/>
              </a:ext>
            </a:extLst>
          </p:cNvPr>
          <p:cNvCxnSpPr>
            <a:cxnSpLocks/>
            <a:stCxn id="7" idx="2"/>
            <a:endCxn id="93" idx="0"/>
          </p:cNvCxnSpPr>
          <p:nvPr/>
        </p:nvCxnSpPr>
        <p:spPr>
          <a:xfrm>
            <a:off x="8535618" y="3692611"/>
            <a:ext cx="643749" cy="21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DC4C33F-2520-4B2E-92DB-288D2B3C631F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9179367" y="4232764"/>
            <a:ext cx="0" cy="225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7C724F-109A-4B0C-8C9C-ABE47CDFD1B4}"/>
              </a:ext>
            </a:extLst>
          </p:cNvPr>
          <p:cNvSpPr/>
          <p:nvPr/>
        </p:nvSpPr>
        <p:spPr>
          <a:xfrm>
            <a:off x="7153856" y="3272485"/>
            <a:ext cx="2737853" cy="158181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B46DDC-7F7E-4B34-B079-8654466341D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37010" y="3847231"/>
            <a:ext cx="411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1FD9966-6159-4548-B254-A34479335172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6737009" y="4348875"/>
            <a:ext cx="422931" cy="223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0F1516B-AF25-44AA-8AE3-7682417E03CB}"/>
              </a:ext>
            </a:extLst>
          </p:cNvPr>
          <p:cNvSpPr/>
          <p:nvPr/>
        </p:nvSpPr>
        <p:spPr>
          <a:xfrm>
            <a:off x="3597880" y="4970853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Multi-layer embedding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F07E946-80DA-41D0-A71B-1AFD2484CEA6}"/>
              </a:ext>
            </a:extLst>
          </p:cNvPr>
          <p:cNvSpPr/>
          <p:nvPr/>
        </p:nvSpPr>
        <p:spPr>
          <a:xfrm>
            <a:off x="3597880" y="5552243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Graph Model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7ED211E-CEE3-435B-B872-E6DC124472CD}"/>
              </a:ext>
            </a:extLst>
          </p:cNvPr>
          <p:cNvSpPr/>
          <p:nvPr/>
        </p:nvSpPr>
        <p:spPr>
          <a:xfrm>
            <a:off x="3597880" y="6134964"/>
            <a:ext cx="1816579" cy="35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ea typeface="나눔스퀘어 ExtraBold" panose="020B0600000101010101" pitchFamily="50" charset="-127"/>
              </a:rPr>
              <a:t>Rating Prediction</a:t>
            </a:r>
            <a:endParaRPr lang="ko-KR" altLang="en-US" sz="1200" b="1" dirty="0">
              <a:solidFill>
                <a:schemeClr val="tx1"/>
              </a:solidFill>
              <a:ea typeface="나눔스퀘어 ExtraBold" panose="020B0600000101010101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F1E303A-BE97-4480-A7A9-93983A2D9B57}"/>
              </a:ext>
            </a:extLst>
          </p:cNvPr>
          <p:cNvCxnSpPr>
            <a:cxnSpLocks/>
          </p:cNvCxnSpPr>
          <p:nvPr/>
        </p:nvCxnSpPr>
        <p:spPr>
          <a:xfrm>
            <a:off x="3308250" y="4749844"/>
            <a:ext cx="25204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E66B37EE-31DF-4FB4-A9E5-C7209659E2C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3308251" y="4515523"/>
            <a:ext cx="0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A3DA655-4AF2-4B33-BF02-9AC2A263213D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828720" y="4515523"/>
            <a:ext cx="1" cy="24130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F553F94-69A1-4A24-A589-8686928AC3A5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4506170" y="4756835"/>
            <a:ext cx="2" cy="214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DAD02C8-CE91-4530-BE04-A1613B7DFDFD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4506170" y="5321924"/>
            <a:ext cx="0" cy="230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08B972E-83F0-45CC-8495-F642DBB9BD9D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>
            <a:off x="4506170" y="5903314"/>
            <a:ext cx="0" cy="231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4CF7B1-2CC5-49F0-A6CE-E54FC0B3F862}"/>
              </a:ext>
            </a:extLst>
          </p:cNvPr>
          <p:cNvSpPr/>
          <p:nvPr/>
        </p:nvSpPr>
        <p:spPr>
          <a:xfrm>
            <a:off x="3512292" y="4918332"/>
            <a:ext cx="1984584" cy="1043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 - Methodology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7A2DC1-BC22-4551-9C5A-291624AA8E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1397816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0.7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FE1EBE-9E31-4785-A866-DCDD2C71E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3171610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15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6F6D4D-7388-4EED-8B9B-35C9A3BEB9B4}"/>
              </a:ext>
            </a:extLst>
          </p:cNvPr>
          <p:cNvSpPr txBox="1"/>
          <p:nvPr/>
        </p:nvSpPr>
        <p:spPr>
          <a:xfrm>
            <a:off x="560060" y="2623789"/>
            <a:ext cx="19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(Rating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37EAF-49A2-426D-84B5-21410BE1A8CA}"/>
              </a:ext>
            </a:extLst>
          </p:cNvPr>
          <p:cNvSpPr txBox="1"/>
          <p:nvPr/>
        </p:nvSpPr>
        <p:spPr>
          <a:xfrm>
            <a:off x="411045" y="4375098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(Sentiment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A82DF-0705-4274-9651-60C840399D50}"/>
              </a:ext>
            </a:extLst>
          </p:cNvPr>
          <p:cNvSpPr/>
          <p:nvPr/>
        </p:nvSpPr>
        <p:spPr>
          <a:xfrm>
            <a:off x="6059152" y="3352106"/>
            <a:ext cx="2147148" cy="109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Graph 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1FB469-B85C-44C1-B75D-B4DD6E278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11" y="3069156"/>
            <a:ext cx="1424108" cy="142410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5D4C257-C745-4C87-A4C3-A65128AA5D0A}"/>
              </a:ext>
            </a:extLst>
          </p:cNvPr>
          <p:cNvSpPr/>
          <p:nvPr/>
        </p:nvSpPr>
        <p:spPr>
          <a:xfrm>
            <a:off x="4779206" y="3524812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54551B6-2E28-4D3D-8804-74E6F8DC4B1C}"/>
              </a:ext>
            </a:extLst>
          </p:cNvPr>
          <p:cNvSpPr/>
          <p:nvPr/>
        </p:nvSpPr>
        <p:spPr>
          <a:xfrm>
            <a:off x="8769959" y="3524811"/>
            <a:ext cx="833121" cy="7450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A73DF-2820-4C2B-8F44-3A8961C281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5553" y="4870403"/>
          <a:ext cx="2079414" cy="1219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3138">
                  <a:extLst>
                    <a:ext uri="{9D8B030D-6E8A-4147-A177-3AD203B41FA5}">
                      <a16:colId xmlns:a16="http://schemas.microsoft.com/office/drawing/2014/main" val="2462597606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3504671292"/>
                    </a:ext>
                  </a:extLst>
                </a:gridCol>
                <a:gridCol w="693138">
                  <a:extLst>
                    <a:ext uri="{9D8B030D-6E8A-4147-A177-3AD203B41FA5}">
                      <a16:colId xmlns:a16="http://schemas.microsoft.com/office/drawing/2014/main" val="542711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5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6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02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785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ACBA5A-E517-4218-8290-6FB2E5D65D59}"/>
              </a:ext>
            </a:extLst>
          </p:cNvPr>
          <p:cNvSpPr txBox="1"/>
          <p:nvPr/>
        </p:nvSpPr>
        <p:spPr>
          <a:xfrm>
            <a:off x="411045" y="6073891"/>
            <a:ext cx="22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(Emotion graph)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67276D-378B-4B9A-B60F-DF0CCB64D76B}"/>
              </a:ext>
            </a:extLst>
          </p:cNvPr>
          <p:cNvSpPr/>
          <p:nvPr/>
        </p:nvSpPr>
        <p:spPr>
          <a:xfrm>
            <a:off x="221396" y="3089475"/>
            <a:ext cx="2621280" cy="3351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022DA-2E14-4AA7-81A0-15D88D185C57}"/>
              </a:ext>
            </a:extLst>
          </p:cNvPr>
          <p:cNvSpPr txBox="1"/>
          <p:nvPr/>
        </p:nvSpPr>
        <p:spPr>
          <a:xfrm>
            <a:off x="5391771" y="4524125"/>
            <a:ext cx="3481910" cy="112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[Baseline]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Traditional: CF, SVD, NCF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Graph: NGCF, GCN, GAT,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GraphSAGE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DBF3A-8EC1-4C76-958D-F6FD95D525FD}"/>
              </a:ext>
            </a:extLst>
          </p:cNvPr>
          <p:cNvSpPr txBox="1"/>
          <p:nvPr/>
        </p:nvSpPr>
        <p:spPr>
          <a:xfrm>
            <a:off x="9507325" y="4507482"/>
            <a:ext cx="2621280" cy="799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[Predicted Rating]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Metric: RMSE/MAE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B6A86-DDF5-48F1-AEC3-59EBD423CBAC}"/>
              </a:ext>
            </a:extLst>
          </p:cNvPr>
          <p:cNvSpPr txBox="1"/>
          <p:nvPr/>
        </p:nvSpPr>
        <p:spPr>
          <a:xfrm>
            <a:off x="2879501" y="5891441"/>
            <a:ext cx="141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Study</a:t>
            </a:r>
            <a:endParaRPr lang="ko-KR" altLang="en-US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7054469-05D9-4C93-A617-A355D7389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15" y="3524812"/>
            <a:ext cx="745066" cy="745066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B5A079-C8EC-4B20-AF2F-10C36FF81A5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564967" y="2007416"/>
            <a:ext cx="1105740" cy="162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0618DE-66B5-4585-BF8B-D12B06F5A4C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4967" y="3897345"/>
            <a:ext cx="10223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E715574-EFC8-4C19-9CC2-C8B8DFFE6F3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564967" y="4163486"/>
            <a:ext cx="1105740" cy="131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9E8EF1-5CAF-4543-81D7-DFE43443532A}"/>
              </a:ext>
            </a:extLst>
          </p:cNvPr>
          <p:cNvSpPr txBox="1"/>
          <p:nvPr/>
        </p:nvSpPr>
        <p:spPr>
          <a:xfrm>
            <a:off x="3758760" y="1684446"/>
            <a:ext cx="2434601" cy="70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 of relation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Multi-layer Graph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4329A0-93D6-4980-B6FC-55308D35BF9D}"/>
              </a:ext>
            </a:extLst>
          </p:cNvPr>
          <p:cNvCxnSpPr>
            <a:stCxn id="24" idx="0"/>
          </p:cNvCxnSpPr>
          <p:nvPr/>
        </p:nvCxnSpPr>
        <p:spPr>
          <a:xfrm flipV="1">
            <a:off x="3959848" y="2412331"/>
            <a:ext cx="0" cy="111248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502187" y="2884656"/>
            <a:ext cx="2755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GNN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2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GNN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Convolutional Matrix Completion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(GCMC)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[KDD 2018]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Matrix Completion Based on Graph Neural Networks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(ICGC)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[ICLR 2019]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Inductive Matrix Completion Using Graph Autoencoder 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(IMC-GAE)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[CIKM 2021]</a:t>
            </a:r>
          </a:p>
        </p:txBody>
      </p:sp>
    </p:spTree>
    <p:extLst>
      <p:ext uri="{BB962C8B-B14F-4D97-AF65-F5344CB8AC3E}">
        <p14:creationId xmlns:p14="http://schemas.microsoft.com/office/powerpoint/2010/main" val="245091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03C80A-5684-4560-8E6D-EC013381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78" y="2505352"/>
            <a:ext cx="10417443" cy="3452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2E932-3D73-4D64-8F83-DB0A45E151B0}"/>
              </a:ext>
            </a:extLst>
          </p:cNvPr>
          <p:cNvSpPr txBox="1"/>
          <p:nvPr/>
        </p:nvSpPr>
        <p:spPr>
          <a:xfrm>
            <a:off x="4021494" y="6318703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GCN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FFE8D2-C0A7-4318-828E-E3C5C67156B2}"/>
              </a:ext>
            </a:extLst>
          </p:cNvPr>
          <p:cNvSpPr/>
          <p:nvPr/>
        </p:nvSpPr>
        <p:spPr>
          <a:xfrm>
            <a:off x="4604657" y="5902721"/>
            <a:ext cx="335902" cy="36523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7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GCMC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Graph Convolutional Matrix Completion [KDD 2018]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Node features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3AF780-E5C0-46A5-83F0-5363FA19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8" y="2746904"/>
            <a:ext cx="11110923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061088" y="2884656"/>
            <a:ext cx="5638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4. Result Table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0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Result Table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Result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Graph type : Rating, Sentiment,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: 60%(rating, review)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8B68A-C495-40E3-8692-FFF5DE8E5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68253"/>
              </p:ext>
            </p:extLst>
          </p:nvPr>
        </p:nvGraphicFramePr>
        <p:xfrm>
          <a:off x="1053253" y="2338474"/>
          <a:ext cx="10085493" cy="4378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1374">
                  <a:extLst>
                    <a:ext uri="{9D8B030D-6E8A-4147-A177-3AD203B41FA5}">
                      <a16:colId xmlns:a16="http://schemas.microsoft.com/office/drawing/2014/main" val="4008499988"/>
                    </a:ext>
                  </a:extLst>
                </a:gridCol>
                <a:gridCol w="2315470">
                  <a:extLst>
                    <a:ext uri="{9D8B030D-6E8A-4147-A177-3AD203B41FA5}">
                      <a16:colId xmlns:a16="http://schemas.microsoft.com/office/drawing/2014/main" val="1529522428"/>
                    </a:ext>
                  </a:extLst>
                </a:gridCol>
                <a:gridCol w="1519938">
                  <a:extLst>
                    <a:ext uri="{9D8B030D-6E8A-4147-A177-3AD203B41FA5}">
                      <a16:colId xmlns:a16="http://schemas.microsoft.com/office/drawing/2014/main" val="1971766107"/>
                    </a:ext>
                  </a:extLst>
                </a:gridCol>
                <a:gridCol w="3728711">
                  <a:extLst>
                    <a:ext uri="{9D8B030D-6E8A-4147-A177-3AD203B41FA5}">
                      <a16:colId xmlns:a16="http://schemas.microsoft.com/office/drawing/2014/main" val="2794507224"/>
                    </a:ext>
                  </a:extLst>
                </a:gridCol>
              </a:tblGrid>
              <a:tr h="53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Type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Method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F1-score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Data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208645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Baselines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CF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MF: SVD, SVD++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FM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NCF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Low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439719"/>
                  </a:ext>
                </a:extLst>
              </a:tr>
              <a:tr h="115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(in general)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GCN (GCMC)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ICMC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IMC-GAE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Graphormer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Middle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68754"/>
                  </a:ext>
                </a:extLst>
              </a:tr>
              <a:tr h="3539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Graph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(our model)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GNN + 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“</a:t>
                      </a:r>
                      <a:r>
                        <a:rPr lang="en-US" altLang="ko-KR" dirty="0">
                          <a:solidFill>
                            <a:srgbClr val="0000FF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novelty”</a:t>
                      </a:r>
                      <a:endParaRPr lang="ko-KR" altLang="en-US" dirty="0">
                        <a:solidFill>
                          <a:srgbClr val="0000FF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024414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508388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800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 + Sentiment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</a:t>
                      </a:r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Emotion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41893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05B0563F-7AF4-425C-86E9-5E128EF05F9C}"/>
              </a:ext>
            </a:extLst>
          </p:cNvPr>
          <p:cNvSpPr/>
          <p:nvPr/>
        </p:nvSpPr>
        <p:spPr>
          <a:xfrm>
            <a:off x="5879254" y="2275840"/>
            <a:ext cx="1551093" cy="44907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30DC4-97D0-46A5-9FB1-7F1837315071}"/>
              </a:ext>
            </a:extLst>
          </p:cNvPr>
          <p:cNvSpPr txBox="1"/>
          <p:nvPr/>
        </p:nvSpPr>
        <p:spPr>
          <a:xfrm>
            <a:off x="5831840" y="1840728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Ideal result</a:t>
            </a:r>
            <a:endParaRPr lang="ko-KR" altLang="en-US" sz="20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73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4" y="2921168"/>
            <a:ext cx="4031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250860" y="2921168"/>
            <a:ext cx="3692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8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993272" y="2884656"/>
            <a:ext cx="5773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Pre-processing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 :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critic_name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publisher_name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users 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9,821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matrix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number of movies: </a:t>
            </a:r>
            <a:r>
              <a:rPr lang="en-US" altLang="ko-KR" dirty="0">
                <a:solidFill>
                  <a:srgbClr val="0000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17,712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E00048-7867-411C-8E9A-ECF5BEFC2906}"/>
              </a:ext>
            </a:extLst>
          </p:cNvPr>
          <p:cNvGrpSpPr/>
          <p:nvPr/>
        </p:nvGrpSpPr>
        <p:grpSpPr>
          <a:xfrm>
            <a:off x="4683759" y="2617901"/>
            <a:ext cx="7389707" cy="1215805"/>
            <a:chOff x="2401146" y="2685636"/>
            <a:chExt cx="7389707" cy="12158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8460A3-524A-43F5-BDBD-438F2AC5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1146" y="2685636"/>
              <a:ext cx="7389707" cy="121580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DBC4B5-E514-45E8-923E-1D4A8D4847E7}"/>
                </a:ext>
              </a:extLst>
            </p:cNvPr>
            <p:cNvSpPr/>
            <p:nvPr/>
          </p:nvSpPr>
          <p:spPr>
            <a:xfrm>
              <a:off x="4299890" y="2882232"/>
              <a:ext cx="2024186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908D3E-9645-4035-B989-B19809BF88D3}"/>
                </a:ext>
              </a:extLst>
            </p:cNvPr>
            <p:cNvSpPr/>
            <p:nvPr/>
          </p:nvSpPr>
          <p:spPr>
            <a:xfrm>
              <a:off x="2569353" y="2882232"/>
              <a:ext cx="339265" cy="10192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21211B2-035E-4424-9BF1-F2CE3AC97834}"/>
              </a:ext>
            </a:extLst>
          </p:cNvPr>
          <p:cNvGrpSpPr/>
          <p:nvPr/>
        </p:nvGrpSpPr>
        <p:grpSpPr>
          <a:xfrm>
            <a:off x="5958792" y="4626123"/>
            <a:ext cx="6114674" cy="2181058"/>
            <a:chOff x="3038662" y="4403530"/>
            <a:chExt cx="6114674" cy="21810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49539-EC99-4E8B-8C6A-2B2C00402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8662" y="4403530"/>
              <a:ext cx="6114674" cy="218105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1C582E-086F-4FA7-96D6-6E19B122F1BA}"/>
                </a:ext>
              </a:extLst>
            </p:cNvPr>
            <p:cNvSpPr/>
            <p:nvPr/>
          </p:nvSpPr>
          <p:spPr>
            <a:xfrm>
              <a:off x="3173306" y="4403530"/>
              <a:ext cx="416561" cy="21395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03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89566" y="2884656"/>
            <a:ext cx="3581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CF, MF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6996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CF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Collaborative Filtering (CF)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Item-based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User-based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06B4D-A198-4A64-ADF1-CE3B32AAF478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&lt;Item&gt;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7B8B9-AB25-4F2C-9981-A19222E78E76}"/>
              </a:ext>
            </a:extLst>
          </p:cNvPr>
          <p:cNvSpPr txBox="1"/>
          <p:nvPr/>
        </p:nvSpPr>
        <p:spPr>
          <a:xfrm>
            <a:off x="864299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85A8F-99DF-411F-AD39-B3D210A3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2" y="4366728"/>
            <a:ext cx="5565121" cy="199296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90284C-E573-4B23-8DDB-18E1E516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27670"/>
              </p:ext>
            </p:extLst>
          </p:nvPr>
        </p:nvGraphicFramePr>
        <p:xfrm>
          <a:off x="2391487" y="2701674"/>
          <a:ext cx="7267509" cy="8999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098">
                  <a:extLst>
                    <a:ext uri="{9D8B030D-6E8A-4147-A177-3AD203B41FA5}">
                      <a16:colId xmlns:a16="http://schemas.microsoft.com/office/drawing/2014/main" val="3086699559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596809638"/>
                    </a:ext>
                  </a:extLst>
                </a:gridCol>
                <a:gridCol w="2695509">
                  <a:extLst>
                    <a:ext uri="{9D8B030D-6E8A-4147-A177-3AD203B41FA5}">
                      <a16:colId xmlns:a16="http://schemas.microsoft.com/office/drawing/2014/main" val="468753175"/>
                    </a:ext>
                  </a:extLst>
                </a:gridCol>
              </a:tblGrid>
              <a:tr h="44997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Item-based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User-based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26845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RMSE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3230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D6E9EBB-B91A-4BBF-A3BB-3CB97C03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07" y="4366727"/>
            <a:ext cx="5565121" cy="199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– Problem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6095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Problem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Many missing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Title: Shan-chi  (Date: 2021.9.7)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Total: 1,130,017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No rating data is 82% of missing data.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1B531-56CC-48EC-953E-27E06F589A3C}"/>
              </a:ext>
            </a:extLst>
          </p:cNvPr>
          <p:cNvGrpSpPr/>
          <p:nvPr/>
        </p:nvGrpSpPr>
        <p:grpSpPr>
          <a:xfrm>
            <a:off x="6766560" y="1144851"/>
            <a:ext cx="5326472" cy="5614789"/>
            <a:chOff x="6086357" y="1144851"/>
            <a:chExt cx="6006675" cy="56147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93C5E9-29C6-4389-BCB7-BDD8845A9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4124"/>
            <a:stretch/>
          </p:blipFill>
          <p:spPr>
            <a:xfrm>
              <a:off x="6696194" y="1144851"/>
              <a:ext cx="5396838" cy="561478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FD5F62-0E87-44AF-A0C3-FED0496EBE84}"/>
                </a:ext>
              </a:extLst>
            </p:cNvPr>
            <p:cNvSpPr/>
            <p:nvPr/>
          </p:nvSpPr>
          <p:spPr>
            <a:xfrm>
              <a:off x="9313333" y="5147732"/>
              <a:ext cx="927947" cy="1693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C29D64-471B-420F-A1A8-92609FAFDF72}"/>
                </a:ext>
              </a:extLst>
            </p:cNvPr>
            <p:cNvSpPr/>
            <p:nvPr/>
          </p:nvSpPr>
          <p:spPr>
            <a:xfrm>
              <a:off x="9313333" y="6543040"/>
              <a:ext cx="995680" cy="1625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F9C6F47-4D83-4BE5-A286-FFBA78740A64}"/>
                </a:ext>
              </a:extLst>
            </p:cNvPr>
            <p:cNvSpPr/>
            <p:nvPr/>
          </p:nvSpPr>
          <p:spPr>
            <a:xfrm>
              <a:off x="6086357" y="4914054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9C2EBA4-9814-4309-9618-6DD84669CFBA}"/>
                </a:ext>
              </a:extLst>
            </p:cNvPr>
            <p:cNvSpPr/>
            <p:nvPr/>
          </p:nvSpPr>
          <p:spPr>
            <a:xfrm>
              <a:off x="6086357" y="6160347"/>
              <a:ext cx="447040" cy="3183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0" name="Picture 2" descr="Shang-Chi and the Legend of the Ten Rings">
            <a:extLst>
              <a:ext uri="{FF2B5EF4-FFF2-40B4-BE49-F238E27FC236}">
                <a16:creationId xmlns:a16="http://schemas.microsoft.com/office/drawing/2014/main" id="{A575F6F8-2901-48AA-A705-5C72B8B5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29" y="1143774"/>
            <a:ext cx="1053399" cy="156005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4911F3D-FDE4-4316-8AED-943FA06CD4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9578" y="4238495"/>
          <a:ext cx="5492716" cy="25211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3179">
                  <a:extLst>
                    <a:ext uri="{9D8B030D-6E8A-4147-A177-3AD203B41FA5}">
                      <a16:colId xmlns:a16="http://schemas.microsoft.com/office/drawing/2014/main" val="836706278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061065767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4283160256"/>
                    </a:ext>
                  </a:extLst>
                </a:gridCol>
                <a:gridCol w="1373179">
                  <a:extLst>
                    <a:ext uri="{9D8B030D-6E8A-4147-A177-3AD203B41FA5}">
                      <a16:colId xmlns:a16="http://schemas.microsoft.com/office/drawing/2014/main" val="375619055"/>
                    </a:ext>
                  </a:extLst>
                </a:gridCol>
              </a:tblGrid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Review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Amount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Rate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80375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758,709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35746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305,502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70213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65,372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860972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0.03%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69650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3EDCC6A-049A-4FCF-8AE6-127B8AFCC878}"/>
              </a:ext>
            </a:extLst>
          </p:cNvPr>
          <p:cNvSpPr/>
          <p:nvPr/>
        </p:nvSpPr>
        <p:spPr>
          <a:xfrm>
            <a:off x="829578" y="4742151"/>
            <a:ext cx="5492716" cy="497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4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39255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1. Introduction - Motivation</a:t>
            </a:r>
          </a:p>
        </p:txBody>
      </p:sp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7165B893-6961-44E7-A9DC-E3EEF70F0C98}"/>
              </a:ext>
            </a:extLst>
          </p:cNvPr>
          <p:cNvSpPr txBox="1"/>
          <p:nvPr/>
        </p:nvSpPr>
        <p:spPr>
          <a:xfrm>
            <a:off x="2" y="1093018"/>
            <a:ext cx="1219199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Experience (MX)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영화를 시청할 때의 사용자 경험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User’s psychological information  -&gt; Sentiment / Emotion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Rational basis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영화에 대한 소비자의 감정이 리뷰 속에 반영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리뷰에 대한 감정과 소비자의 만족도 사이의 상관관계가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 정보가 개인화 정보로서 사용될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유저가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감정을 느꼈을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평점을 자주 남겼다면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fear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감정일 때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영화의 메타 정보들 사이의 공통점을 찾고 추천에 반영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D09DB-3F7C-4D7E-9E05-85B9EBAE0E05}"/>
              </a:ext>
            </a:extLst>
          </p:cNvPr>
          <p:cNvSpPr txBox="1"/>
          <p:nvPr/>
        </p:nvSpPr>
        <p:spPr>
          <a:xfrm>
            <a:off x="130628" y="6349481"/>
            <a:ext cx="832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The impact of emotions on the helpfulness of movie reviews [JART 2015]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DA8FD5-8C4C-4FA9-8761-1929DA97D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19" y="1614348"/>
            <a:ext cx="1604713" cy="16047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9B7CEC-BDCD-4A11-9928-1083579649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705" y="3638940"/>
            <a:ext cx="1535127" cy="15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2416990" y="2884656"/>
            <a:ext cx="692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Long-tail Graph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0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User, 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0 ~ 2,000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500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 : 100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B6893C-B863-4DE1-B710-F7F641DBC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46" y="3475655"/>
            <a:ext cx="5675377" cy="2987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CBEDD2-CB3B-4BBF-B5ED-728D52C70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68" y="3475655"/>
            <a:ext cx="5663459" cy="2987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7C3F7-CA2D-48B4-8167-1841B3AB22AC}"/>
              </a:ext>
            </a:extLst>
          </p:cNvPr>
          <p:cNvSpPr txBox="1"/>
          <p:nvPr/>
        </p:nvSpPr>
        <p:spPr>
          <a:xfrm>
            <a:off x="2391487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&lt;User&gt;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7AE903-94BA-4C46-8754-AAFA4D0BDE22}"/>
              </a:ext>
            </a:extLst>
          </p:cNvPr>
          <p:cNvSpPr txBox="1"/>
          <p:nvPr/>
        </p:nvSpPr>
        <p:spPr>
          <a:xfrm>
            <a:off x="8465350" y="6416392"/>
            <a:ext cx="124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&lt;Movie&gt;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AAC3600-6509-4250-B292-06681CD1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63076"/>
              </p:ext>
            </p:extLst>
          </p:nvPr>
        </p:nvGraphicFramePr>
        <p:xfrm>
          <a:off x="5918718" y="1147263"/>
          <a:ext cx="5856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  <a:gridCol w="2249701">
                  <a:extLst>
                    <a:ext uri="{9D8B030D-6E8A-4147-A177-3AD203B41FA5}">
                      <a16:colId xmlns:a16="http://schemas.microsoft.com/office/drawing/2014/main" val="1077320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User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Movie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9,794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17,614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3,552 (36%)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993   (6%)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&lt;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4,653 (48%)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2,892 (16%)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100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1,333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2,453 (14%)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&gt; 500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343  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   (0%)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25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2. Long-tail Graph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Histogram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Group: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Range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X-axis : 1.0 ~ 5.0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Y-axis : 0 ~ 200,000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Bins: 10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483DCC-01B7-41D1-9DE9-17110B770F32}"/>
              </a:ext>
            </a:extLst>
          </p:cNvPr>
          <p:cNvGrpSpPr/>
          <p:nvPr/>
        </p:nvGrpSpPr>
        <p:grpSpPr>
          <a:xfrm>
            <a:off x="582804" y="3469941"/>
            <a:ext cx="6179415" cy="3247324"/>
            <a:chOff x="4010376" y="2854113"/>
            <a:chExt cx="6569009" cy="3921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B7C3F7-CA2D-48B4-8167-1841B3AB22AC}"/>
                </a:ext>
              </a:extLst>
            </p:cNvPr>
            <p:cNvSpPr txBox="1"/>
            <p:nvPr/>
          </p:nvSpPr>
          <p:spPr>
            <a:xfrm>
              <a:off x="6768624" y="6329483"/>
              <a:ext cx="1395465" cy="4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&lt;Rating&gt;</a:t>
              </a: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FEE048F-B802-4A0E-BF24-D30B16FF9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376" y="2854113"/>
              <a:ext cx="6569009" cy="3444538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83629-2B2D-4C87-A4C5-205BE408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38345"/>
              </p:ext>
            </p:extLst>
          </p:nvPr>
        </p:nvGraphicFramePr>
        <p:xfrm>
          <a:off x="7787491" y="3598231"/>
          <a:ext cx="36071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8103">
                  <a:extLst>
                    <a:ext uri="{9D8B030D-6E8A-4147-A177-3AD203B41FA5}">
                      <a16:colId xmlns:a16="http://schemas.microsoft.com/office/drawing/2014/main" val="1776087551"/>
                    </a:ext>
                  </a:extLst>
                </a:gridCol>
                <a:gridCol w="2158998">
                  <a:extLst>
                    <a:ext uri="{9D8B030D-6E8A-4147-A177-3AD203B41FA5}">
                      <a16:colId xmlns:a16="http://schemas.microsoft.com/office/drawing/2014/main" val="187097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Range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Rating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2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Total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751,129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 ~ 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29,336 (4%)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~ 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111,623 (15%)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~ 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337,170 (45%)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7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 ~ 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212,717 (28%)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68,283   (8%)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4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4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3198849" y="2884656"/>
            <a:ext cx="536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Framework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61994" y="152419"/>
            <a:ext cx="12130006" cy="843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3.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94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[5]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How to improve the accuracy of recommendation systems: Combining ratings and review texts sentiment scores. (JIIS 2019)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F59D52-7549-455F-B0D1-4310AD60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64" y="1991360"/>
            <a:ext cx="3298071" cy="3283216"/>
          </a:xfrm>
          <a:prstGeom prst="rect">
            <a:avLst/>
          </a:prstGeom>
        </p:spPr>
      </p:pic>
      <p:sp>
        <p:nvSpPr>
          <p:cNvPr id="9" name="Google Shape;135;p32">
            <a:extLst>
              <a:ext uri="{FF2B5EF4-FFF2-40B4-BE49-F238E27FC236}">
                <a16:creationId xmlns:a16="http://schemas.microsoft.com/office/drawing/2014/main" id="{36561EE0-67FD-4AEC-8FAB-F1AC7A928AE9}"/>
              </a:ext>
            </a:extLst>
          </p:cNvPr>
          <p:cNvSpPr txBox="1"/>
          <p:nvPr/>
        </p:nvSpPr>
        <p:spPr>
          <a:xfrm>
            <a:off x="0" y="5095723"/>
            <a:ext cx="12191999" cy="14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Emotion Analysis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[6]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Tensor-based tag emotion aware recommendation with probabilistic ranking. (KSII 2019)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[7] Item recommendation using tag emotion in social cataloging services. (ScienceDirect 2017)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	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ECDCB-4B83-4764-9A62-A0DB2A21E0B0}"/>
              </a:ext>
            </a:extLst>
          </p:cNvPr>
          <p:cNvSpPr/>
          <p:nvPr/>
        </p:nvSpPr>
        <p:spPr>
          <a:xfrm>
            <a:off x="5249333" y="4093271"/>
            <a:ext cx="745067" cy="532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E109E0-9D92-45BD-98B8-60830B837FD4}"/>
              </a:ext>
            </a:extLst>
          </p:cNvPr>
          <p:cNvSpPr/>
          <p:nvPr/>
        </p:nvSpPr>
        <p:spPr>
          <a:xfrm>
            <a:off x="6590453" y="2734302"/>
            <a:ext cx="1049867" cy="160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915CE-4972-44C4-8943-36B115FA1431}"/>
              </a:ext>
            </a:extLst>
          </p:cNvPr>
          <p:cNvSpPr/>
          <p:nvPr/>
        </p:nvSpPr>
        <p:spPr>
          <a:xfrm>
            <a:off x="5886026" y="3772747"/>
            <a:ext cx="596054" cy="214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5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26068</TotalTime>
  <Words>781</Words>
  <Application>Microsoft Office PowerPoint</Application>
  <PresentationFormat>와이드스크린</PresentationFormat>
  <Paragraphs>294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나눔스퀘어 ExtraBold</vt:lpstr>
      <vt:lpstr>나눔스퀘어</vt:lpstr>
      <vt:lpstr>맑은 고딕</vt:lpstr>
      <vt:lpstr>바탕</vt:lpstr>
      <vt:lpstr>굴림</vt:lpstr>
      <vt:lpstr>Times New Roman</vt:lpstr>
      <vt:lpstr>Arial</vt:lpstr>
      <vt:lpstr>나눔스퀘어 Bold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1148</cp:revision>
  <dcterms:created xsi:type="dcterms:W3CDTF">2018-08-30T11:36:00Z</dcterms:created>
  <dcterms:modified xsi:type="dcterms:W3CDTF">2021-09-23T06:01:17Z</dcterms:modified>
</cp:coreProperties>
</file>