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1" r:id="rId3"/>
    <p:sldId id="416" r:id="rId4"/>
    <p:sldId id="507" r:id="rId5"/>
    <p:sldId id="561" r:id="rId6"/>
    <p:sldId id="543" r:id="rId7"/>
    <p:sldId id="560" r:id="rId8"/>
    <p:sldId id="565" r:id="rId9"/>
    <p:sldId id="567" r:id="rId10"/>
    <p:sldId id="568" r:id="rId11"/>
    <p:sldId id="564" r:id="rId12"/>
    <p:sldId id="562" r:id="rId13"/>
    <p:sldId id="563" r:id="rId14"/>
    <p:sldId id="566" r:id="rId15"/>
    <p:sldId id="414" r:id="rId16"/>
    <p:sldId id="415" r:id="rId17"/>
    <p:sldId id="355" r:id="rId18"/>
    <p:sldId id="367" r:id="rId19"/>
    <p:sldId id="404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나눔스퀘어" panose="020B0600000101010101" pitchFamily="50" charset="-127"/>
      <p:regular r:id="rId23"/>
      <p:bold r:id="rId24"/>
      <p:italic r:id="rId25"/>
      <p:boldItalic r:id="rId26"/>
    </p:embeddedFont>
    <p:embeddedFont>
      <p:font typeface="나눔스퀘어 Bold" panose="020B0600000101010101" pitchFamily="50" charset="-127"/>
      <p:regular r:id="rId27"/>
      <p:bold r:id="rId28"/>
      <p:italic r:id="rId29"/>
      <p:boldItalic r:id="rId30"/>
    </p:embeddedFont>
    <p:embeddedFont>
      <p:font typeface="나눔스퀘어 ExtraBold" panose="020B0600000101010101" pitchFamily="50" charset="-127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2626"/>
    <a:srgbClr val="E6E6E6"/>
    <a:srgbClr val="067A82"/>
    <a:srgbClr val="FFFF00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89" d="100"/>
          <a:sy n="89" d="100"/>
        </p:scale>
        <p:origin x="1482" y="84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57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3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7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8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7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2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9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1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1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9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archives-ouvertes.fr/hal-0293332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l.acm.org/doi/10.1145/3178876.31861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402020"/>
            <a:ext cx="1198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계획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후속 연구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취업 준비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2022.01.03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769271" y="2921168"/>
            <a:ext cx="2655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do2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6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동희 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659930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2405414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585426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</p:cNvCxnSpPr>
          <p:nvPr/>
        </p:nvCxnSpPr>
        <p:spPr>
          <a:xfrm>
            <a:off x="999233" y="5373259"/>
            <a:ext cx="1536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416279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486211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>
            <a:off x="2550491" y="4594513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</p:cNvCxnSpPr>
          <p:nvPr/>
        </p:nvCxnSpPr>
        <p:spPr>
          <a:xfrm flipH="1" flipV="1">
            <a:off x="3155732" y="3360211"/>
            <a:ext cx="6048" cy="1234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</p:cNvCxnSpPr>
          <p:nvPr/>
        </p:nvCxnSpPr>
        <p:spPr>
          <a:xfrm>
            <a:off x="5053944" y="2585426"/>
            <a:ext cx="3591876" cy="10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2820469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</p:cNvCxnSpPr>
          <p:nvPr/>
        </p:nvCxnSpPr>
        <p:spPr>
          <a:xfrm>
            <a:off x="10692331" y="1975827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B10D89-DA25-429D-A967-F2B9F206CE76}"/>
              </a:ext>
            </a:extLst>
          </p:cNvPr>
          <p:cNvGrpSpPr/>
          <p:nvPr/>
        </p:nvGrpSpPr>
        <p:grpSpPr>
          <a:xfrm>
            <a:off x="10212043" y="1174986"/>
            <a:ext cx="960575" cy="781389"/>
            <a:chOff x="10197061" y="1197879"/>
            <a:chExt cx="960575" cy="781389"/>
          </a:xfrm>
        </p:grpSpPr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496D3748-9FC5-42F6-A81F-9F34E92135E3}"/>
                </a:ext>
              </a:extLst>
            </p:cNvPr>
            <p:cNvGrpSpPr/>
            <p:nvPr/>
          </p:nvGrpSpPr>
          <p:grpSpPr>
            <a:xfrm>
              <a:off x="10480606" y="1566095"/>
              <a:ext cx="413173" cy="413173"/>
              <a:chOff x="10467900" y="2664429"/>
              <a:chExt cx="413173" cy="413173"/>
            </a:xfrm>
          </p:grpSpPr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720DFA90-DE40-4E42-86D8-05D40B6AFB99}"/>
                  </a:ext>
                </a:extLst>
              </p:cNvPr>
              <p:cNvSpPr/>
              <p:nvPr/>
            </p:nvSpPr>
            <p:spPr>
              <a:xfrm>
                <a:off x="10467900" y="2664429"/>
                <a:ext cx="413173" cy="41317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E1D04325-194B-47F6-A6B9-BBBEF4E289D4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2384" y="2679817"/>
                    <a:ext cx="344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8B1DEFD-40B1-4EC3-88B4-60835BD21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384" y="2679817"/>
                    <a:ext cx="3445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071" r="-7143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5595F78-3ADC-4164-9A33-AE9450871008}"/>
                </a:ext>
              </a:extLst>
            </p:cNvPr>
            <p:cNvSpPr txBox="1"/>
            <p:nvPr/>
          </p:nvSpPr>
          <p:spPr>
            <a:xfrm>
              <a:off x="10197061" y="119787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Target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2610792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3019896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88AC1BB-5625-4B07-9669-B445C2FA7681}"/>
              </a:ext>
            </a:extLst>
          </p:cNvPr>
          <p:cNvSpPr txBox="1"/>
          <p:nvPr/>
        </p:nvSpPr>
        <p:spPr>
          <a:xfrm>
            <a:off x="-187055" y="5190471"/>
            <a:ext cx="146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E96A2B-42C4-496E-9B67-2D6EEA1FC6BD}"/>
              </a:ext>
            </a:extLst>
          </p:cNvPr>
          <p:cNvSpPr txBox="1"/>
          <p:nvPr/>
        </p:nvSpPr>
        <p:spPr>
          <a:xfrm>
            <a:off x="2408492" y="5021448"/>
            <a:ext cx="146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EF4706D-F1EA-49D4-B8F9-F39BF98551A5}"/>
              </a:ext>
            </a:extLst>
          </p:cNvPr>
          <p:cNvSpPr/>
          <p:nvPr/>
        </p:nvSpPr>
        <p:spPr>
          <a:xfrm>
            <a:off x="1323315" y="4968270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5D6DCE-8781-420B-98B9-7EAE7560818B}"/>
              </a:ext>
            </a:extLst>
          </p:cNvPr>
          <p:cNvSpPr txBox="1"/>
          <p:nvPr/>
        </p:nvSpPr>
        <p:spPr>
          <a:xfrm>
            <a:off x="2355300" y="5631640"/>
            <a:ext cx="146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(CX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벡터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ED4B5F-FCBD-4BDF-AEBB-4FF76E90914D}"/>
              </a:ext>
            </a:extLst>
          </p:cNvPr>
          <p:cNvSpPr/>
          <p:nvPr/>
        </p:nvSpPr>
        <p:spPr>
          <a:xfrm>
            <a:off x="71777" y="4215468"/>
            <a:ext cx="3908208" cy="20337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BE5802-B166-4C61-BD9D-79A76F661AC3}"/>
              </a:ext>
            </a:extLst>
          </p:cNvPr>
          <p:cNvSpPr/>
          <p:nvPr/>
        </p:nvSpPr>
        <p:spPr>
          <a:xfrm>
            <a:off x="1275685" y="1294701"/>
            <a:ext cx="10015461" cy="2239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88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438362" y="2884656"/>
            <a:ext cx="2883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Project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0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2463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계획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243522"/>
            <a:ext cx="11962505" cy="496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교수님 요구사항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최승우 박사 졸업 연구 소스코드 인수인계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가격 예측 모델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프로젝트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2022.02 ~ 2023.01(1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투자의 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국민은행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월 예정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82000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프로젝트 개요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243522"/>
            <a:ext cx="11962505" cy="496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과제명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AI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부동산 분양 분석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 타당성 조사 연구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개인투자자들에게 안전한 투자를 위한 정보가 부재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요구사항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수익형 부동산의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분양정보로부터 객관적인 투자분석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위한 온라인 수단의 필요성이 증대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목적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입지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환금성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시공건설사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리스크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"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분석으로 투자분석 서비스를 위한 분양 분석 진단 서비스 공급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 분석 서비스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구축에 대한 타당성 조사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범위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대상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서울 지역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투자의 신에서 보유한 최근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년간 분양 대상물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 분석 서비스 지원이 가능하도록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아래 열거된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들의 구축 가능성을 사전에 파악하는 타당성 조사를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가능한 형태의 초기 버전 설계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AFE0A618-1BE9-4B50-8B74-FF06C3E8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w="28575">
            <a:solidFill>
              <a:srgbClr val="262626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3370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98002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연구 범위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B967CD-56B9-4142-A228-E7D139B6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05889"/>
              </p:ext>
            </p:extLst>
          </p:nvPr>
        </p:nvGraphicFramePr>
        <p:xfrm>
          <a:off x="737464" y="1397398"/>
          <a:ext cx="4593514" cy="444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5609">
                  <a:extLst>
                    <a:ext uri="{9D8B030D-6E8A-4147-A177-3AD203B41FA5}">
                      <a16:colId xmlns:a16="http://schemas.microsoft.com/office/drawing/2014/main" val="685076814"/>
                    </a:ext>
                  </a:extLst>
                </a:gridCol>
                <a:gridCol w="4087905">
                  <a:extLst>
                    <a:ext uri="{9D8B030D-6E8A-4147-A177-3AD203B41FA5}">
                      <a16:colId xmlns:a16="http://schemas.microsoft.com/office/drawing/2014/main" val="28462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분양 분석을 지원하는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3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대중교통정보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지리적 위치정보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건설사정보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임대율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및 월세수익률 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투자자선호도 및 현장선호도정보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단기투자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9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시세차익정보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32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부동산관련법률정보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03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인프라정보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032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6EE5A0-46FE-4A82-B538-8D5962D9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16999"/>
              </p:ext>
            </p:extLst>
          </p:nvPr>
        </p:nvGraphicFramePr>
        <p:xfrm>
          <a:off x="6861023" y="1397398"/>
          <a:ext cx="4593514" cy="268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5609">
                  <a:extLst>
                    <a:ext uri="{9D8B030D-6E8A-4147-A177-3AD203B41FA5}">
                      <a16:colId xmlns:a16="http://schemas.microsoft.com/office/drawing/2014/main" val="685076814"/>
                    </a:ext>
                  </a:extLst>
                </a:gridCol>
                <a:gridCol w="4087905">
                  <a:extLst>
                    <a:ext uri="{9D8B030D-6E8A-4147-A177-3AD203B41FA5}">
                      <a16:colId xmlns:a16="http://schemas.microsoft.com/office/drawing/2014/main" val="28462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 모듈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3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분양 부동산 기본 정보 제공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시공 건설사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입지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환금성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리스크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0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2463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계획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243522"/>
            <a:ext cx="11962505" cy="496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취업 준비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토익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(850),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한국사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정출연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조사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KISTI, ETRI, KETI, ADD, NSR(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국보연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KATECH, IBS, NRF, KBS, KARI(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항우연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연구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 추천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후속 연구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– KCI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목표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 경험을 활용한 수도 레이블링 기법으로 평점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결측치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대체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Rating Imputation With Pseudo Labeling Using Cinematic Experience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7698D-38C9-4545-A0AE-AD63B98D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74" y="4327291"/>
            <a:ext cx="4851852" cy="23018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C282A-985B-4BAF-AF58-D8A64515BEBA}"/>
              </a:ext>
            </a:extLst>
          </p:cNvPr>
          <p:cNvSpPr txBox="1"/>
          <p:nvPr/>
        </p:nvSpPr>
        <p:spPr>
          <a:xfrm>
            <a:off x="9177210" y="5293529"/>
            <a:ext cx="14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대상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1167F-8220-4E07-B44C-5329A5A54A89}"/>
              </a:ext>
            </a:extLst>
          </p:cNvPr>
          <p:cNvSpPr/>
          <p:nvPr/>
        </p:nvSpPr>
        <p:spPr>
          <a:xfrm>
            <a:off x="8757657" y="5284722"/>
            <a:ext cx="559398" cy="3980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76029" y="2921168"/>
            <a:ext cx="3641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3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5;p32">
            <a:extLst>
              <a:ext uri="{FF2B5EF4-FFF2-40B4-BE49-F238E27FC236}">
                <a16:creationId xmlns:a16="http://schemas.microsoft.com/office/drawing/2014/main" id="{0E1050CC-8FD8-4952-9F45-F5C56F97EF4B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Expansion of training 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Exclusion of missing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Lack of training set (only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67%)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C030BB-B24E-4974-8365-B97E93FC3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0298" y="3572229"/>
          <a:ext cx="5364792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198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41198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46394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B482-4412-4BE4-806D-6DF55C12FF3F}"/>
              </a:ext>
            </a:extLst>
          </p:cNvPr>
          <p:cNvSpPr/>
          <p:nvPr/>
        </p:nvSpPr>
        <p:spPr>
          <a:xfrm>
            <a:off x="240299" y="4089432"/>
            <a:ext cx="5364792" cy="463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D47D11-D4D5-4D7E-BF9E-FD3E4829D8D0}"/>
              </a:ext>
            </a:extLst>
          </p:cNvPr>
          <p:cNvSpPr/>
          <p:nvPr/>
        </p:nvSpPr>
        <p:spPr>
          <a:xfrm>
            <a:off x="240299" y="4603330"/>
            <a:ext cx="5364792" cy="4733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3FC5EE-1DE6-4BAC-A1B9-47C5E1C6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33211"/>
              </p:ext>
            </p:extLst>
          </p:nvPr>
        </p:nvGraphicFramePr>
        <p:xfrm>
          <a:off x="6614775" y="3572229"/>
          <a:ext cx="520515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030">
                  <a:extLst>
                    <a:ext uri="{9D8B030D-6E8A-4147-A177-3AD203B41FA5}">
                      <a16:colId xmlns:a16="http://schemas.microsoft.com/office/drawing/2014/main" val="2133798341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3239791042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18451233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2832874020"/>
                    </a:ext>
                  </a:extLst>
                </a:gridCol>
                <a:gridCol w="1041030">
                  <a:extLst>
                    <a:ext uri="{9D8B030D-6E8A-4147-A177-3AD203B41FA5}">
                      <a16:colId xmlns:a16="http://schemas.microsoft.com/office/drawing/2014/main" val="883351404"/>
                    </a:ext>
                  </a:extLst>
                </a:gridCol>
              </a:tblGrid>
              <a:tr h="258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Type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Rating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Review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Rate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lt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Result</a:t>
                      </a:r>
                      <a:endParaRPr lang="ko-KR" altLang="en-US" sz="1800" b="1" kern="1200">
                        <a:solidFill>
                          <a:schemeClr val="lt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320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Good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415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67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22189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F417240-8BE3-40BB-8F86-CFE1B3C551A4}"/>
              </a:ext>
            </a:extLst>
          </p:cNvPr>
          <p:cNvSpPr/>
          <p:nvPr/>
        </p:nvSpPr>
        <p:spPr>
          <a:xfrm>
            <a:off x="5774798" y="4168514"/>
            <a:ext cx="639549" cy="2955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8BE4C-E9AA-41CF-ABC3-D6DBF5E69064}"/>
              </a:ext>
            </a:extLst>
          </p:cNvPr>
          <p:cNvSpPr/>
          <p:nvPr/>
        </p:nvSpPr>
        <p:spPr>
          <a:xfrm>
            <a:off x="7680960" y="4331195"/>
            <a:ext cx="3087445" cy="331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2EC92-BBDB-4FA9-BC70-8AC4A17005A7}"/>
              </a:ext>
            </a:extLst>
          </p:cNvPr>
          <p:cNvSpPr/>
          <p:nvPr/>
        </p:nvSpPr>
        <p:spPr>
          <a:xfrm>
            <a:off x="7680960" y="3949877"/>
            <a:ext cx="3087445" cy="331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9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-55395" y="1036321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Relation between rating and sentiment/emotion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F2853-304A-405C-9FA0-1DDBB11A4367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A9486-77F7-43A7-9396-414611FE1EB2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 (sentiment, emotion)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088BAC-BAB3-4719-9677-3EE7A96BC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" y="1733186"/>
            <a:ext cx="6040605" cy="4530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F9D5EF-BDC1-4E33-B7CA-4579FBF65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1733186"/>
            <a:ext cx="6040605" cy="4530454"/>
          </a:xfrm>
          <a:prstGeom prst="rect">
            <a:avLst/>
          </a:prstGeom>
        </p:spPr>
      </p:pic>
      <p:sp>
        <p:nvSpPr>
          <p:cNvPr id="30" name="Google Shape;299;p8">
            <a:extLst>
              <a:ext uri="{FF2B5EF4-FFF2-40B4-BE49-F238E27FC236}">
                <a16:creationId xmlns:a16="http://schemas.microsoft.com/office/drawing/2014/main" id="{5E245FC3-133D-4AFF-A709-FAA712281F30}"/>
              </a:ext>
            </a:extLst>
          </p:cNvPr>
          <p:cNvSpPr txBox="1"/>
          <p:nvPr/>
        </p:nvSpPr>
        <p:spPr>
          <a:xfrm>
            <a:off x="727515" y="6263640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sentiment and rating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299;p8">
            <a:extLst>
              <a:ext uri="{FF2B5EF4-FFF2-40B4-BE49-F238E27FC236}">
                <a16:creationId xmlns:a16="http://schemas.microsoft.com/office/drawing/2014/main" id="{F26672B0-7255-4472-A55E-E3C54780DF02}"/>
              </a:ext>
            </a:extLst>
          </p:cNvPr>
          <p:cNvSpPr txBox="1"/>
          <p:nvPr/>
        </p:nvSpPr>
        <p:spPr>
          <a:xfrm>
            <a:off x="6795594" y="6263640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emotion and rating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3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Pseudo-labeling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0DAA50B-76CB-495C-84D2-B8293D99B7D3}"/>
              </a:ext>
            </a:extLst>
          </p:cNvPr>
          <p:cNvGrpSpPr/>
          <p:nvPr/>
        </p:nvGrpSpPr>
        <p:grpSpPr>
          <a:xfrm>
            <a:off x="2757805" y="2052157"/>
            <a:ext cx="2095339" cy="1668097"/>
            <a:chOff x="695325" y="1155666"/>
            <a:chExt cx="2095339" cy="166809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6E8A7F-159F-4806-8632-525735CE2815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49296B1-1412-4DAA-B541-A9C2219DEA81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4A8AA7D-CF68-4D19-8D62-7C504DE4787A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4E9DEF1B-BC8C-40F7-8ED6-528B64159DD9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8BEDC96-CC3E-489F-AEE0-F0D58AA7840F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C8761B76-CE5B-421B-BB5C-A281375AA514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0852A9B-22BF-46FD-B0E0-AD48B86A21F0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7CDA2C6-3C66-409B-BCF5-9B4D43E14EF6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A105183-7350-41B4-8F29-5FF8F0DA0491}"/>
                  </a:ext>
                </a:extLst>
              </p:cNvPr>
              <p:cNvCxnSpPr>
                <a:stCxn id="115" idx="6"/>
                <a:endCxn id="118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4408BAA5-51AD-4C97-9F86-EF9043D842C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C0F0B94F-476B-40E5-A8A9-D2E512853EA6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2E4881D9-7E51-4486-802D-5660215AF0D8}"/>
                  </a:ext>
                </a:extLst>
              </p:cNvPr>
              <p:cNvCxnSpPr>
                <a:cxnSpLocks/>
                <a:stCxn id="120" idx="2"/>
                <a:endCxn id="116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B6EB18F1-FDBE-414A-9A33-6594F7BCFEF1}"/>
                  </a:ext>
                </a:extLst>
              </p:cNvPr>
              <p:cNvCxnSpPr>
                <a:cxnSpLocks/>
                <a:stCxn id="120" idx="2"/>
                <a:endCxn id="117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ECE5CD05-1CC1-4131-9FD9-8EB07A03E335}"/>
                  </a:ext>
                </a:extLst>
              </p:cNvPr>
              <p:cNvCxnSpPr>
                <a:cxnSpLocks/>
                <a:stCxn id="115" idx="6"/>
                <a:endCxn id="119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F33A0078-2FDC-4148-891D-3E101DD74B7F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0D57D534-C666-42F6-85CE-6AA657F378B8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C332F59-58EA-4C92-828B-6D475BDDB481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8A2C9C97-066A-4230-8884-D1F6B677A6AC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088AEA0-29DF-434E-A387-D2640578C160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F0A6008-9E77-4384-8A39-C74F3ED507A2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3F5D3B25-8836-49CB-87B0-5309B12E887C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1A5EDEB-39BA-4944-953B-7C00644FA65C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0830933-B78E-4B11-8602-66A69F3854B0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CC9B314-B3B4-4DE0-9D27-845F04B3B292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Sentiment</a:t>
                </a:r>
                <a:endParaRPr lang="ko-KR" altLang="en-US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81673B60-6424-4DA9-8BCA-B0BFCD1F1949}"/>
              </a:ext>
            </a:extLst>
          </p:cNvPr>
          <p:cNvSpPr txBox="1"/>
          <p:nvPr/>
        </p:nvSpPr>
        <p:spPr>
          <a:xfrm>
            <a:off x="2055412" y="2663921"/>
            <a:ext cx="92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B774802-B799-4E06-AA2C-662B87FCD554}"/>
              </a:ext>
            </a:extLst>
          </p:cNvPr>
          <p:cNvGrpSpPr/>
          <p:nvPr/>
        </p:nvGrpSpPr>
        <p:grpSpPr>
          <a:xfrm>
            <a:off x="2757805" y="4179345"/>
            <a:ext cx="2095339" cy="1668097"/>
            <a:chOff x="1175521" y="1413676"/>
            <a:chExt cx="2634149" cy="209704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85D46CE-9389-484E-B57D-3A66B1B87C32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4D70C90-B8FD-4DF2-A418-29A0DB5F4D33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B0C5810-5AD2-4FD1-AB65-79DFDBAC9A0A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286DD5A5-8FC7-498E-9DCA-479497BB3FFC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9B334A-091A-4CE6-AE0D-D7F683121C9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8E08031-B444-4B8A-9C95-CFF790C15EF9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20CE94E-8266-4A04-8A20-69CE83751E8D}"/>
                </a:ext>
              </a:extLst>
            </p:cNvPr>
            <p:cNvCxnSpPr>
              <a:stCxn id="142" idx="6"/>
              <a:endCxn id="145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492F379E-05D9-454B-8F8C-08845716F923}"/>
                </a:ext>
              </a:extLst>
            </p:cNvPr>
            <p:cNvCxnSpPr>
              <a:cxnSpLocks/>
              <a:stCxn id="143" idx="6"/>
              <a:endCxn id="145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B1F893CB-DA19-4AC6-AD66-37914D6BD864}"/>
                </a:ext>
              </a:extLst>
            </p:cNvPr>
            <p:cNvCxnSpPr>
              <a:cxnSpLocks/>
              <a:stCxn id="144" idx="6"/>
              <a:endCxn id="146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1E119721-D2A8-457D-A440-24B48EB4EC27}"/>
                </a:ext>
              </a:extLst>
            </p:cNvPr>
            <p:cNvCxnSpPr>
              <a:cxnSpLocks/>
              <a:stCxn id="147" idx="2"/>
              <a:endCxn id="143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C44049FD-B89C-44C6-88A7-EEED246C2E5E}"/>
                </a:ext>
              </a:extLst>
            </p:cNvPr>
            <p:cNvCxnSpPr>
              <a:cxnSpLocks/>
              <a:stCxn id="147" idx="2"/>
              <a:endCxn id="144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D7378E7-5ED4-45A6-B2F8-0C753A7C27A3}"/>
                </a:ext>
              </a:extLst>
            </p:cNvPr>
            <p:cNvCxnSpPr>
              <a:cxnSpLocks/>
              <a:stCxn id="142" idx="6"/>
              <a:endCxn id="146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2491544-00C0-412C-84C2-26A37946EC7D}"/>
                </a:ext>
              </a:extLst>
            </p:cNvPr>
            <p:cNvCxnSpPr>
              <a:cxnSpLocks/>
              <a:stCxn id="143" idx="6"/>
              <a:endCxn id="146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EE98B9-3AFE-469A-B93D-D49FBFAD632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6AA4AA0-6FD6-4C1B-A50C-61D79F3B570B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9BA985E-594C-4455-B902-8E08D40B9357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D0224C-CB83-400A-A0AF-3F964AD332D3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375AA4A-05CD-416F-A450-F1989A56AA9C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87BB4DF-34F1-4DC4-986B-B479BEE0D5DC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E6D4476-2943-4A7E-9488-71932BBDF42B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55CCF6B-692A-4E7B-B701-4A7E5C886518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60723C3-7ECB-4687-9C5B-C406DDCA9A4F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391C5A-E403-46F0-9D4C-B5A501E01AD8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1C6D87B0-AB59-4F2E-A68C-A7A2158D0994}"/>
              </a:ext>
            </a:extLst>
          </p:cNvPr>
          <p:cNvSpPr txBox="1"/>
          <p:nvPr/>
        </p:nvSpPr>
        <p:spPr>
          <a:xfrm>
            <a:off x="1908503" y="4654963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84A94E6-A3FB-4CB3-B079-E134499F27A6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4695758" y="2977653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A81A2BC6-09AE-4CC5-8395-2CF008BA0FDC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4724023" y="5111374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A7E2659-F774-482E-A6E6-12A27DA2A7E8}"/>
              </a:ext>
            </a:extLst>
          </p:cNvPr>
          <p:cNvGrpSpPr/>
          <p:nvPr/>
        </p:nvGrpSpPr>
        <p:grpSpPr>
          <a:xfrm rot="5400000">
            <a:off x="4903428" y="2808506"/>
            <a:ext cx="1222578" cy="338294"/>
            <a:chOff x="4206426" y="1892765"/>
            <a:chExt cx="1222578" cy="338294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13B8D778-46F6-455A-A9F3-5431D981619F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7B52694-556F-4864-B1C1-3E6A5757389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58E36DF-61D9-4B79-9637-3803AC55A5E4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23F7FC32-4213-42AE-AFFA-818922DD89A3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E267A815-4EEE-4D8D-80FF-9E401536FA42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A04783D-FCF9-4102-9FE4-3264F02D8075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7B367008-AD44-453D-A20F-9E2DA658A65B}"/>
              </a:ext>
            </a:extLst>
          </p:cNvPr>
          <p:cNvSpPr txBox="1"/>
          <p:nvPr/>
        </p:nvSpPr>
        <p:spPr>
          <a:xfrm>
            <a:off x="4724023" y="187843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BD0ABA5-230D-486A-AC60-F068EE1BDC04}"/>
              </a:ext>
            </a:extLst>
          </p:cNvPr>
          <p:cNvGrpSpPr/>
          <p:nvPr/>
        </p:nvGrpSpPr>
        <p:grpSpPr>
          <a:xfrm rot="5400000">
            <a:off x="4903428" y="4944499"/>
            <a:ext cx="1222578" cy="338294"/>
            <a:chOff x="4206426" y="1892765"/>
            <a:chExt cx="1222578" cy="338294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8B7B502-2D39-4550-AC47-97586D193604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409D617-2B6A-4721-A1D7-C881701432B5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6D2B4999-478F-4CE5-840B-B5B1C8F8080A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D97763B-00F4-4415-9CBC-18BEA5591044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4E6154C-2E3B-446A-991E-E86F80B83C58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661CC30-A701-4252-B437-0E8289D3C0E9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" name="순서도: 논리합 229">
            <a:extLst>
              <a:ext uri="{FF2B5EF4-FFF2-40B4-BE49-F238E27FC236}">
                <a16:creationId xmlns:a16="http://schemas.microsoft.com/office/drawing/2014/main" id="{FE327F4F-14E7-4763-9325-FA79BE5D6C9B}"/>
              </a:ext>
            </a:extLst>
          </p:cNvPr>
          <p:cNvSpPr/>
          <p:nvPr/>
        </p:nvSpPr>
        <p:spPr>
          <a:xfrm>
            <a:off x="6732205" y="3759533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3534337A-1FAE-4559-8B43-F6ACB5F1B9FF}"/>
              </a:ext>
            </a:extLst>
          </p:cNvPr>
          <p:cNvCxnSpPr>
            <a:cxnSpLocks/>
            <a:stCxn id="224" idx="0"/>
            <a:endCxn id="230" idx="2"/>
          </p:cNvCxnSpPr>
          <p:nvPr/>
        </p:nvCxnSpPr>
        <p:spPr>
          <a:xfrm flipV="1">
            <a:off x="5683864" y="3946078"/>
            <a:ext cx="1048341" cy="1167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C058AC0-56E1-42C3-BFC6-6C7BF56E8854}"/>
              </a:ext>
            </a:extLst>
          </p:cNvPr>
          <p:cNvCxnSpPr>
            <a:cxnSpLocks/>
            <a:stCxn id="216" idx="0"/>
            <a:endCxn id="230" idx="2"/>
          </p:cNvCxnSpPr>
          <p:nvPr/>
        </p:nvCxnSpPr>
        <p:spPr>
          <a:xfrm>
            <a:off x="5683864" y="2977653"/>
            <a:ext cx="1048341" cy="968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E309816-2643-4D71-BA73-77C0E7FB55ED}"/>
              </a:ext>
            </a:extLst>
          </p:cNvPr>
          <p:cNvGrpSpPr/>
          <p:nvPr/>
        </p:nvGrpSpPr>
        <p:grpSpPr>
          <a:xfrm>
            <a:off x="10807923" y="3750766"/>
            <a:ext cx="960575" cy="678249"/>
            <a:chOff x="10194198" y="3789174"/>
            <a:chExt cx="960575" cy="678249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7A79796-F721-469F-B04B-CF8EF9551B62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7187A6-1ECC-45C3-A291-7EE3132FFE99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BAD81792-1E8F-4319-AEF7-69A242991282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6A84E38-44EC-4F1E-B5E1-A77887AC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6982444F-3581-4522-9675-8F2484621A58}"/>
              </a:ext>
            </a:extLst>
          </p:cNvPr>
          <p:cNvGrpSpPr/>
          <p:nvPr/>
        </p:nvGrpSpPr>
        <p:grpSpPr>
          <a:xfrm>
            <a:off x="11071344" y="2496392"/>
            <a:ext cx="413173" cy="413173"/>
            <a:chOff x="10467900" y="2664429"/>
            <a:chExt cx="413173" cy="413173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51ECD66F-F43C-4678-A927-23F094B810AE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DCEF4B4F-799C-413D-80A7-4EB2B7F95329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93E8EDF-ECF7-4CCD-AF49-739209375BEE}"/>
              </a:ext>
            </a:extLst>
          </p:cNvPr>
          <p:cNvCxnSpPr>
            <a:cxnSpLocks/>
            <a:stCxn id="269" idx="4"/>
            <a:endCxn id="236" idx="0"/>
          </p:cNvCxnSpPr>
          <p:nvPr/>
        </p:nvCxnSpPr>
        <p:spPr>
          <a:xfrm>
            <a:off x="11277931" y="2909565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D158958-3D24-4A06-88CC-CCACBA4FD17D}"/>
              </a:ext>
            </a:extLst>
          </p:cNvPr>
          <p:cNvSpPr txBox="1"/>
          <p:nvPr/>
        </p:nvSpPr>
        <p:spPr>
          <a:xfrm>
            <a:off x="10787799" y="2128176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B6DF248-6733-4F68-8451-8F533C452933}"/>
              </a:ext>
            </a:extLst>
          </p:cNvPr>
          <p:cNvCxnSpPr>
            <a:cxnSpLocks/>
            <a:stCxn id="230" idx="6"/>
            <a:endCxn id="275" idx="0"/>
          </p:cNvCxnSpPr>
          <p:nvPr/>
        </p:nvCxnSpPr>
        <p:spPr>
          <a:xfrm>
            <a:off x="7105294" y="3946078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A739F44-9946-4A90-9933-83D296F7EBD8}"/>
              </a:ext>
            </a:extLst>
          </p:cNvPr>
          <p:cNvGrpSpPr/>
          <p:nvPr/>
        </p:nvGrpSpPr>
        <p:grpSpPr>
          <a:xfrm rot="16200000">
            <a:off x="7579515" y="3781047"/>
            <a:ext cx="1222578" cy="338294"/>
            <a:chOff x="4206426" y="1885145"/>
            <a:chExt cx="1222578" cy="338294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53C4C305-20F9-428E-9C5E-FFEF739DB6E0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A152B220-7DEF-49DD-BCC1-A84297D298FA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9129DAB-D8C5-417D-B2D7-6DCE815BED4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502FD050-567D-4CFB-A1D8-932257904388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F9DD79E-000A-455B-B8B1-38023EB00EAC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CB2C4C1F-9B40-4868-B693-7D73BF2D2405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045CB55B-8008-43CA-8432-64B578C9B06A}"/>
              </a:ext>
            </a:extLst>
          </p:cNvPr>
          <p:cNvSpPr txBox="1"/>
          <p:nvPr/>
        </p:nvSpPr>
        <p:spPr>
          <a:xfrm>
            <a:off x="7413562" y="2788958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AE0FE26-81CA-4270-9730-1E65A500DCDA}"/>
              </a:ext>
            </a:extLst>
          </p:cNvPr>
          <p:cNvSpPr/>
          <p:nvPr/>
        </p:nvSpPr>
        <p:spPr>
          <a:xfrm>
            <a:off x="9280729" y="3541089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5559C3E5-1C9E-4F53-87E3-6EBBA87A4A19}"/>
              </a:ext>
            </a:extLst>
          </p:cNvPr>
          <p:cNvCxnSpPr>
            <a:cxnSpLocks/>
            <a:stCxn id="275" idx="2"/>
            <a:endCxn id="284" idx="1"/>
          </p:cNvCxnSpPr>
          <p:nvPr/>
        </p:nvCxnSpPr>
        <p:spPr>
          <a:xfrm flipV="1">
            <a:off x="8359951" y="3950193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15B5ABD-4EE6-4740-B02E-FE8701D3889C}"/>
              </a:ext>
            </a:extLst>
          </p:cNvPr>
          <p:cNvCxnSpPr>
            <a:cxnSpLocks/>
            <a:stCxn id="284" idx="3"/>
            <a:endCxn id="236" idx="2"/>
          </p:cNvCxnSpPr>
          <p:nvPr/>
        </p:nvCxnSpPr>
        <p:spPr>
          <a:xfrm>
            <a:off x="10098937" y="3950193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FE05821-6B61-41ED-83E8-B24D46810167}"/>
              </a:ext>
            </a:extLst>
          </p:cNvPr>
          <p:cNvCxnSpPr>
            <a:cxnSpLocks/>
            <a:stCxn id="234" idx="2"/>
            <a:endCxn id="301" idx="1"/>
          </p:cNvCxnSpPr>
          <p:nvPr/>
        </p:nvCxnSpPr>
        <p:spPr>
          <a:xfrm rot="5400000" flipH="1">
            <a:off x="5470409" y="-1388787"/>
            <a:ext cx="1441928" cy="10193676"/>
          </a:xfrm>
          <a:prstGeom prst="bentConnector4">
            <a:avLst>
              <a:gd name="adj1" fmla="val -130471"/>
              <a:gd name="adj2" fmla="val 105765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AA294AA-1F32-4A81-A3C4-F8620C77E256}"/>
              </a:ext>
            </a:extLst>
          </p:cNvPr>
          <p:cNvSpPr txBox="1"/>
          <p:nvPr/>
        </p:nvSpPr>
        <p:spPr>
          <a:xfrm>
            <a:off x="1094535" y="2663921"/>
            <a:ext cx="92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3033D93-43DE-4B3A-80CD-A1A1D1262846}"/>
              </a:ext>
            </a:extLst>
          </p:cNvPr>
          <p:cNvSpPr txBox="1"/>
          <p:nvPr/>
        </p:nvSpPr>
        <p:spPr>
          <a:xfrm>
            <a:off x="947626" y="4654963"/>
            <a:ext cx="12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ED1689-830C-4897-9B1C-55C1A1423891}"/>
              </a:ext>
            </a:extLst>
          </p:cNvPr>
          <p:cNvSpPr/>
          <p:nvPr/>
        </p:nvSpPr>
        <p:spPr>
          <a:xfrm>
            <a:off x="1151467" y="2626519"/>
            <a:ext cx="811448" cy="26747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443BCDA-34A5-48D9-BCBC-655330F00708}"/>
              </a:ext>
            </a:extLst>
          </p:cNvPr>
          <p:cNvSpPr/>
          <p:nvPr/>
        </p:nvSpPr>
        <p:spPr>
          <a:xfrm>
            <a:off x="2113205" y="2626519"/>
            <a:ext cx="811448" cy="267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2BDBDE3-4956-4D24-8E82-4DFE1B6A79DF}"/>
              </a:ext>
            </a:extLst>
          </p:cNvPr>
          <p:cNvSpPr txBox="1"/>
          <p:nvPr/>
        </p:nvSpPr>
        <p:spPr>
          <a:xfrm>
            <a:off x="2049695" y="2272712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C06EAC1-A159-47BF-A898-CE680CCAAA83}"/>
              </a:ext>
            </a:extLst>
          </p:cNvPr>
          <p:cNvSpPr txBox="1"/>
          <p:nvPr/>
        </p:nvSpPr>
        <p:spPr>
          <a:xfrm>
            <a:off x="1101221" y="2272712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592722-4D05-47AF-A956-5E4755F03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922" y="206399"/>
            <a:ext cx="3337312" cy="15832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81A68CA-4A61-41FF-AEF0-53F2120D3C82}"/>
              </a:ext>
            </a:extLst>
          </p:cNvPr>
          <p:cNvSpPr txBox="1"/>
          <p:nvPr/>
        </p:nvSpPr>
        <p:spPr>
          <a:xfrm>
            <a:off x="5632913" y="6336249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Pseudo-labeling (Baseline: Model)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E309816-2643-4D71-BA73-77C0E7FB55ED}"/>
              </a:ext>
            </a:extLst>
          </p:cNvPr>
          <p:cNvGrpSpPr/>
          <p:nvPr/>
        </p:nvGrpSpPr>
        <p:grpSpPr>
          <a:xfrm>
            <a:off x="8408967" y="3049243"/>
            <a:ext cx="960575" cy="809458"/>
            <a:chOff x="10194198" y="3392889"/>
            <a:chExt cx="960575" cy="809458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7A79796-F721-469F-B04B-CF8EF9551B62}"/>
                </a:ext>
              </a:extLst>
            </p:cNvPr>
            <p:cNvSpPr txBox="1"/>
            <p:nvPr/>
          </p:nvSpPr>
          <p:spPr>
            <a:xfrm>
              <a:off x="10194198" y="33928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7187A6-1ECC-45C3-A291-7EE3132FFE99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BAD81792-1E8F-4319-AEF7-69A242991282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6A84E38-44EC-4F1E-B5E1-A77887AC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6A84E38-44EC-4F1E-B5E1-A77887AC0C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54" t="-24444" r="-44068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6982444F-3581-4522-9675-8F2484621A58}"/>
              </a:ext>
            </a:extLst>
          </p:cNvPr>
          <p:cNvGrpSpPr/>
          <p:nvPr/>
        </p:nvGrpSpPr>
        <p:grpSpPr>
          <a:xfrm>
            <a:off x="8672388" y="4685638"/>
            <a:ext cx="413173" cy="413173"/>
            <a:chOff x="10467900" y="2664429"/>
            <a:chExt cx="413173" cy="413173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51ECD66F-F43C-4678-A927-23F094B810AE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DCEF4B4F-799C-413D-80A7-4EB2B7F95329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93E8EDF-ECF7-4CCD-AF49-739209375BEE}"/>
              </a:ext>
            </a:extLst>
          </p:cNvPr>
          <p:cNvCxnSpPr>
            <a:cxnSpLocks/>
            <a:stCxn id="269" idx="0"/>
            <a:endCxn id="236" idx="4"/>
          </p:cNvCxnSpPr>
          <p:nvPr/>
        </p:nvCxnSpPr>
        <p:spPr>
          <a:xfrm flipV="1">
            <a:off x="8878975" y="3858701"/>
            <a:ext cx="10281" cy="826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D158958-3D24-4A06-88CC-CCACBA4FD17D}"/>
              </a:ext>
            </a:extLst>
          </p:cNvPr>
          <p:cNvSpPr txBox="1"/>
          <p:nvPr/>
        </p:nvSpPr>
        <p:spPr>
          <a:xfrm>
            <a:off x="8388843" y="497910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AE0FE26-81CA-4270-9730-1E65A500DCDA}"/>
              </a:ext>
            </a:extLst>
          </p:cNvPr>
          <p:cNvSpPr/>
          <p:nvPr/>
        </p:nvSpPr>
        <p:spPr>
          <a:xfrm>
            <a:off x="4986059" y="2877821"/>
            <a:ext cx="1834289" cy="15508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15B5ABD-4EE6-4740-B02E-FE8701D3889C}"/>
              </a:ext>
            </a:extLst>
          </p:cNvPr>
          <p:cNvCxnSpPr>
            <a:cxnSpLocks/>
            <a:stCxn id="284" idx="3"/>
            <a:endCxn id="236" idx="2"/>
          </p:cNvCxnSpPr>
          <p:nvPr/>
        </p:nvCxnSpPr>
        <p:spPr>
          <a:xfrm flipV="1">
            <a:off x="6820348" y="3652115"/>
            <a:ext cx="1862321" cy="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F592722-4D05-47AF-A956-5E4755F03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922" y="206399"/>
            <a:ext cx="3337312" cy="15832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34958B-5DD0-4C61-B0D0-F874967F6F3A}"/>
              </a:ext>
            </a:extLst>
          </p:cNvPr>
          <p:cNvSpPr txBox="1"/>
          <p:nvPr/>
        </p:nvSpPr>
        <p:spPr>
          <a:xfrm>
            <a:off x="1708489" y="3175060"/>
            <a:ext cx="1688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Review Text</a:t>
            </a:r>
            <a:endParaRPr lang="ko-KR" altLang="en-US" sz="280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9EB6097-9804-4465-B306-D45A3A3EDAD0}"/>
              </a:ext>
            </a:extLst>
          </p:cNvPr>
          <p:cNvCxnSpPr>
            <a:cxnSpLocks/>
            <a:stCxn id="17" idx="3"/>
            <a:endCxn id="284" idx="1"/>
          </p:cNvCxnSpPr>
          <p:nvPr/>
        </p:nvCxnSpPr>
        <p:spPr>
          <a:xfrm>
            <a:off x="3397440" y="3652114"/>
            <a:ext cx="1588619" cy="1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0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487771" y="2921168"/>
            <a:ext cx="5218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6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</a:t>
            </a:r>
          </a:p>
        </p:txBody>
      </p:sp>
      <p:sp>
        <p:nvSpPr>
          <p:cNvPr id="19" name="Google Shape;135;p32">
            <a:extLst>
              <a:ext uri="{FF2B5EF4-FFF2-40B4-BE49-F238E27FC236}">
                <a16:creationId xmlns:a16="http://schemas.microsoft.com/office/drawing/2014/main" id="{DE00E0B8-1A1B-4D27-AF51-DB55E0CEE210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Missing rating imputation based on product reviews via deep latent variable models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HAL 2020 – Open Science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https://hal.archives-ouvertes.fr/hal-02933326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Impute Missing Ratings?: Claims, Solution, and Its Application to Collaborative Filtering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WWW 2018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4"/>
              </a:rPr>
              <a:t>https://dl.acm.org/doi/10.1145/3178876.3186159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10807</TotalTime>
  <Words>630</Words>
  <Application>Microsoft Office PowerPoint</Application>
  <PresentationFormat>와이드스크린</PresentationFormat>
  <Paragraphs>232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바탕</vt:lpstr>
      <vt:lpstr>굴림</vt:lpstr>
      <vt:lpstr>Times New Roman</vt:lpstr>
      <vt:lpstr>나눔스퀘어 Bold</vt:lpstr>
      <vt:lpstr>Arial</vt:lpstr>
      <vt:lpstr>나눔스퀘어</vt:lpstr>
      <vt:lpstr>맑은 고딕</vt:lpstr>
      <vt:lpstr>나눔스퀘어 ExtraBold</vt:lpstr>
      <vt:lpstr>Cambria Math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lcs</cp:lastModifiedBy>
  <cp:revision>840</cp:revision>
  <dcterms:created xsi:type="dcterms:W3CDTF">2018-08-30T11:36:00Z</dcterms:created>
  <dcterms:modified xsi:type="dcterms:W3CDTF">2022-01-02T18:08:55Z</dcterms:modified>
</cp:coreProperties>
</file>