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60" r:id="rId2"/>
  </p:sldMasterIdLst>
  <p:notesMasterIdLst>
    <p:notesMasterId r:id="rId8"/>
  </p:notesMasterIdLst>
  <p:sldIdLst>
    <p:sldId id="271" r:id="rId3"/>
    <p:sldId id="416" r:id="rId4"/>
    <p:sldId id="417" r:id="rId5"/>
    <p:sldId id="355" r:id="rId6"/>
    <p:sldId id="367" r:id="rId7"/>
  </p:sldIdLst>
  <p:sldSz cx="12192000" cy="6858000"/>
  <p:notesSz cx="6858000" cy="9144000"/>
  <p:embeddedFontLst>
    <p:embeddedFont>
      <p:font typeface="나눔스퀘어" panose="020B0600000101010101" pitchFamily="50" charset="-127"/>
      <p:regular r:id="rId9"/>
      <p:bold r:id="rId10"/>
      <p:italic r:id="rId11"/>
      <p:boldItalic r:id="rId12"/>
    </p:embeddedFont>
    <p:embeddedFont>
      <p:font typeface="나눔스퀘어 Bold" panose="020B0600000101010101" pitchFamily="50" charset="-127"/>
      <p:regular r:id="rId13"/>
      <p:bold r:id="rId14"/>
      <p:italic r:id="rId15"/>
      <p:boldItalic r:id="rId16"/>
    </p:embeddedFont>
    <p:embeddedFont>
      <p:font typeface="나눔스퀘어 ExtraBold" panose="020B0600000101010101" pitchFamily="50" charset="-127"/>
      <p:regular r:id="rId17"/>
      <p:bold r:id="rId18"/>
      <p:italic r:id="rId19"/>
      <p:boldItalic r:id="rId20"/>
    </p:embeddedFont>
    <p:embeddedFont>
      <p:font typeface="맑은 고딕" panose="020B0503020000020004" pitchFamily="50" charset="-127"/>
      <p:regular r:id="rId21"/>
      <p:bold r:id="rId2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262626"/>
    <a:srgbClr val="E6E6E6"/>
    <a:srgbClr val="067A82"/>
    <a:srgbClr val="FFFF00"/>
    <a:srgbClr val="FFFDD7"/>
    <a:srgbClr val="DEEBF7"/>
    <a:srgbClr val="BCBCBC"/>
    <a:srgbClr val="E7E6E6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60" autoAdjust="0"/>
    <p:restoredTop sz="81740" autoAdjust="0"/>
  </p:normalViewPr>
  <p:slideViewPr>
    <p:cSldViewPr snapToGrid="0">
      <p:cViewPr varScale="1">
        <p:scale>
          <a:sx n="99" d="100"/>
          <a:sy n="99" d="100"/>
        </p:scale>
        <p:origin x="1450" y="82"/>
      </p:cViewPr>
      <p:guideLst>
        <p:guide orient="horz" pos="2137"/>
        <p:guide pos="3840"/>
      </p:guideLst>
    </p:cSldViewPr>
  </p:slideViewPr>
  <p:notesTextViewPr>
    <p:cViewPr>
      <p:scale>
        <a:sx n="150" d="100"/>
        <a:sy n="150" d="100"/>
      </p:scale>
      <p:origin x="0" y="0"/>
    </p:cViewPr>
  </p:notesTextViewPr>
  <p:notesViewPr>
    <p:cSldViewPr snapToGrid="0" showGuides="1">
      <p:cViewPr varScale="1">
        <p:scale>
          <a:sx n="99" d="100"/>
          <a:sy n="99" d="100"/>
        </p:scale>
        <p:origin x="4272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font" Target="fonts/font13.fntdata"/><Relationship Id="rId7" Type="http://schemas.openxmlformats.org/officeDocument/2006/relationships/slide" Target="slides/slide5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3.fntdata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font" Target="fonts/font7.fntdata"/><Relationship Id="rId23" Type="http://schemas.openxmlformats.org/officeDocument/2006/relationships/presProps" Target="presProps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2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font" Target="fonts/font1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A6B4F0-AEE2-4951-90CC-0A384C121DBD}" type="datetimeFigureOut">
              <a:rPr lang="ko-KR" altLang="en-US" smtClean="0"/>
              <a:t>2022-01-13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D2D542-DABB-4C15-B84D-79736C01E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6300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Translation model :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벡터 연산을 통해 지식 완성을 수행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2D542-DABB-4C15-B84D-79736C01EC0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28148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latinLnBrk="1"/>
            <a:endParaRPr lang="ko-Kore-KR" altLang="ko-Kore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2D542-DABB-4C15-B84D-79736C01EC0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7371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latinLnBrk="1"/>
            <a:endParaRPr lang="ko-Kore-KR" altLang="ko-Kore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2D542-DABB-4C15-B84D-79736C01EC0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27530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2D542-DABB-4C15-B84D-79736C01EC0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86171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2D542-DABB-4C15-B84D-79736C01EC0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85926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BFF2D-8249-458D-9364-073002D4312C}" type="datetimeFigureOut">
              <a:rPr lang="ko-KR" altLang="en-US" smtClean="0"/>
              <a:t>2022-01-13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167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BFF2D-8249-458D-9364-073002D4312C}" type="datetimeFigureOut">
              <a:rPr lang="ko-KR" altLang="en-US" smtClean="0"/>
              <a:t>2022-01-13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9445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BFF2D-8249-458D-9364-073002D4312C}" type="datetimeFigureOut">
              <a:rPr lang="ko-KR" altLang="en-US" smtClean="0"/>
              <a:t>2022-01-13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16453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8D98EC-A822-481B-B411-FF304AA4B7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CFDDF83-52C8-4B7C-ABBE-B4061A7E38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97B5D0-3136-4629-8813-CA4BBDF67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7AE5-4366-4128-A7A5-38C8B0345485}" type="datetimeFigureOut">
              <a:rPr lang="ko-KR" altLang="en-US" smtClean="0"/>
              <a:t>2022-01-13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534C43-AEF9-44CF-8B0A-5F9684905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599D18-B3D1-495A-BF3E-3EF20B39D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2BF88-B813-41FE-96AF-5D7A7E3604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76451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4D7DEF-D48F-42AA-B67E-FAF7139F8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1C90CF-8AD9-4E0E-B024-542613BA35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8EF2F4-18D2-4A2F-BFD6-F5B8038CB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7AE5-4366-4128-A7A5-38C8B0345485}" type="datetimeFigureOut">
              <a:rPr lang="ko-KR" altLang="en-US" smtClean="0"/>
              <a:t>2022-01-13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54D0A6-1258-4155-88E3-95F3FE711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AF5A8E-AB93-4157-945F-99817D161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2BF88-B813-41FE-96AF-5D7A7E3604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27822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B17B0B-6272-444D-BCA3-D525AF68E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CD1CC80-6E99-4019-94AE-5C3B342E07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A19F7A-B891-4D82-8D00-4D7CC5FCA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7AE5-4366-4128-A7A5-38C8B0345485}" type="datetimeFigureOut">
              <a:rPr lang="ko-KR" altLang="en-US" smtClean="0"/>
              <a:t>2022-01-13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9793CF-2B9D-4606-8A4F-A9FE7DC28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49DA92-A73D-4E62-A6AB-1D31722B5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2BF88-B813-41FE-96AF-5D7A7E3604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32050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3378FE-5CD3-432A-A512-89AC3676B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4855B1-7B69-483C-B4ED-5361938950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6DF3667-3E7D-4BA7-B1B1-FC7CBF6F07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FBA631E-2A90-403C-AEC5-C5680B36D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7AE5-4366-4128-A7A5-38C8B0345485}" type="datetimeFigureOut">
              <a:rPr lang="ko-KR" altLang="en-US" smtClean="0"/>
              <a:t>2022-01-13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4A4634A-6951-4FD0-9DA1-C9ACA664D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5970AF5-FBA3-4CA2-A699-5A967E776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2BF88-B813-41FE-96AF-5D7A7E3604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9967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6BC2C1-93EF-4292-8364-209BA6697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320F344-6A57-436D-848A-61EDBAD81C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62851DE-36BA-4FF7-BEA1-696BA19DFB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3DDB734-47F1-4890-9983-1BB120C8D4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ACF488-4D07-44B7-838F-2143DBB74D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09382B4-E813-42DD-89CD-1DCC6A2E9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7AE5-4366-4128-A7A5-38C8B0345485}" type="datetimeFigureOut">
              <a:rPr lang="ko-KR" altLang="en-US" smtClean="0"/>
              <a:t>2022-01-13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CB7A474-9D31-4B84-AAA8-BD09449AE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02DCC61-A1E6-4F1A-8408-5D354F2AF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2BF88-B813-41FE-96AF-5D7A7E3604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66706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2CBBD7-C0EE-465D-B92C-F8606A2E2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97F4B32-9F8E-43A3-BBBF-C3903D5BC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7AE5-4366-4128-A7A5-38C8B0345485}" type="datetimeFigureOut">
              <a:rPr lang="ko-KR" altLang="en-US" smtClean="0"/>
              <a:t>2022-01-13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D541669-64F1-4CD8-9860-48910C26A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98C7E61-8C30-4B3C-ADA4-8E8AB8011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2BF88-B813-41FE-96AF-5D7A7E3604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681833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7515BC7-3DD9-4ED6-AE7F-E912EBC62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7AE5-4366-4128-A7A5-38C8B0345485}" type="datetimeFigureOut">
              <a:rPr lang="ko-KR" altLang="en-US" smtClean="0"/>
              <a:t>2022-01-13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BC14950-91E0-447B-BBB2-AF69E7772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C789269-E1CA-49D5-991B-E0887C163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2BF88-B813-41FE-96AF-5D7A7E3604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684617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37908E-EEE0-418A-8235-62EB739F6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169ECC-F06F-49B0-8C76-EBDC7EACB4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47B1E89-EAAA-448E-B69E-914A280DB4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F401962-F306-47D0-AC26-77782CA7F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7AE5-4366-4128-A7A5-38C8B0345485}" type="datetimeFigureOut">
              <a:rPr lang="ko-KR" altLang="en-US" smtClean="0"/>
              <a:t>2022-01-13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DCD3ADF-9FD5-4BAB-9E17-62701D240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8F06578-1EAB-4379-BE8A-F8627897E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2BF88-B813-41FE-96AF-5D7A7E3604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562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BFF2D-8249-458D-9364-073002D4312C}" type="datetimeFigureOut">
              <a:rPr lang="ko-KR" altLang="en-US" smtClean="0"/>
              <a:t>2022-01-13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57307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06652E-64D8-4F44-A796-AFC65BB7F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5DA08E4-6EFC-4385-A986-E0C38DB0E2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2810F81-CA03-43BC-8518-F727DA9E20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2ECC8D5-8384-4EA4-BD0F-621329BB4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7AE5-4366-4128-A7A5-38C8B0345485}" type="datetimeFigureOut">
              <a:rPr lang="ko-KR" altLang="en-US" smtClean="0"/>
              <a:t>2022-01-13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72AF06B-63DB-491C-B1E6-382CFDBE4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F9FFA34-96C6-4639-BB9E-621BDFFB1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2BF88-B813-41FE-96AF-5D7A7E3604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436383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3445FE-372F-4E3B-9598-8AA5313CF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EF1E203-82F8-4970-BDBC-127CE7E360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97E115-A2FF-4176-9886-6469E6F9C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7AE5-4366-4128-A7A5-38C8B0345485}" type="datetimeFigureOut">
              <a:rPr lang="ko-KR" altLang="en-US" smtClean="0"/>
              <a:t>2022-01-13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ACB5B8-8837-4D48-BC02-74A50AB82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1B43C7-6BBC-438E-B3B9-A93B99AA7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2BF88-B813-41FE-96AF-5D7A7E3604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957402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ED37D9C-C43F-41D9-B709-D427BAC3B3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417F33D-86D9-43C9-BD26-8B574BD7CA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19A1D6-6058-4EFC-A5E8-7E72B0C81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7AE5-4366-4128-A7A5-38C8B0345485}" type="datetimeFigureOut">
              <a:rPr lang="ko-KR" altLang="en-US" smtClean="0"/>
              <a:t>2022-01-13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C72597-4D76-4185-9FF1-0B5696A20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9B39E3-5BF9-49F1-8E50-5EE595B4A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2BF88-B813-41FE-96AF-5D7A7E3604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4060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BFF2D-8249-458D-9364-073002D4312C}" type="datetimeFigureOut">
              <a:rPr lang="ko-KR" altLang="en-US" smtClean="0"/>
              <a:t>2022-01-13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9112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BFF2D-8249-458D-9364-073002D4312C}" type="datetimeFigureOut">
              <a:rPr lang="ko-KR" altLang="en-US" smtClean="0"/>
              <a:t>2022-01-13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7776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BFF2D-8249-458D-9364-073002D4312C}" type="datetimeFigureOut">
              <a:rPr lang="ko-KR" altLang="en-US" smtClean="0"/>
              <a:t>2022-01-13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4594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BFF2D-8249-458D-9364-073002D4312C}" type="datetimeFigureOut">
              <a:rPr lang="ko-KR" altLang="en-US" smtClean="0"/>
              <a:t>2022-01-13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3157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BFF2D-8249-458D-9364-073002D4312C}" type="datetimeFigureOut">
              <a:rPr lang="ko-KR" altLang="en-US" smtClean="0"/>
              <a:t>2022-01-13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6282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BFF2D-8249-458D-9364-073002D4312C}" type="datetimeFigureOut">
              <a:rPr lang="ko-KR" altLang="en-US" smtClean="0"/>
              <a:t>2022-01-13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0037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BFF2D-8249-458D-9364-073002D4312C}" type="datetimeFigureOut">
              <a:rPr lang="ko-KR" altLang="en-US" smtClean="0"/>
              <a:t>2022-01-13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692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BBFF2D-8249-458D-9364-073002D4312C}" type="datetimeFigureOut">
              <a:rPr lang="ko-KR" altLang="en-US" smtClean="0"/>
              <a:t>2022-01-13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F1F1BE1A-578E-451F-9C12-8945C2D18360}"/>
              </a:ext>
            </a:extLst>
          </p:cNvPr>
          <p:cNvSpPr/>
          <p:nvPr userDrawn="1"/>
        </p:nvSpPr>
        <p:spPr>
          <a:xfrm>
            <a:off x="11812370" y="6440180"/>
            <a:ext cx="261611" cy="261611"/>
          </a:xfrm>
          <a:prstGeom prst="ellipse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슬라이드 번호 개체 틀 5">
            <a:extLst>
              <a:ext uri="{FF2B5EF4-FFF2-40B4-BE49-F238E27FC236}">
                <a16:creationId xmlns:a16="http://schemas.microsoft.com/office/drawing/2014/main" id="{65C33E0F-BC0B-46BF-80E0-75C744CCF87A}"/>
              </a:ext>
            </a:extLst>
          </p:cNvPr>
          <p:cNvSpPr txBox="1">
            <a:spLocks/>
          </p:cNvSpPr>
          <p:nvPr userDrawn="1"/>
        </p:nvSpPr>
        <p:spPr>
          <a:xfrm>
            <a:off x="11696152" y="6400811"/>
            <a:ext cx="494045" cy="3009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lang="ko-KR" altLang="en-US" sz="1000" kern="120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fld id="{4304F7E9-5DE7-488B-919E-FE0266CB964F}" type="slidenum">
              <a:rPr lang="en-US" altLang="ko-KR" smtClean="0"/>
              <a:pPr algn="ctr">
                <a:lnSpc>
                  <a:spcPct val="150000"/>
                </a:lnSpc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030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F629147-63F0-430E-B5D0-3D219E59E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9A289C5-7A2B-4C94-85AC-EFCFB2B18B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BA2BC5-EBC3-44AF-828B-9A8B34BC88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447AE5-4366-4128-A7A5-38C8B0345485}" type="datetimeFigureOut">
              <a:rPr lang="ko-KR" altLang="en-US" smtClean="0"/>
              <a:t>2022-01-13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2BA308-52FA-46DF-8AC0-A50BDAA680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32EE71-6E77-4817-BE02-58C7DF45D8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A2BF88-B813-41FE-96AF-5D7A7E3604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4508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나눔스퀘어 ExtraBold" panose="020B0600000101010101" pitchFamily="50" charset="-127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8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B5DC487B-4755-432E-9E19-B1F5AD9BFAA0}"/>
              </a:ext>
            </a:extLst>
          </p:cNvPr>
          <p:cNvSpPr/>
          <p:nvPr/>
        </p:nvSpPr>
        <p:spPr>
          <a:xfrm rot="5400000">
            <a:off x="6041390" y="-1874797"/>
            <a:ext cx="109222" cy="12192001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8F816D-8FF3-47FE-97BF-C4A823001AB2}"/>
              </a:ext>
            </a:extLst>
          </p:cNvPr>
          <p:cNvSpPr txBox="1"/>
          <p:nvPr/>
        </p:nvSpPr>
        <p:spPr>
          <a:xfrm>
            <a:off x="105905" y="3402020"/>
            <a:ext cx="119801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ko-KR" altLang="en-US" sz="3600" b="1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연구 방향</a:t>
            </a:r>
            <a:r>
              <a:rPr lang="en-US" altLang="ko-KR" sz="3600" b="1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, MDPI Revisions</a:t>
            </a:r>
            <a:endParaRPr lang="ko-KR" altLang="en-US" sz="4800" b="1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54C644-693C-469C-8825-20CCEDF698F0}"/>
              </a:ext>
            </a:extLst>
          </p:cNvPr>
          <p:cNvSpPr txBox="1"/>
          <p:nvPr/>
        </p:nvSpPr>
        <p:spPr>
          <a:xfrm>
            <a:off x="8159858" y="4467217"/>
            <a:ext cx="3614799" cy="971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Presenter : Cheonsol Lee</a:t>
            </a:r>
          </a:p>
          <a:p>
            <a:pPr marL="342900" indent="-342900" algn="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Date </a:t>
            </a:r>
            <a:r>
              <a:rPr lang="en-US" altLang="ko-KR" sz="200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: 2022.01.13</a:t>
            </a: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93317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5E38619-EEA9-9945-A397-4D4254891503}"/>
              </a:ext>
            </a:extLst>
          </p:cNvPr>
          <p:cNvSpPr/>
          <p:nvPr/>
        </p:nvSpPr>
        <p:spPr>
          <a:xfrm>
            <a:off x="0" y="314961"/>
            <a:ext cx="12192000" cy="721360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B360CE-3F90-1F4C-B4CB-091450916F3D}"/>
              </a:ext>
            </a:extLst>
          </p:cNvPr>
          <p:cNvSpPr txBox="1"/>
          <p:nvPr/>
        </p:nvSpPr>
        <p:spPr>
          <a:xfrm>
            <a:off x="389613" y="192884"/>
            <a:ext cx="1766830" cy="8434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b="1">
                <a:solidFill>
                  <a:schemeClr val="bg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Review</a:t>
            </a:r>
            <a:endParaRPr lang="en-US" altLang="ko-KR" sz="3600" b="1" dirty="0">
              <a:solidFill>
                <a:schemeClr val="bg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2" name="Google Shape;135;p32">
            <a:extLst>
              <a:ext uri="{FF2B5EF4-FFF2-40B4-BE49-F238E27FC236}">
                <a16:creationId xmlns:a16="http://schemas.microsoft.com/office/drawing/2014/main" id="{CA189911-AC43-4B2C-8C68-0D6C8881120B}"/>
              </a:ext>
            </a:extLst>
          </p:cNvPr>
          <p:cNvSpPr txBox="1"/>
          <p:nvPr/>
        </p:nvSpPr>
        <p:spPr>
          <a:xfrm>
            <a:off x="114747" y="1088498"/>
            <a:ext cx="11962505" cy="55766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lnSpc>
                <a:spcPct val="150000"/>
              </a:lnSpc>
              <a:spcAft>
                <a:spcPts val="300"/>
              </a:spcAft>
              <a:buClr>
                <a:schemeClr val="dk1"/>
              </a:buClr>
              <a:buSzPts val="2000"/>
            </a:pPr>
            <a:r>
              <a:rPr lang="en-US" altLang="ko-KR" sz="130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[Review 1]</a:t>
            </a:r>
          </a:p>
          <a:p>
            <a:pPr marL="342900" indent="-342900">
              <a:lnSpc>
                <a:spcPct val="150000"/>
              </a:lnSpc>
              <a:spcAft>
                <a:spcPts val="300"/>
              </a:spcAft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130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1. (</a:t>
            </a:r>
            <a:r>
              <a:rPr lang="ko-KR" altLang="en-US" sz="130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기준</a:t>
            </a:r>
            <a:r>
              <a:rPr lang="en-US" altLang="ko-KR" sz="130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) CX</a:t>
            </a:r>
            <a:r>
              <a:rPr lang="ko-KR" altLang="en-US" sz="130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의 의미가 광범위하므로 </a:t>
            </a:r>
            <a:r>
              <a:rPr lang="en-US" altLang="ko-KR" sz="130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CX</a:t>
            </a:r>
            <a:r>
              <a:rPr lang="ko-KR" altLang="en-US" sz="130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의 범위를 축소하고 </a:t>
            </a:r>
            <a:r>
              <a:rPr lang="en-US" altLang="ko-KR" sz="130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sentiment, emotion</a:t>
            </a:r>
            <a:r>
              <a:rPr lang="ko-KR" altLang="en-US" sz="130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에 집중해서 작성하기</a:t>
            </a:r>
          </a:p>
          <a:p>
            <a:pPr marL="342900" indent="-342900">
              <a:lnSpc>
                <a:spcPct val="150000"/>
              </a:lnSpc>
              <a:spcAft>
                <a:spcPts val="300"/>
              </a:spcAft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130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2. (</a:t>
            </a:r>
            <a:r>
              <a:rPr lang="ko-KR" altLang="en-US" sz="130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천솔</a:t>
            </a:r>
            <a:r>
              <a:rPr lang="en-US" altLang="ko-KR" sz="130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) IGMC</a:t>
            </a:r>
            <a:r>
              <a:rPr lang="ko-KR" altLang="en-US" sz="130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의 </a:t>
            </a:r>
            <a:r>
              <a:rPr lang="en-US" altLang="ko-KR" sz="130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loss</a:t>
            </a:r>
            <a:r>
              <a:rPr lang="ko-KR" altLang="en-US" sz="130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를 개선한 부분 설명 보충하기</a:t>
            </a:r>
          </a:p>
          <a:p>
            <a:pPr marL="342900" indent="-342900">
              <a:lnSpc>
                <a:spcPct val="150000"/>
              </a:lnSpc>
              <a:spcAft>
                <a:spcPts val="300"/>
              </a:spcAft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130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3. (</a:t>
            </a:r>
            <a:r>
              <a:rPr lang="ko-KR" altLang="en-US" sz="130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천솔</a:t>
            </a:r>
            <a:r>
              <a:rPr lang="en-US" altLang="ko-KR" sz="130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) </a:t>
            </a:r>
            <a:r>
              <a:rPr lang="ko-KR" altLang="en-US" sz="130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데이터 크롤링 그림 제거하기</a:t>
            </a:r>
            <a:r>
              <a:rPr lang="en-US" altLang="ko-KR" sz="130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: </a:t>
            </a:r>
            <a:r>
              <a:rPr lang="ko-KR" altLang="en-US" sz="130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존재하는 데이터 사용</a:t>
            </a:r>
          </a:p>
          <a:p>
            <a:pPr marL="342900" indent="-342900">
              <a:lnSpc>
                <a:spcPct val="150000"/>
              </a:lnSpc>
              <a:spcAft>
                <a:spcPts val="300"/>
              </a:spcAft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130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4. (</a:t>
            </a:r>
            <a:r>
              <a:rPr lang="ko-KR" altLang="en-US" sz="130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천솔 </a:t>
            </a:r>
            <a:r>
              <a:rPr lang="en-US" altLang="ko-KR" sz="130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– 2~3</a:t>
            </a:r>
            <a:r>
              <a:rPr lang="ko-KR" altLang="en-US" sz="130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줄 추가</a:t>
            </a:r>
            <a:r>
              <a:rPr lang="en-US" altLang="ko-KR" sz="130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) 2</a:t>
            </a:r>
            <a:r>
              <a:rPr lang="ko-KR" altLang="en-US" sz="130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가지 데이터셋을 사용하는 이유 보충하기</a:t>
            </a:r>
            <a:r>
              <a:rPr lang="en-US" altLang="ko-KR" sz="130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: </a:t>
            </a:r>
            <a:r>
              <a:rPr lang="ko-KR" altLang="en-US" sz="130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로튼</a:t>
            </a:r>
            <a:r>
              <a:rPr lang="en-US" altLang="ko-KR" sz="130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, </a:t>
            </a:r>
            <a:r>
              <a:rPr lang="ko-KR" altLang="en-US" sz="130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아마존</a:t>
            </a:r>
            <a:r>
              <a:rPr lang="en-US" altLang="ko-KR" sz="130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(</a:t>
            </a:r>
            <a:r>
              <a:rPr lang="ko-KR" altLang="en-US" sz="130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공용 벤치마크</a:t>
            </a:r>
            <a:r>
              <a:rPr lang="en-US" altLang="ko-KR" sz="130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)</a:t>
            </a:r>
            <a:endParaRPr lang="ko-KR" altLang="en-US" sz="130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spcAft>
                <a:spcPts val="300"/>
              </a:spcAft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130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5. (</a:t>
            </a:r>
            <a:r>
              <a:rPr lang="ko-KR" altLang="en-US" sz="130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천솔 </a:t>
            </a:r>
            <a:r>
              <a:rPr lang="en-US" altLang="ko-KR" sz="130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– </a:t>
            </a:r>
            <a:r>
              <a:rPr lang="ko-KR" altLang="en-US" sz="130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정확도 수치 추가 </a:t>
            </a:r>
            <a:r>
              <a:rPr lang="en-US" altLang="ko-KR" sz="130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3.B) 3.B(BERT </a:t>
            </a:r>
            <a:r>
              <a:rPr lang="ko-KR" altLang="en-US" sz="130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설명</a:t>
            </a:r>
            <a:r>
              <a:rPr lang="en-US" altLang="ko-KR" sz="130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) </a:t>
            </a:r>
            <a:r>
              <a:rPr lang="ko-KR" altLang="en-US" sz="130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보충하기 </a:t>
            </a:r>
            <a:r>
              <a:rPr lang="en-US" altLang="ko-KR" sz="130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: </a:t>
            </a:r>
            <a:r>
              <a:rPr lang="ko-KR" altLang="en-US" sz="130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분류의 정확도에 대해 추가 설명</a:t>
            </a:r>
            <a:endParaRPr lang="en-US" altLang="ko-KR" sz="130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Aft>
                <a:spcPts val="300"/>
              </a:spcAft>
              <a:buClr>
                <a:schemeClr val="dk1"/>
              </a:buClr>
              <a:buSzPts val="2000"/>
            </a:pPr>
            <a:endParaRPr lang="ko-KR" altLang="en-US" sz="1300"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Aft>
                <a:spcPts val="300"/>
              </a:spcAft>
              <a:buClr>
                <a:schemeClr val="dk1"/>
              </a:buClr>
              <a:buSzPts val="2000"/>
            </a:pPr>
            <a:r>
              <a:rPr lang="en-US" altLang="ko-KR" sz="130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[Review 2]</a:t>
            </a:r>
          </a:p>
          <a:p>
            <a:pPr marL="342900" indent="-342900">
              <a:lnSpc>
                <a:spcPct val="150000"/>
              </a:lnSpc>
              <a:spcAft>
                <a:spcPts val="300"/>
              </a:spcAft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130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1. (</a:t>
            </a:r>
            <a:r>
              <a:rPr lang="ko-KR" altLang="en-US" sz="130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동희</a:t>
            </a:r>
            <a:r>
              <a:rPr lang="en-US" altLang="ko-KR" sz="130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) Related works : </a:t>
            </a:r>
            <a:r>
              <a:rPr lang="ko-KR" altLang="en-US" sz="130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그래프 모델만 설명하고</a:t>
            </a:r>
            <a:r>
              <a:rPr lang="en-US" altLang="ko-KR" sz="130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, </a:t>
            </a:r>
            <a:r>
              <a:rPr lang="ko-KR" altLang="en-US" sz="130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연구의 핵심인 추천시스템의 주요 구성요소는 논의되지 않는다</a:t>
            </a:r>
            <a:r>
              <a:rPr lang="en-US" altLang="ko-KR" sz="130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. </a:t>
            </a:r>
            <a:r>
              <a:rPr lang="ko-KR" altLang="en-US" sz="130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그래프 기반 접근법을 사용할 때</a:t>
            </a:r>
            <a:r>
              <a:rPr lang="en-US" altLang="ko-KR" sz="130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, </a:t>
            </a:r>
            <a:r>
              <a:rPr lang="ko-KR" altLang="en-US" sz="130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제안된 연구와 이전 연구 사이의 차이점을 논의해라</a:t>
            </a:r>
            <a:r>
              <a:rPr lang="en-US" altLang="ko-KR" sz="130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.</a:t>
            </a:r>
          </a:p>
          <a:p>
            <a:pPr marL="342900" indent="-342900">
              <a:lnSpc>
                <a:spcPct val="150000"/>
              </a:lnSpc>
              <a:spcAft>
                <a:spcPts val="300"/>
              </a:spcAft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130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2. (</a:t>
            </a:r>
            <a:r>
              <a:rPr lang="ko-KR" altLang="en-US" sz="130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기준</a:t>
            </a:r>
            <a:r>
              <a:rPr lang="en-US" altLang="ko-KR" sz="130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) </a:t>
            </a:r>
            <a:r>
              <a:rPr lang="ko-KR" altLang="en-US" sz="130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결과 평가 및 비교는 이전 연구와 논의되지 않아 사용된 방법론의 효과가 의심된다</a:t>
            </a:r>
            <a:r>
              <a:rPr lang="en-US" altLang="ko-KR" sz="130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.</a:t>
            </a:r>
          </a:p>
          <a:p>
            <a:pPr marL="342900" indent="-342900">
              <a:lnSpc>
                <a:spcPct val="150000"/>
              </a:lnSpc>
              <a:spcAft>
                <a:spcPts val="300"/>
              </a:spcAft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130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3. (</a:t>
            </a:r>
            <a:r>
              <a:rPr lang="ko-KR" altLang="en-US" sz="130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없음</a:t>
            </a:r>
            <a:r>
              <a:rPr lang="en-US" altLang="ko-KR" sz="130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) </a:t>
            </a:r>
            <a:r>
              <a:rPr lang="ko-KR" altLang="en-US" sz="130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연구는 감정과 감정이 이전의 연구들에 비해 향상된 성과를 제공한다고 강조한다</a:t>
            </a:r>
            <a:r>
              <a:rPr lang="en-US" altLang="ko-KR" sz="130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.</a:t>
            </a:r>
          </a:p>
          <a:p>
            <a:pPr marL="342900" indent="-342900">
              <a:lnSpc>
                <a:spcPct val="150000"/>
              </a:lnSpc>
              <a:spcAft>
                <a:spcPts val="300"/>
              </a:spcAft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130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4. (</a:t>
            </a:r>
            <a:r>
              <a:rPr lang="ko-KR" altLang="en-US" sz="130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천솔</a:t>
            </a:r>
            <a:r>
              <a:rPr lang="en-US" altLang="ko-KR" sz="130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) </a:t>
            </a:r>
            <a:r>
              <a:rPr lang="ko-KR" altLang="en-US" sz="130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입</a:t>
            </a:r>
            <a:r>
              <a:rPr lang="en-US" altLang="ko-KR" sz="130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/</a:t>
            </a:r>
            <a:r>
              <a:rPr lang="ko-KR" altLang="en-US" sz="130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출력에 대한 수도코드 또는 수학적 모델을 추가해라</a:t>
            </a:r>
            <a:r>
              <a:rPr lang="en-US" altLang="ko-KR" sz="130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(</a:t>
            </a:r>
            <a:r>
              <a:rPr lang="ko-KR" altLang="en-US" sz="130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과정 설명 보충</a:t>
            </a:r>
            <a:r>
              <a:rPr lang="en-US" altLang="ko-KR" sz="130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)</a:t>
            </a:r>
          </a:p>
          <a:p>
            <a:pPr marL="342900" indent="-342900">
              <a:lnSpc>
                <a:spcPct val="150000"/>
              </a:lnSpc>
              <a:spcAft>
                <a:spcPts val="300"/>
              </a:spcAft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130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5. (</a:t>
            </a:r>
            <a:r>
              <a:rPr lang="ko-KR" altLang="en-US" sz="130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기준</a:t>
            </a:r>
            <a:r>
              <a:rPr lang="en-US" altLang="ko-KR" sz="130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) </a:t>
            </a:r>
            <a:r>
              <a:rPr lang="ko-KR" altLang="en-US" sz="130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제안 모델의 성능은 전통적 방법과 그래프 신경망 방법에 대한 비교로 논의된다</a:t>
            </a:r>
            <a:r>
              <a:rPr lang="en-US" altLang="ko-KR" sz="130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.</a:t>
            </a:r>
          </a:p>
          <a:p>
            <a:pPr marL="342900" indent="-342900">
              <a:lnSpc>
                <a:spcPct val="150000"/>
              </a:lnSpc>
              <a:spcAft>
                <a:spcPts val="300"/>
              </a:spcAft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130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6. (</a:t>
            </a:r>
            <a:r>
              <a:rPr lang="ko-KR" altLang="en-US" sz="130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동희</a:t>
            </a:r>
            <a:r>
              <a:rPr lang="en-US" altLang="ko-KR" sz="130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) </a:t>
            </a:r>
            <a:r>
              <a:rPr lang="ko-KR" altLang="en-US" sz="130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참고 문헌의 </a:t>
            </a:r>
            <a:r>
              <a:rPr lang="en-US" altLang="ko-KR" sz="130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75%</a:t>
            </a:r>
            <a:r>
              <a:rPr lang="ko-KR" altLang="en-US" sz="130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는 최근 </a:t>
            </a:r>
            <a:r>
              <a:rPr lang="en-US" altLang="ko-KR" sz="130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3</a:t>
            </a:r>
            <a:r>
              <a:rPr lang="ko-KR" altLang="en-US" sz="130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년간의 자료여야 한다</a:t>
            </a:r>
            <a:r>
              <a:rPr lang="en-US" altLang="ko-KR" sz="130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.</a:t>
            </a:r>
          </a:p>
          <a:p>
            <a:pPr marL="800100" lvl="1" indent="-342900">
              <a:lnSpc>
                <a:spcPct val="150000"/>
              </a:lnSpc>
              <a:spcAft>
                <a:spcPts val="300"/>
              </a:spcAft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endParaRPr lang="en-US" altLang="ko-KR" sz="1300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3BC5FD-D3C8-49AB-AD1F-6FEFFBC312F3}"/>
              </a:ext>
            </a:extLst>
          </p:cNvPr>
          <p:cNvSpPr txBox="1"/>
          <p:nvPr/>
        </p:nvSpPr>
        <p:spPr>
          <a:xfrm>
            <a:off x="114747" y="6093522"/>
            <a:ext cx="3665349" cy="7075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>
                <a:solidFill>
                  <a:srgbClr val="0000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수정부분 </a:t>
            </a:r>
            <a:r>
              <a:rPr lang="en-US" altLang="ko-KR" sz="1400" b="1">
                <a:solidFill>
                  <a:srgbClr val="0000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1400" b="1">
                <a:solidFill>
                  <a:srgbClr val="0000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빨간색 표시</a:t>
            </a:r>
            <a:endParaRPr lang="en-US" altLang="ko-KR" sz="1400" b="1">
              <a:solidFill>
                <a:srgbClr val="0000F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>
                <a:solidFill>
                  <a:srgbClr val="0000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일정</a:t>
            </a:r>
            <a:r>
              <a:rPr lang="en-US" altLang="ko-KR" sz="1400" b="1">
                <a:solidFill>
                  <a:srgbClr val="0000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(1/18): </a:t>
            </a:r>
            <a:r>
              <a:rPr lang="ko-KR" altLang="en-US" sz="1400" b="1">
                <a:solidFill>
                  <a:srgbClr val="0000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화요일 </a:t>
            </a:r>
            <a:r>
              <a:rPr lang="en-US" altLang="ko-KR" sz="1400" b="1">
                <a:solidFill>
                  <a:srgbClr val="0000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14</a:t>
            </a:r>
            <a:r>
              <a:rPr lang="ko-KR" altLang="en-US" sz="1400" b="1">
                <a:solidFill>
                  <a:srgbClr val="0000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</a:t>
            </a:r>
            <a:r>
              <a:rPr lang="en-US" altLang="ko-KR" sz="1400" b="1">
                <a:solidFill>
                  <a:srgbClr val="0000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400" b="1">
                <a:solidFill>
                  <a:srgbClr val="0000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회의</a:t>
            </a:r>
          </a:p>
        </p:txBody>
      </p:sp>
    </p:spTree>
    <p:extLst>
      <p:ext uri="{BB962C8B-B14F-4D97-AF65-F5344CB8AC3E}">
        <p14:creationId xmlns:p14="http://schemas.microsoft.com/office/powerpoint/2010/main" val="1142739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5E38619-EEA9-9945-A397-4D4254891503}"/>
              </a:ext>
            </a:extLst>
          </p:cNvPr>
          <p:cNvSpPr/>
          <p:nvPr/>
        </p:nvSpPr>
        <p:spPr>
          <a:xfrm>
            <a:off x="0" y="314961"/>
            <a:ext cx="12192000" cy="721360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B360CE-3F90-1F4C-B4CB-091450916F3D}"/>
              </a:ext>
            </a:extLst>
          </p:cNvPr>
          <p:cNvSpPr txBox="1"/>
          <p:nvPr/>
        </p:nvSpPr>
        <p:spPr>
          <a:xfrm>
            <a:off x="389613" y="192884"/>
            <a:ext cx="1378454" cy="8434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b="1">
                <a:solidFill>
                  <a:schemeClr val="bg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To do</a:t>
            </a:r>
            <a:endParaRPr lang="en-US" altLang="ko-KR" sz="3600" b="1" dirty="0">
              <a:solidFill>
                <a:schemeClr val="bg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2" name="Google Shape;135;p32">
            <a:extLst>
              <a:ext uri="{FF2B5EF4-FFF2-40B4-BE49-F238E27FC236}">
                <a16:creationId xmlns:a16="http://schemas.microsoft.com/office/drawing/2014/main" id="{CA189911-AC43-4B2C-8C68-0D6C8881120B}"/>
              </a:ext>
            </a:extLst>
          </p:cNvPr>
          <p:cNvSpPr txBox="1"/>
          <p:nvPr/>
        </p:nvSpPr>
        <p:spPr>
          <a:xfrm>
            <a:off x="114747" y="1158397"/>
            <a:ext cx="11962505" cy="55766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주제 </a:t>
            </a:r>
            <a:r>
              <a:rPr lang="en-US" altLang="ko-KR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부동산</a:t>
            </a:r>
            <a:r>
              <a:rPr lang="en-US" altLang="ko-KR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실거래 가격 추정</a:t>
            </a:r>
            <a:endParaRPr lang="en-US" altLang="ko-KR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동기 </a:t>
            </a:r>
            <a:r>
              <a:rPr lang="en-US" altLang="ko-KR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‘</a:t>
            </a:r>
            <a:r>
              <a: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부동산 지도 </a:t>
            </a:r>
            <a:r>
              <a:rPr lang="en-US" altLang="ko-KR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== </a:t>
            </a:r>
            <a:r>
              <a: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그래프</a:t>
            </a:r>
            <a:r>
              <a:rPr lang="en-US" altLang="ko-KR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’</a:t>
            </a:r>
            <a:r>
              <a: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치환 가능</a:t>
            </a:r>
            <a:r>
              <a:rPr lang="en-US" altLang="ko-KR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!</a:t>
            </a:r>
          </a:p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그래프 연구</a:t>
            </a:r>
            <a:r>
              <a:rPr lang="en-US" altLang="ko-KR" b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information flow </a:t>
            </a:r>
            <a:r>
              <a:rPr lang="ko-KR" altLang="en-US" b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정보확산 </a:t>
            </a:r>
            <a:r>
              <a:rPr lang="en-US" altLang="ko-KR" b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b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실거래 정보</a:t>
            </a:r>
            <a:r>
              <a:rPr lang="en-US" altLang="ko-KR" b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  <a:p>
            <a:pPr marL="742950" lvl="1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Ex) </a:t>
            </a:r>
            <a:r>
              <a:rPr lang="ko-KR" altLang="en-US" b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이웃이 판매한 가격 정보로 가격 예측</a:t>
            </a:r>
            <a:endParaRPr lang="en-US" altLang="ko-KR" b="1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742950" lvl="1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Ex) COVID-19, </a:t>
            </a:r>
            <a:r>
              <a:rPr lang="ko-KR" altLang="en-US" b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전염병 확산 모델링</a:t>
            </a:r>
            <a:endParaRPr lang="en-US" altLang="ko-KR" b="1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742950" lvl="1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b="1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실거래 정보가 어떻게 흘러가는것에 대한 모델링 연구</a:t>
            </a:r>
            <a:r>
              <a:rPr lang="en-US" altLang="ko-KR" b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(flow)</a:t>
            </a:r>
          </a:p>
          <a:p>
            <a:pPr marL="742950" lvl="1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예상</a:t>
            </a:r>
            <a:r>
              <a:rPr lang="en-US" altLang="ko-KR" b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b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실거래 추정에 도움될 것</a:t>
            </a:r>
            <a:endParaRPr lang="en-US" altLang="ko-KR" b="1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742950" lvl="1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b="1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>
                <a:solidFill>
                  <a:srgbClr val="0000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연구 주제</a:t>
            </a:r>
            <a:r>
              <a:rPr lang="en-US" altLang="ko-KR" b="1">
                <a:solidFill>
                  <a:srgbClr val="0000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b="1">
                <a:solidFill>
                  <a:srgbClr val="0000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부동산 정보의 확산에 따른 실거래 가격의 영향도를 </a:t>
            </a:r>
            <a:r>
              <a:rPr lang="en-US" altLang="ko-KR" b="1">
                <a:solidFill>
                  <a:srgbClr val="0000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flow</a:t>
            </a:r>
            <a:r>
              <a:rPr lang="ko-KR" altLang="en-US" b="1">
                <a:solidFill>
                  <a:srgbClr val="0000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 확인</a:t>
            </a:r>
          </a:p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b="1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742950" lvl="1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b="1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b="1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84997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67A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3864965" y="2884656"/>
            <a:ext cx="403027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Thank you</a:t>
            </a:r>
            <a:endParaRPr lang="ko-KR" altLang="en-US" sz="6000" b="1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91967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080387" y="2921169"/>
            <a:ext cx="403123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Thank you</a:t>
            </a:r>
            <a:endParaRPr lang="ko-KR" altLang="en-US" sz="60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83E9A14-2F63-44F2-BF21-3041702E54B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08C000-AA34-47A4-99EE-C6A3EB931B6B}"/>
              </a:ext>
            </a:extLst>
          </p:cNvPr>
          <p:cNvSpPr txBox="1"/>
          <p:nvPr/>
        </p:nvSpPr>
        <p:spPr>
          <a:xfrm>
            <a:off x="4035687" y="2884656"/>
            <a:ext cx="368883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Appendix</a:t>
            </a:r>
            <a:endParaRPr lang="ko-KR" altLang="en-US" sz="6000" b="1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51591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Empty_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-Times New Roman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10858</TotalTime>
  <Words>339</Words>
  <Application>Microsoft Office PowerPoint</Application>
  <PresentationFormat>와이드스크린</PresentationFormat>
  <Paragraphs>42</Paragraphs>
  <Slides>5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5</vt:i4>
      </vt:variant>
    </vt:vector>
  </HeadingPairs>
  <TitlesOfParts>
    <vt:vector size="15" baseType="lpstr">
      <vt:lpstr>나눔스퀘어 Bold</vt:lpstr>
      <vt:lpstr>맑은 고딕</vt:lpstr>
      <vt:lpstr>나눔스퀘어</vt:lpstr>
      <vt:lpstr>바탕</vt:lpstr>
      <vt:lpstr>Times New Roman</vt:lpstr>
      <vt:lpstr>굴림</vt:lpstr>
      <vt:lpstr>Arial</vt:lpstr>
      <vt:lpstr>나눔스퀘어 ExtraBold</vt:lpstr>
      <vt:lpstr>Office 테마</vt:lpstr>
      <vt:lpstr>Empty_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LeeCheonsol</cp:lastModifiedBy>
  <cp:revision>844</cp:revision>
  <dcterms:created xsi:type="dcterms:W3CDTF">2018-08-30T11:36:00Z</dcterms:created>
  <dcterms:modified xsi:type="dcterms:W3CDTF">2022-01-13T10:50:26Z</dcterms:modified>
</cp:coreProperties>
</file>