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1" r:id="rId3"/>
    <p:sldId id="432" r:id="rId4"/>
    <p:sldId id="450" r:id="rId5"/>
    <p:sldId id="452" r:id="rId6"/>
    <p:sldId id="453" r:id="rId7"/>
    <p:sldId id="455" r:id="rId8"/>
    <p:sldId id="454" r:id="rId9"/>
    <p:sldId id="449" r:id="rId10"/>
    <p:sldId id="451" r:id="rId11"/>
    <p:sldId id="456" r:id="rId12"/>
    <p:sldId id="457" r:id="rId13"/>
    <p:sldId id="458" r:id="rId14"/>
    <p:sldId id="355" r:id="rId15"/>
    <p:sldId id="459" r:id="rId16"/>
    <p:sldId id="460" r:id="rId17"/>
  </p:sldIdLst>
  <p:sldSz cx="12192000" cy="6858000"/>
  <p:notesSz cx="6858000" cy="9144000"/>
  <p:embeddedFontLst>
    <p:embeddedFont>
      <p:font typeface="나눔스퀘어" panose="020B0600000101010101" pitchFamily="50" charset="-127"/>
      <p:regular r:id="rId19"/>
      <p:bold r:id="rId20"/>
      <p:italic r:id="rId21"/>
      <p:boldItalic r:id="rId22"/>
    </p:embeddedFont>
    <p:embeddedFont>
      <p:font typeface="나눔스퀘어 Bold" panose="020B0600000101010101" pitchFamily="50" charset="-127"/>
      <p:regular r:id="rId23"/>
      <p:bold r:id="rId24"/>
      <p:italic r:id="rId25"/>
      <p:boldItalic r:id="rId26"/>
    </p:embeddedFont>
    <p:embeddedFont>
      <p:font typeface="나눔스퀘어 ExtraBold" panose="020B0600000101010101" pitchFamily="50" charset="-127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9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5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1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2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0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Pre-processing mistake!!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Dot Problem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903099-AE30-41D6-AC51-5EED3F68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44932"/>
              </p:ext>
            </p:extLst>
          </p:nvPr>
        </p:nvGraphicFramePr>
        <p:xfrm>
          <a:off x="1155492" y="5123275"/>
          <a:ext cx="1008823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764">
                  <a:extLst>
                    <a:ext uri="{9D8B030D-6E8A-4147-A177-3AD203B41FA5}">
                      <a16:colId xmlns:a16="http://schemas.microsoft.com/office/drawing/2014/main" val="901794790"/>
                    </a:ext>
                  </a:extLst>
                </a:gridCol>
                <a:gridCol w="2919935">
                  <a:extLst>
                    <a:ext uri="{9D8B030D-6E8A-4147-A177-3AD203B41FA5}">
                      <a16:colId xmlns:a16="http://schemas.microsoft.com/office/drawing/2014/main" val="3123756631"/>
                    </a:ext>
                  </a:extLst>
                </a:gridCol>
                <a:gridCol w="3006428">
                  <a:extLst>
                    <a:ext uri="{9D8B030D-6E8A-4147-A177-3AD203B41FA5}">
                      <a16:colId xmlns:a16="http://schemas.microsoft.com/office/drawing/2014/main" val="1068805196"/>
                    </a:ext>
                  </a:extLst>
                </a:gridCol>
                <a:gridCol w="3013111">
                  <a:extLst>
                    <a:ext uri="{9D8B030D-6E8A-4147-A177-3AD203B41FA5}">
                      <a16:colId xmlns:a16="http://schemas.microsoft.com/office/drawing/2014/main" val="50393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(including error rating)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(only 0~1 score)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Positive/Negative score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(standard:0.3, 0.7)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9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Utilization rate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752,726/1,130,017 = 66%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650,737/1,130,017 = 58%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417,407/1,130,017 = 37%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Missing rate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42%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63%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76974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A5E04576-D306-4FC4-9CC8-6C4C8840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92" y="2043799"/>
            <a:ext cx="1580935" cy="27704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47D60C-F5EF-4423-91BB-6500844E259E}"/>
              </a:ext>
            </a:extLst>
          </p:cNvPr>
          <p:cNvSpPr/>
          <p:nvPr/>
        </p:nvSpPr>
        <p:spPr>
          <a:xfrm>
            <a:off x="1361440" y="2043800"/>
            <a:ext cx="751840" cy="562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C55C0-4763-4736-8924-B07604475EFB}"/>
              </a:ext>
            </a:extLst>
          </p:cNvPr>
          <p:cNvSpPr/>
          <p:nvPr/>
        </p:nvSpPr>
        <p:spPr>
          <a:xfrm>
            <a:off x="1361440" y="3522079"/>
            <a:ext cx="751840" cy="562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1B8AC-2C99-4038-8932-083720D18915}"/>
              </a:ext>
            </a:extLst>
          </p:cNvPr>
          <p:cNvSpPr/>
          <p:nvPr/>
        </p:nvSpPr>
        <p:spPr>
          <a:xfrm>
            <a:off x="1361440" y="4210472"/>
            <a:ext cx="751840" cy="562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FBF983-7556-4BE0-8D76-27350F5D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22823"/>
              </p:ext>
            </p:extLst>
          </p:nvPr>
        </p:nvGraphicFramePr>
        <p:xfrm>
          <a:off x="5398348" y="2677160"/>
          <a:ext cx="5845383" cy="1503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461">
                  <a:extLst>
                    <a:ext uri="{9D8B030D-6E8A-4147-A177-3AD203B41FA5}">
                      <a16:colId xmlns:a16="http://schemas.microsoft.com/office/drawing/2014/main" val="1296626751"/>
                    </a:ext>
                  </a:extLst>
                </a:gridCol>
                <a:gridCol w="1948461">
                  <a:extLst>
                    <a:ext uri="{9D8B030D-6E8A-4147-A177-3AD203B41FA5}">
                      <a16:colId xmlns:a16="http://schemas.microsoft.com/office/drawing/2014/main" val="278700634"/>
                    </a:ext>
                  </a:extLst>
                </a:gridCol>
                <a:gridCol w="1948461">
                  <a:extLst>
                    <a:ext uri="{9D8B030D-6E8A-4147-A177-3AD203B41FA5}">
                      <a16:colId xmlns:a16="http://schemas.microsoft.com/office/drawing/2014/main" val="3921203807"/>
                    </a:ext>
                  </a:extLst>
                </a:gridCol>
              </a:tblGrid>
              <a:tr h="50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Right answer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Error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95322"/>
                  </a:ext>
                </a:extLst>
              </a:tr>
              <a:tr h="50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2.5/4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0.625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1.25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53365"/>
                  </a:ext>
                </a:extLst>
              </a:tr>
              <a:tr h="50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6.5/10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801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E9E3378-08FB-47EF-A9AA-AE67ED0A4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39" b="58167"/>
          <a:stretch/>
        </p:blipFill>
        <p:spPr>
          <a:xfrm>
            <a:off x="3077842" y="2043799"/>
            <a:ext cx="1372238" cy="27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Improve accuracy of link prediction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Baseline: Review + Movie data &amp;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BERT   (0 /1 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중립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무시했기 때문에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0,1,2)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Solution: Review + Movie data &amp;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BERT + GNN(GCN/GAT/</a:t>
            </a:r>
            <a:r>
              <a:rPr lang="en-US" altLang="ko-KR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GraphSAGE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그래프 상으로 반영하자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Web Service Network Embedding based on Link Prediction and Convolutional Learning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Transactions on Services Computing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Data: Node features + text content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0D27A-D140-489E-9549-6C53EB5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6" y="4622736"/>
            <a:ext cx="5024846" cy="1950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6164B-B4DE-479C-8A62-69206D6F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76" y="4622736"/>
            <a:ext cx="6723902" cy="2167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59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참고하는게 도움이 됨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포함시킨 네트워크 구조를 이용할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node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임베딩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성능이 향상됨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있어야할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포함된 경우로 보임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GCN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 파악에 도움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WSNE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모델명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클러스터링에서 구별가능한 경계를 생성하는 방법으로 제일 좋은 결과를 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48A25-043A-43A3-AB79-BCFD05D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26" y="4015284"/>
            <a:ext cx="9157547" cy="2602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0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Feedback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피드백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label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 안된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implicit score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활용 못함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OTT meta data provider,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삼성전자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!(Netflix)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스마트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TV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컨텐츠 플랫폼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Netflix(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유저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Disney+ (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새로 등장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솔루션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평점 정보가 없더라도 영화 정보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리뷰가 있다면 평점을 예측이 가능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!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전문가 리뷰는 있을 것 평점을 생성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전문가 평점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전문가 댓글과 일반 유저의 댓글 비교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sentiment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Disney+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전문가 리뷰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A,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기존 서비스 활용하는 유저는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Netflix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기록만 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Disney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기록은 없다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Disney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 전문가의 리뷰정보가 있을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기존에 시청이력이 없는 컨텐츠라도 추천이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Cold start : user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논문화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이런 솔루션을 쓴다면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OTT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들에 대한 추천을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cold start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문제를 해결할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To do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만 봤을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긍정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부정 비율 파악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전체 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7:3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새로운 데이터로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Training/Testing BERT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결과 공유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논문 공유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Web service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링크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GNN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공부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Bigcomp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2022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준비</a:t>
            </a:r>
            <a:endParaRPr lang="en-US" altLang="ko-KR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imputation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파트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임성수 교수님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논문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idea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선정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6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79017" y="2884656"/>
            <a:ext cx="6802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Pivot_table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7BB11-48E4-45D0-83C1-F5BD5B42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74" y="1472780"/>
            <a:ext cx="3536883" cy="5232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FE5C5-C510-4199-BCD0-1640E68B001B}"/>
              </a:ext>
            </a:extLst>
          </p:cNvPr>
          <p:cNvSpPr txBox="1"/>
          <p:nvPr/>
        </p:nvSpPr>
        <p:spPr>
          <a:xfrm>
            <a:off x="162560" y="1691109"/>
            <a:ext cx="46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Overall, there are more positive reviews.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4E072F-09BE-4306-A336-6A100ACB2A30}"/>
              </a:ext>
            </a:extLst>
          </p:cNvPr>
          <p:cNvSpPr/>
          <p:nvPr/>
        </p:nvSpPr>
        <p:spPr>
          <a:xfrm>
            <a:off x="7884160" y="1691110"/>
            <a:ext cx="333097" cy="501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1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Select 3 movies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Text file about positive/negative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5B7460-F951-424F-8324-C4EF7E58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74223"/>
              </p:ext>
            </p:extLst>
          </p:nvPr>
        </p:nvGraphicFramePr>
        <p:xfrm>
          <a:off x="1293706" y="1672691"/>
          <a:ext cx="9604587" cy="156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055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6899532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Movie_link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m/0814255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Percy Jackson &amp; the Olympians: The Lightning Thief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m/0878835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Please Give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m/10000_bc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10,000 B.C.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4162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809943F-4F49-4000-ADF3-5D4C33C1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2" y="3914169"/>
            <a:ext cx="4450078" cy="24204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80364-4CE1-4F7E-8BF4-1DEED8591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69"/>
          <a:stretch/>
        </p:blipFill>
        <p:spPr>
          <a:xfrm>
            <a:off x="2309707" y="3919789"/>
            <a:ext cx="3359573" cy="24114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A47FA-935D-4529-B4C5-D4A5A38BFAF3}"/>
              </a:ext>
            </a:extLst>
          </p:cNvPr>
          <p:cNvSpPr txBox="1"/>
          <p:nvPr/>
        </p:nvSpPr>
        <p:spPr>
          <a:xfrm>
            <a:off x="3219027" y="6370957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14358-6399-412B-B126-73652C9AC677}"/>
              </a:ext>
            </a:extLst>
          </p:cNvPr>
          <p:cNvSpPr txBox="1"/>
          <p:nvPr/>
        </p:nvSpPr>
        <p:spPr>
          <a:xfrm>
            <a:off x="7977295" y="6370957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1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 Structure of First movie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A47FA-935D-4529-B4C5-D4A5A38BFAF3}"/>
              </a:ext>
            </a:extLst>
          </p:cNvPr>
          <p:cNvSpPr txBox="1"/>
          <p:nvPr/>
        </p:nvSpPr>
        <p:spPr>
          <a:xfrm>
            <a:off x="2265423" y="6057594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14358-6399-412B-B126-73652C9AC677}"/>
              </a:ext>
            </a:extLst>
          </p:cNvPr>
          <p:cNvSpPr txBox="1"/>
          <p:nvPr/>
        </p:nvSpPr>
        <p:spPr>
          <a:xfrm>
            <a:off x="8385645" y="6057594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F5BAC7-384E-4DF4-987F-89D758A9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1" y="1995441"/>
            <a:ext cx="5628824" cy="39087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98E337-6CB5-4608-8598-D874E76B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77" y="1995440"/>
            <a:ext cx="5628824" cy="39087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41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 Structure of Second movie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AEE7C-0343-4E37-855D-EC20F712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5" y="2014191"/>
            <a:ext cx="5640380" cy="38278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8728C-A0A7-43C0-8583-52ECC6EF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386" y="2014190"/>
            <a:ext cx="5640379" cy="38278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094CF-EE69-4C7B-AB8F-6E02D1EEB140}"/>
              </a:ext>
            </a:extLst>
          </p:cNvPr>
          <p:cNvSpPr txBox="1"/>
          <p:nvPr/>
        </p:nvSpPr>
        <p:spPr>
          <a:xfrm>
            <a:off x="2265423" y="5980666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3AA6C-630D-4101-BB9C-AF94E27360B4}"/>
              </a:ext>
            </a:extLst>
          </p:cNvPr>
          <p:cNvSpPr txBox="1"/>
          <p:nvPr/>
        </p:nvSpPr>
        <p:spPr>
          <a:xfrm>
            <a:off x="8385645" y="5980666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93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158397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of Knowledge Structure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F5BAC7-384E-4DF4-987F-89D758A9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69" y="2053803"/>
            <a:ext cx="3040663" cy="2111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98E337-6CB5-4608-8598-D874E76B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12" y="2053804"/>
            <a:ext cx="3040663" cy="21115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F20EB7-F349-47E8-A2BA-73B0C3964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12" y="4441284"/>
            <a:ext cx="3040663" cy="21115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EFFB80-C07F-4DCB-9F4C-BC73EA376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769" y="4441283"/>
            <a:ext cx="3040663" cy="2111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4EE57B-3D1A-4B98-8536-BFB3D052ED1D}"/>
              </a:ext>
            </a:extLst>
          </p:cNvPr>
          <p:cNvSpPr txBox="1"/>
          <p:nvPr/>
        </p:nvSpPr>
        <p:spPr>
          <a:xfrm>
            <a:off x="-108509" y="2924891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6970D-E663-4714-A527-F68AE5702455}"/>
              </a:ext>
            </a:extLst>
          </p:cNvPr>
          <p:cNvSpPr txBox="1"/>
          <p:nvPr/>
        </p:nvSpPr>
        <p:spPr>
          <a:xfrm>
            <a:off x="-108509" y="5312371"/>
            <a:ext cx="15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47E58-C01C-4CEA-9EA3-A7B8493AB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75472"/>
              </p:ext>
            </p:extLst>
          </p:nvPr>
        </p:nvGraphicFramePr>
        <p:xfrm>
          <a:off x="7989626" y="2573769"/>
          <a:ext cx="3890808" cy="13141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936">
                  <a:extLst>
                    <a:ext uri="{9D8B030D-6E8A-4147-A177-3AD203B41FA5}">
                      <a16:colId xmlns:a16="http://schemas.microsoft.com/office/drawing/2014/main" val="2470936689"/>
                    </a:ext>
                  </a:extLst>
                </a:gridCol>
                <a:gridCol w="1296936">
                  <a:extLst>
                    <a:ext uri="{9D8B030D-6E8A-4147-A177-3AD203B41FA5}">
                      <a16:colId xmlns:a16="http://schemas.microsoft.com/office/drawing/2014/main" val="1132367090"/>
                    </a:ext>
                  </a:extLst>
                </a:gridCol>
                <a:gridCol w="1296936">
                  <a:extLst>
                    <a:ext uri="{9D8B030D-6E8A-4147-A177-3AD203B41FA5}">
                      <a16:colId xmlns:a16="http://schemas.microsoft.com/office/drawing/2014/main" val="1874977464"/>
                    </a:ext>
                  </a:extLst>
                </a:gridCol>
              </a:tblGrid>
              <a:tr h="4380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Negative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96390"/>
                  </a:ext>
                </a:extLst>
              </a:tr>
              <a:tr h="43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46206"/>
                  </a:ext>
                </a:extLst>
              </a:tr>
              <a:tr h="43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75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BA1111-47DA-416F-B9B1-C03E798BF15F}"/>
              </a:ext>
            </a:extLst>
          </p:cNvPr>
          <p:cNvSpPr txBox="1"/>
          <p:nvPr/>
        </p:nvSpPr>
        <p:spPr>
          <a:xfrm>
            <a:off x="8581076" y="4305267"/>
            <a:ext cx="289352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more reviews,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more duplicate terms,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more expressive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BDCA02-CE96-4FCC-BBDC-3FCB0DE96FE8}"/>
              </a:ext>
            </a:extLst>
          </p:cNvPr>
          <p:cNvSpPr/>
          <p:nvPr/>
        </p:nvSpPr>
        <p:spPr>
          <a:xfrm>
            <a:off x="9326880" y="3041227"/>
            <a:ext cx="1232747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929C1D-DD54-4763-BBB7-A46B06A3DC7C}"/>
              </a:ext>
            </a:extLst>
          </p:cNvPr>
          <p:cNvSpPr/>
          <p:nvPr/>
        </p:nvSpPr>
        <p:spPr>
          <a:xfrm>
            <a:off x="10627368" y="3468104"/>
            <a:ext cx="1232747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29575" y="2884656"/>
            <a:ext cx="5101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Motivation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lot of data is missing labels.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Explicit Score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만 가지고 활용함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Implicit Score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까지 쓰자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labeling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increases the performance of the model learning in terms of data application.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Aspect: Semi-supervised learning (or Data imputation)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903099-AE30-41D6-AC51-5EED3F68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96789"/>
              </p:ext>
            </p:extLst>
          </p:nvPr>
        </p:nvGraphicFramePr>
        <p:xfrm>
          <a:off x="1788160" y="2712720"/>
          <a:ext cx="10227735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4649">
                  <a:extLst>
                    <a:ext uri="{9D8B030D-6E8A-4147-A177-3AD203B41FA5}">
                      <a16:colId xmlns:a16="http://schemas.microsoft.com/office/drawing/2014/main" val="901794790"/>
                    </a:ext>
                  </a:extLst>
                </a:gridCol>
                <a:gridCol w="2960311">
                  <a:extLst>
                    <a:ext uri="{9D8B030D-6E8A-4147-A177-3AD203B41FA5}">
                      <a16:colId xmlns:a16="http://schemas.microsoft.com/office/drawing/2014/main" val="31237566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68805196"/>
                    </a:ext>
                  </a:extLst>
                </a:gridCol>
                <a:gridCol w="3054775">
                  <a:extLst>
                    <a:ext uri="{9D8B030D-6E8A-4147-A177-3AD203B41FA5}">
                      <a16:colId xmlns:a16="http://schemas.microsoft.com/office/drawing/2014/main" val="50393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(including error rating)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(only 0~1 score)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Positive/Negative score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(standard:0.3, 0.7)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9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Utilization rate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752,726/1,130,017 = </a:t>
                      </a:r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66%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650,737/1,130,017 = 58%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417,407/1,130,017 = 37%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Missing rate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42%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63%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7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00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15206</TotalTime>
  <Words>657</Words>
  <Application>Microsoft Office PowerPoint</Application>
  <PresentationFormat>와이드스크린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나눔스퀘어 ExtraBold</vt:lpstr>
      <vt:lpstr>맑은 고딕</vt:lpstr>
      <vt:lpstr>바탕</vt:lpstr>
      <vt:lpstr>굴림</vt:lpstr>
      <vt:lpstr>Times New Roman</vt:lpstr>
      <vt:lpstr>Arial</vt:lpstr>
      <vt:lpstr>나눔스퀘어 Bold</vt:lpstr>
      <vt:lpstr>나눔스퀘어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1062</cp:revision>
  <dcterms:created xsi:type="dcterms:W3CDTF">2018-08-30T11:36:00Z</dcterms:created>
  <dcterms:modified xsi:type="dcterms:W3CDTF">2021-08-27T03:30:33Z</dcterms:modified>
</cp:coreProperties>
</file>