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507A5-723D-4400-BE03-E336B7737961}" v="1825" dt="2024-08-31T17:54:21.77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a:t>STUDENT NAME: KEERTHIKA B</a:t>
            </a:r>
          </a:p>
          <a:p>
            <a:r>
              <a:rPr lang="en-US" sz="2400"/>
              <a:t>REGISTER NO: 2213391036296 { NAAN MUDHALVAN ID:9941342628}</a:t>
            </a:r>
            <a:endParaRPr lang="en-US" sz="2400">
              <a:ea typeface="Calibri"/>
              <a:cs typeface="Calibri"/>
            </a:endParaRPr>
          </a:p>
          <a:p>
            <a:r>
              <a:rPr lang="en-US" sz="2400"/>
              <a:t>DEPARTMENT: B.com {general} </a:t>
            </a:r>
            <a:endParaRPr lang="en-US" sz="2400">
              <a:ea typeface="Calibri"/>
              <a:cs typeface="Calibri"/>
            </a:endParaRPr>
          </a:p>
          <a:p>
            <a:r>
              <a:rPr lang="en-US" sz="2400"/>
              <a:t>COLLEGE:  QUEEN MARY'S COLLEGE </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12C1E6D1-AD15-FDF4-F945-2338235FC3BF}"/>
              </a:ext>
            </a:extLst>
          </p:cNvPr>
          <p:cNvSpPr>
            <a:spLocks noGrp="1"/>
          </p:cNvSpPr>
          <p:nvPr>
            <p:ph type="title"/>
          </p:nvPr>
        </p:nvSpPr>
        <p:spPr/>
        <p:txBody>
          <a:bodyPr wrap="square" lIns="0" tIns="0" rIns="0" bIns="0" anchor="t">
            <a:spAutoFit/>
          </a:bodyPr>
          <a:lstStyle/>
          <a:p>
            <a:r>
              <a:rPr lang="en-US"/>
              <a:t> </a:t>
            </a:r>
          </a:p>
        </p:txBody>
      </p:sp>
      <p:sp>
        <p:nvSpPr>
          <p:cNvPr id="3" name="Text Placeholder 2">
            <a:extLst>
              <a:ext uri="{FF2B5EF4-FFF2-40B4-BE49-F238E27FC236}">
                <a16:creationId xmlns:a16="http://schemas.microsoft.com/office/drawing/2014/main" id="{8B41EC26-EC60-7BA9-F2D6-8103C8CE4328}"/>
              </a:ext>
            </a:extLst>
          </p:cNvPr>
          <p:cNvSpPr>
            <a:spLocks noGrp="1"/>
          </p:cNvSpPr>
          <p:nvPr>
            <p:ph type="body" idx="1"/>
          </p:nvPr>
        </p:nvSpPr>
        <p:spPr>
          <a:xfrm>
            <a:off x="609600" y="1577340"/>
            <a:ext cx="10972800" cy="3323987"/>
          </a:xfrm>
        </p:spPr>
        <p:txBody>
          <a:bodyPr wrap="square" lIns="0" tIns="0" rIns="0" bIns="0" anchor="t">
            <a:spAutoFit/>
          </a:bodyPr>
          <a:lstStyle/>
          <a:p>
            <a:r>
              <a:rPr lang="en-US"/>
              <a:t>DATA COLLECTION </a:t>
            </a:r>
          </a:p>
          <a:p>
            <a:pPr marL="342900" indent="-342900">
              <a:buAutoNum type="arabicPeriod"/>
            </a:pPr>
            <a:r>
              <a:rPr lang="en-US">
                <a:solidFill>
                  <a:srgbClr val="000000"/>
                </a:solidFill>
                <a:latin typeface="Calibri"/>
                <a:ea typeface="Calibri"/>
                <a:cs typeface="Calibri"/>
              </a:rPr>
              <a:t>EDUNET DOWNLOAD </a:t>
            </a:r>
          </a:p>
          <a:p>
            <a:pPr marL="342900" indent="-342900">
              <a:buAutoNum type="arabicPeriod"/>
            </a:pPr>
            <a:r>
              <a:rPr lang="en-US">
                <a:solidFill>
                  <a:srgbClr val="000000"/>
                </a:solidFill>
                <a:latin typeface="Calibri"/>
                <a:ea typeface="Calibri"/>
                <a:cs typeface="Calibri"/>
              </a:rPr>
              <a:t>IDENTIFIED FEATURES </a:t>
            </a:r>
          </a:p>
          <a:p>
            <a:r>
              <a:rPr lang="en-US">
                <a:solidFill>
                  <a:srgbClr val="000000"/>
                </a:solidFill>
                <a:latin typeface="Calibri"/>
                <a:ea typeface="Calibri"/>
                <a:cs typeface="Calibri"/>
              </a:rPr>
              <a:t>FEATURE COLLECTION </a:t>
            </a:r>
          </a:p>
          <a:p>
            <a:pPr marL="342900" indent="-342900">
              <a:buAutoNum type="arabicPeriod"/>
            </a:pPr>
            <a:r>
              <a:rPr lang="en-US">
                <a:solidFill>
                  <a:srgbClr val="000000"/>
                </a:solidFill>
                <a:latin typeface="Calibri"/>
                <a:ea typeface="Calibri"/>
                <a:cs typeface="Calibri"/>
              </a:rPr>
              <a:t>DATA SET OF EMPLOYEES</a:t>
            </a:r>
          </a:p>
          <a:p>
            <a:pPr marL="342900" indent="-342900">
              <a:buAutoNum type="arabicPeriod"/>
            </a:pPr>
            <a:r>
              <a:rPr lang="en-US">
                <a:solidFill>
                  <a:srgbClr val="000000"/>
                </a:solidFill>
                <a:latin typeface="Calibri"/>
                <a:ea typeface="Calibri"/>
                <a:cs typeface="Calibri"/>
              </a:rPr>
              <a:t>CONDITIONAL FOPRMATTING</a:t>
            </a:r>
          </a:p>
          <a:p>
            <a:r>
              <a:rPr lang="en-US">
                <a:solidFill>
                  <a:srgbClr val="000000"/>
                </a:solidFill>
                <a:latin typeface="Calibri"/>
                <a:ea typeface="Calibri"/>
                <a:cs typeface="Calibri"/>
              </a:rPr>
              <a:t>MISSING VALUES IDENTIFY </a:t>
            </a:r>
          </a:p>
          <a:p>
            <a:r>
              <a:rPr lang="en-US">
                <a:solidFill>
                  <a:srgbClr val="000000"/>
                </a:solidFill>
                <a:latin typeface="Calibri"/>
                <a:ea typeface="Calibri"/>
                <a:cs typeface="Calibri"/>
              </a:rPr>
              <a:t>FILTER OUT MISSINNG VALUE </a:t>
            </a:r>
          </a:p>
          <a:p>
            <a:r>
              <a:rPr lang="en-US">
                <a:solidFill>
                  <a:srgbClr val="000000"/>
                </a:solidFill>
                <a:latin typeface="Calibri"/>
                <a:ea typeface="Calibri"/>
                <a:cs typeface="Calibri"/>
              </a:rPr>
              <a:t>PERFORMANCE LEVEL </a:t>
            </a:r>
          </a:p>
          <a:p>
            <a:r>
              <a:rPr lang="en-US">
                <a:solidFill>
                  <a:srgbClr val="000000"/>
                </a:solidFill>
                <a:latin typeface="Calibri"/>
                <a:ea typeface="Calibri"/>
                <a:cs typeface="Calibri"/>
              </a:rPr>
              <a:t>PIVOT TABLE </a:t>
            </a:r>
          </a:p>
          <a:p>
            <a:r>
              <a:rPr lang="en-US">
                <a:solidFill>
                  <a:srgbClr val="000000"/>
                </a:solidFill>
                <a:latin typeface="Calibri"/>
                <a:ea typeface="Calibri"/>
                <a:cs typeface="Calibri"/>
              </a:rPr>
              <a:t>SUMMARY </a:t>
            </a:r>
          </a:p>
          <a:p>
            <a:r>
              <a:rPr lang="en-US">
                <a:solidFill>
                  <a:srgbClr val="000000"/>
                </a:solidFill>
                <a:latin typeface="Calibri"/>
                <a:ea typeface="Calibri"/>
                <a:cs typeface="Calibri"/>
              </a:rPr>
              <a:t>GRAPH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A graph of different colored bars&#10;&#10;Description automatically generated">
            <a:extLst>
              <a:ext uri="{FF2B5EF4-FFF2-40B4-BE49-F238E27FC236}">
                <a16:creationId xmlns:a16="http://schemas.microsoft.com/office/drawing/2014/main" id="{1606398B-CB14-5B83-08D9-00F2CAEA023A}"/>
              </a:ext>
            </a:extLst>
          </p:cNvPr>
          <p:cNvPicPr>
            <a:picLocks noChangeAspect="1"/>
          </p:cNvPicPr>
          <p:nvPr/>
        </p:nvPicPr>
        <p:blipFill>
          <a:blip r:embed="rId3"/>
          <a:stretch>
            <a:fillRect/>
          </a:stretch>
        </p:blipFill>
        <p:spPr>
          <a:xfrm>
            <a:off x="2415822" y="1149350"/>
            <a:ext cx="7162800" cy="430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90E614C-74D8-B3F0-E035-6FFF97EF89FC}"/>
              </a:ext>
            </a:extLst>
          </p:cNvPr>
          <p:cNvSpPr>
            <a:spLocks noGrp="1"/>
          </p:cNvSpPr>
          <p:nvPr>
            <p:ph type="body" idx="1"/>
          </p:nvPr>
        </p:nvSpPr>
        <p:spPr>
          <a:xfrm>
            <a:off x="609600" y="1577340"/>
            <a:ext cx="10972800" cy="3877985"/>
          </a:xfrm>
        </p:spPr>
        <p:txBody>
          <a:bodyPr wrap="square" lIns="0" tIns="0" rIns="0" bIns="0" anchor="t">
            <a:spAutoFit/>
          </a:bodyPr>
          <a:lstStyle/>
          <a:p>
            <a:pPr algn="l"/>
            <a:r>
              <a:rPr lang="en-US" sz="3600">
                <a:ea typeface="+mn-lt"/>
                <a:cs typeface="+mn-lt"/>
              </a:rPr>
              <a:t>The analysis reveals that employee performance levels are lower than desired, as shown in the performance chart. To address this, we need to implement targeted strategies to motivate employees, such as personalized development programs, regular feedback, and recognition initiatives, to enhance overall performance and engagement.</a:t>
            </a:r>
            <a:endParaRPr lang="en-US" sz="3600"/>
          </a:p>
          <a:p>
            <a:endParaRPr lang="en-US" sz="36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00352" y="246972"/>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9" name="Subtitle 8">
            <a:extLst>
              <a:ext uri="{FF2B5EF4-FFF2-40B4-BE49-F238E27FC236}">
                <a16:creationId xmlns:a16="http://schemas.microsoft.com/office/drawing/2014/main" id="{F827E5FA-0842-C512-F3B6-DFB7C9D27EEC}"/>
              </a:ext>
            </a:extLst>
          </p:cNvPr>
          <p:cNvSpPr>
            <a:spLocks noGrp="1"/>
          </p:cNvSpPr>
          <p:nvPr>
            <p:ph type="subTitle" idx="4"/>
          </p:nvPr>
        </p:nvSpPr>
        <p:spPr>
          <a:xfrm>
            <a:off x="276578" y="1469813"/>
            <a:ext cx="7730067" cy="3877985"/>
          </a:xfrm>
        </p:spPr>
        <p:txBody>
          <a:bodyPr wrap="square" lIns="0" tIns="0" rIns="0" bIns="0" anchor="t">
            <a:spAutoFit/>
          </a:bodyPr>
          <a:lstStyle/>
          <a:p>
            <a:r>
              <a:rPr lang="en-US" sz="3600">
                <a:ea typeface="+mn-lt"/>
                <a:cs typeface="+mn-lt"/>
              </a:rPr>
              <a:t>We have lots of employee data but don’t use it well. This makes it hard to understand why employees leave and how to improve their satisfaction and performance. We need to analyze this data to find ways to keep employees happy and productive.</a:t>
            </a:r>
            <a:endParaRPr lang="en-US" sz="36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4400">
                <a:solidFill>
                  <a:srgbClr val="0D0D0D"/>
                </a:solidFill>
                <a:ea typeface="+mn-lt"/>
                <a:cs typeface="+mn-lt"/>
              </a:rPr>
              <a:t>To analyze employee data to uncover patterns that impact employee satisfaction, performance, and retention.</a:t>
            </a:r>
            <a:endParaRPr lang="en-US" sz="4400" b="0" i="0">
              <a:solidFill>
                <a:srgbClr val="0D0D0D"/>
              </a:solidFill>
              <a:effectLst/>
              <a:latin typeface="Times New Roman" panose="02020603050405020304" pitchFamily="18" charset="0"/>
              <a:cs typeface="Times New Roman" panose="02020603050405020304" pitchFamily="18" charset="0"/>
            </a:endParaRPr>
          </a:p>
          <a:p>
            <a:endParaRPr lang="en-IN" sz="4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881352" y="712638"/>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7" name="Subtitle 6">
            <a:extLst>
              <a:ext uri="{FF2B5EF4-FFF2-40B4-BE49-F238E27FC236}">
                <a16:creationId xmlns:a16="http://schemas.microsoft.com/office/drawing/2014/main" id="{6F3E8BA6-C3C7-CA8D-E41B-60E6B1318E92}"/>
              </a:ext>
            </a:extLst>
          </p:cNvPr>
          <p:cNvSpPr>
            <a:spLocks noGrp="1"/>
          </p:cNvSpPr>
          <p:nvPr>
            <p:ph type="subTitle" idx="4"/>
          </p:nvPr>
        </p:nvSpPr>
        <p:spPr>
          <a:xfrm>
            <a:off x="996245" y="1695592"/>
            <a:ext cx="8548511" cy="3016210"/>
          </a:xfrm>
        </p:spPr>
        <p:txBody>
          <a:bodyPr wrap="square" lIns="0" tIns="0" rIns="0" bIns="0" anchor="t">
            <a:spAutoFit/>
          </a:bodyPr>
          <a:lstStyle/>
          <a:p>
            <a:pPr marL="285750" indent="-285750" algn="l">
              <a:buFont typeface="Arial"/>
              <a:buChar char="•"/>
            </a:pPr>
            <a:r>
              <a:rPr lang="en-US" sz="4000" b="1">
                <a:solidFill>
                  <a:srgbClr val="000000"/>
                </a:solidFill>
                <a:ea typeface="+mn-lt"/>
                <a:cs typeface="+mn-lt"/>
              </a:rPr>
              <a:t>Human Resources (HR) Team</a:t>
            </a:r>
            <a:endParaRPr lang="en-US" sz="4000">
              <a:solidFill>
                <a:srgbClr val="000000"/>
              </a:solidFill>
              <a:ea typeface="+mn-lt"/>
              <a:cs typeface="+mn-lt"/>
            </a:endParaRPr>
          </a:p>
          <a:p>
            <a:pPr marL="285750" indent="-285750" algn="l">
              <a:buFont typeface="Arial"/>
              <a:buChar char="•"/>
            </a:pPr>
            <a:r>
              <a:rPr lang="en-US" sz="4000" b="1">
                <a:solidFill>
                  <a:srgbClr val="000000"/>
                </a:solidFill>
                <a:ea typeface="+mn-lt"/>
                <a:cs typeface="+mn-lt"/>
              </a:rPr>
              <a:t>Management and Executives</a:t>
            </a:r>
            <a:endParaRPr lang="en-US" sz="4000">
              <a:solidFill>
                <a:srgbClr val="000000"/>
              </a:solidFill>
              <a:ea typeface="+mn-lt"/>
              <a:cs typeface="+mn-lt"/>
            </a:endParaRPr>
          </a:p>
          <a:p>
            <a:pPr marL="285750" indent="-285750" algn="l">
              <a:buFont typeface="Arial"/>
              <a:buChar char="•"/>
            </a:pPr>
            <a:r>
              <a:rPr lang="en-US" sz="4000" b="1">
                <a:solidFill>
                  <a:srgbClr val="000000"/>
                </a:solidFill>
                <a:ea typeface="+mn-lt"/>
                <a:cs typeface="+mn-lt"/>
              </a:rPr>
              <a:t>Team Leaders and Supervisors</a:t>
            </a:r>
            <a:endParaRPr lang="en-US" sz="4000">
              <a:solidFill>
                <a:srgbClr val="000000"/>
              </a:solidFill>
              <a:ea typeface="+mn-lt"/>
              <a:cs typeface="+mn-lt"/>
            </a:endParaRPr>
          </a:p>
          <a:p>
            <a:pPr marL="285750" indent="-285750" algn="l">
              <a:buFont typeface="Arial"/>
              <a:buChar char="•"/>
            </a:pPr>
            <a:r>
              <a:rPr lang="en-US" sz="4000" b="1">
                <a:solidFill>
                  <a:srgbClr val="000000"/>
                </a:solidFill>
                <a:ea typeface="+mn-lt"/>
                <a:cs typeface="+mn-lt"/>
              </a:rPr>
              <a:t>Data Analysts</a:t>
            </a:r>
            <a:r>
              <a:rPr lang="en-US" sz="4000">
                <a:solidFill>
                  <a:srgbClr val="000000"/>
                </a:solidFill>
                <a:ea typeface="+mn-lt"/>
                <a:cs typeface="+mn-lt"/>
              </a:rPr>
              <a:t> </a:t>
            </a:r>
            <a:endParaRPr lang="en-US" sz="4000"/>
          </a:p>
          <a:p>
            <a:endParaRPr lang="en-US">
              <a:solidFill>
                <a:srgbClr val="000000"/>
              </a:solidFill>
              <a:latin typeface="Calibri"/>
              <a:ea typeface="Calibri"/>
              <a:cs typeface="Calibri"/>
            </a:endParaRPr>
          </a:p>
          <a:p>
            <a:pPr marL="285750" indent="-285750">
              <a:buFont typeface="Arial" panose="020B0604020202020204" pitchFamily="34" charset="0"/>
              <a:buChar char="•"/>
            </a:pPr>
            <a:endParaRPr lang="en-US">
              <a:solidFill>
                <a:srgbClr val="000000"/>
              </a:solidFill>
              <a:latin typeface="Calibri"/>
              <a:ea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8" name="Text Placeholder 7">
            <a:extLst>
              <a:ext uri="{FF2B5EF4-FFF2-40B4-BE49-F238E27FC236}">
                <a16:creationId xmlns:a16="http://schemas.microsoft.com/office/drawing/2014/main" id="{F338EC8C-14D4-4ED1-3288-94EF124F0713}"/>
              </a:ext>
            </a:extLst>
          </p:cNvPr>
          <p:cNvSpPr>
            <a:spLocks noGrp="1"/>
          </p:cNvSpPr>
          <p:nvPr>
            <p:ph type="body" idx="1"/>
          </p:nvPr>
        </p:nvSpPr>
        <p:spPr>
          <a:xfrm>
            <a:off x="2825044" y="1577340"/>
            <a:ext cx="8658579" cy="2769989"/>
          </a:xfrm>
        </p:spPr>
        <p:txBody>
          <a:bodyPr wrap="square" lIns="0" tIns="0" rIns="0" bIns="0" anchor="t">
            <a:spAutoFit/>
          </a:bodyPr>
          <a:lstStyle/>
          <a:p>
            <a:pPr marL="285750" indent="-285750">
              <a:buFont typeface="Arial"/>
              <a:buChar char="•"/>
            </a:pPr>
            <a:r>
              <a:rPr lang="en-US" sz="3600"/>
              <a:t>CONDITIONAL FORMATTING – MISSING</a:t>
            </a:r>
            <a:endParaRPr lang="en-US" sz="3600">
              <a:solidFill>
                <a:srgbClr val="000000"/>
              </a:solidFill>
              <a:latin typeface="Calibri"/>
              <a:ea typeface="Calibri"/>
              <a:cs typeface="Calibri"/>
            </a:endParaRPr>
          </a:p>
          <a:p>
            <a:pPr marL="285750" indent="-285750">
              <a:buFont typeface="Arial"/>
              <a:buChar char="•"/>
            </a:pPr>
            <a:r>
              <a:rPr lang="en-US" sz="3600">
                <a:solidFill>
                  <a:srgbClr val="000000"/>
                </a:solidFill>
                <a:latin typeface="Calibri"/>
                <a:ea typeface="Calibri"/>
                <a:cs typeface="Calibri"/>
              </a:rPr>
              <a:t>FILTER – REMOVE</a:t>
            </a:r>
          </a:p>
          <a:p>
            <a:pPr marL="285750" indent="-285750">
              <a:buFont typeface="Arial"/>
              <a:buChar char="•"/>
            </a:pPr>
            <a:r>
              <a:rPr lang="en-US" sz="3600">
                <a:solidFill>
                  <a:srgbClr val="000000"/>
                </a:solidFill>
                <a:latin typeface="Calibri"/>
                <a:ea typeface="Calibri"/>
                <a:cs typeface="Calibri"/>
              </a:rPr>
              <a:t>FORMULA – PERFORMANCE </a:t>
            </a:r>
          </a:p>
          <a:p>
            <a:pPr marL="285750" indent="-285750">
              <a:buFont typeface="Arial"/>
              <a:buChar char="•"/>
            </a:pPr>
            <a:r>
              <a:rPr lang="en-US" sz="3600">
                <a:solidFill>
                  <a:srgbClr val="000000"/>
                </a:solidFill>
                <a:latin typeface="Calibri"/>
                <a:ea typeface="Calibri"/>
                <a:cs typeface="Calibri"/>
              </a:rPr>
              <a:t>PIVOT - SUMMARY </a:t>
            </a:r>
          </a:p>
          <a:p>
            <a:pPr marL="285750" indent="-285750">
              <a:buFont typeface="Arial"/>
              <a:buChar char="•"/>
            </a:pPr>
            <a:r>
              <a:rPr lang="en-US" sz="3600">
                <a:solidFill>
                  <a:srgbClr val="000000"/>
                </a:solidFill>
                <a:latin typeface="Calibri"/>
                <a:ea typeface="Calibri"/>
                <a:cs typeface="Calibri"/>
              </a:rPr>
              <a:t>GRAPH –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 Placeholder 2">
            <a:extLst>
              <a:ext uri="{FF2B5EF4-FFF2-40B4-BE49-F238E27FC236}">
                <a16:creationId xmlns:a16="http://schemas.microsoft.com/office/drawing/2014/main" id="{68CA1493-0D6E-FBB7-A7FA-DF2361167C67}"/>
              </a:ext>
            </a:extLst>
          </p:cNvPr>
          <p:cNvSpPr>
            <a:spLocks noGrp="1"/>
          </p:cNvSpPr>
          <p:nvPr>
            <p:ph type="body" idx="1"/>
          </p:nvPr>
        </p:nvSpPr>
        <p:spPr>
          <a:xfrm>
            <a:off x="609600" y="1577340"/>
            <a:ext cx="10972800" cy="4985980"/>
          </a:xfrm>
        </p:spPr>
        <p:txBody>
          <a:bodyPr wrap="square" lIns="0" tIns="0" rIns="0" bIns="0" anchor="t">
            <a:spAutoFit/>
          </a:bodyPr>
          <a:lstStyle/>
          <a:p>
            <a:pPr marL="285750" indent="-285750">
              <a:buFont typeface="Arial"/>
              <a:buChar char="•"/>
            </a:pPr>
            <a:r>
              <a:rPr lang="en-US" sz="3600"/>
              <a:t> EMPLOYEE DATA SET = EDU NET </a:t>
            </a:r>
            <a:endParaRPr lang="en-US" sz="3600">
              <a:solidFill>
                <a:srgbClr val="000000"/>
              </a:solidFill>
              <a:latin typeface="Calibri"/>
              <a:ea typeface="Calibri"/>
              <a:cs typeface="Calibri"/>
            </a:endParaRPr>
          </a:p>
          <a:p>
            <a:pPr marL="285750" indent="-285750">
              <a:buFont typeface="Arial"/>
              <a:buChar char="•"/>
            </a:pPr>
            <a:r>
              <a:rPr lang="en-US" sz="3600">
                <a:solidFill>
                  <a:srgbClr val="000000"/>
                </a:solidFill>
                <a:latin typeface="Calibri"/>
                <a:ea typeface="Calibri"/>
                <a:cs typeface="Calibri"/>
              </a:rPr>
              <a:t>26 – FEATURES</a:t>
            </a:r>
          </a:p>
          <a:p>
            <a:pPr marL="285750" indent="-285750">
              <a:buFont typeface="Arial"/>
              <a:buChar char="•"/>
            </a:pPr>
            <a:r>
              <a:rPr lang="en-US" sz="3600">
                <a:solidFill>
                  <a:srgbClr val="000000"/>
                </a:solidFill>
                <a:latin typeface="Calibri"/>
                <a:ea typeface="Calibri"/>
                <a:cs typeface="Calibri"/>
              </a:rPr>
              <a:t>9 – FEATURES</a:t>
            </a:r>
          </a:p>
          <a:p>
            <a:pPr marL="285750" indent="-285750">
              <a:buFont typeface="Arial"/>
              <a:buChar char="•"/>
            </a:pPr>
            <a:r>
              <a:rPr lang="en-US" sz="3600">
                <a:solidFill>
                  <a:srgbClr val="000000"/>
                </a:solidFill>
                <a:latin typeface="Calibri"/>
                <a:ea typeface="Calibri"/>
                <a:cs typeface="Calibri"/>
              </a:rPr>
              <a:t>EMP ID – NUM</a:t>
            </a:r>
          </a:p>
          <a:p>
            <a:pPr marL="285750" indent="-285750">
              <a:buFont typeface="Arial"/>
              <a:buChar char="•"/>
            </a:pPr>
            <a:r>
              <a:rPr lang="en-US" sz="3600">
                <a:solidFill>
                  <a:srgbClr val="000000"/>
                </a:solidFill>
                <a:latin typeface="Calibri"/>
                <a:ea typeface="Calibri"/>
                <a:cs typeface="Calibri"/>
              </a:rPr>
              <a:t>NAME – TEXT</a:t>
            </a:r>
          </a:p>
          <a:p>
            <a:pPr marL="285750" indent="-285750">
              <a:buFont typeface="Arial"/>
              <a:buChar char="•"/>
            </a:pPr>
            <a:r>
              <a:rPr lang="en-US" sz="3600">
                <a:solidFill>
                  <a:srgbClr val="000000"/>
                </a:solidFill>
                <a:latin typeface="Calibri"/>
                <a:ea typeface="Calibri"/>
                <a:cs typeface="Calibri"/>
              </a:rPr>
              <a:t>EMP TYPE </a:t>
            </a:r>
          </a:p>
          <a:p>
            <a:pPr marL="285750" indent="-285750">
              <a:buFont typeface="Arial"/>
              <a:buChar char="•"/>
            </a:pPr>
            <a:r>
              <a:rPr lang="en-US" sz="3600">
                <a:solidFill>
                  <a:srgbClr val="000000"/>
                </a:solidFill>
                <a:latin typeface="Calibri"/>
                <a:ea typeface="Calibri"/>
                <a:cs typeface="Calibri"/>
              </a:rPr>
              <a:t>PERFORMANCE LEVEL</a:t>
            </a:r>
          </a:p>
          <a:p>
            <a:pPr marL="285750" indent="-285750">
              <a:buFont typeface="Arial"/>
              <a:buChar char="•"/>
            </a:pPr>
            <a:r>
              <a:rPr lang="en-US" sz="3600">
                <a:solidFill>
                  <a:srgbClr val="000000"/>
                </a:solidFill>
                <a:latin typeface="Calibri"/>
                <a:ea typeface="Calibri"/>
                <a:cs typeface="Calibri"/>
              </a:rPr>
              <a:t>GENDER – MALE AND FEMALE </a:t>
            </a:r>
          </a:p>
          <a:p>
            <a:pPr marL="285750" indent="-285750">
              <a:buFont typeface="Arial"/>
              <a:buChar char="•"/>
            </a:pPr>
            <a:r>
              <a:rPr lang="en-US" sz="3600">
                <a:solidFill>
                  <a:srgbClr val="000000"/>
                </a:solidFill>
                <a:latin typeface="Calibri"/>
                <a:ea typeface="Calibri"/>
                <a:cs typeface="Calibri"/>
              </a:rPr>
              <a:t>EMPLOYEE RATING –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2800">
                <a:solidFill>
                  <a:srgbClr val="0D0D0D"/>
                </a:solidFill>
                <a:latin typeface="Times New Roman"/>
                <a:cs typeface="Times New Roman"/>
              </a:rPr>
              <a:t>PERFORMANCE LEVEL =IFS(Z2&gt;=5,"VERY HIGH",Z2&gt;=4,"HIGH",Z2&gt;=3,"MED",TRUE,"LOW")</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347</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Keerthika B</cp:lastModifiedBy>
  <cp:revision>2</cp:revision>
  <dcterms:created xsi:type="dcterms:W3CDTF">2024-03-29T15:07:22Z</dcterms:created>
  <dcterms:modified xsi:type="dcterms:W3CDTF">2024-08-31T18:12:48Z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