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7"/>
  </p:notesMasterIdLst>
  <p:sldIdLst>
    <p:sldId id="256" r:id="rId2"/>
    <p:sldId id="259" r:id="rId3"/>
    <p:sldId id="26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99B3-EAC8-4D75-B804-2D23A0EF61F3}" type="datetimeFigureOut">
              <a:rPr lang="en-IE" smtClean="0"/>
              <a:t>08/10/2018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3A4E2-CB11-473E-8AB6-C79DC55170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714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79557BF-38DE-4329-A17B-325B8366309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5CA604-B36F-44CE-A10C-E0B129016AA2}" type="slidenum">
              <a:t>3</a:t>
            </a:fld>
            <a:endParaRPr lang="en-ZA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Bitstream Vera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6EEE801-31DF-4C65-8E16-7E9A9BB58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B3D97CC-F6FA-430F-A6E5-E7B8977282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09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6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0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5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D photos for freshwater crabs">
            <a:extLst>
              <a:ext uri="{FF2B5EF4-FFF2-40B4-BE49-F238E27FC236}">
                <a16:creationId xmlns:a16="http://schemas.microsoft.com/office/drawing/2014/main" id="{3D87D55A-B6C0-4FBA-96E1-E3EF18BC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80F22-DA01-44DE-B312-CE35D77DF091}"/>
              </a:ext>
            </a:extLst>
          </p:cNvPr>
          <p:cNvSpPr txBox="1"/>
          <p:nvPr/>
        </p:nvSpPr>
        <p:spPr>
          <a:xfrm>
            <a:off x="373856" y="0"/>
            <a:ext cx="11444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Freshwater Crabs and biodiversity crises</a:t>
            </a:r>
          </a:p>
        </p:txBody>
      </p:sp>
    </p:spTree>
    <p:extLst>
      <p:ext uri="{BB962C8B-B14F-4D97-AF65-F5344CB8AC3E}">
        <p14:creationId xmlns:p14="http://schemas.microsoft.com/office/powerpoint/2010/main" val="33305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0F5-4090-4495-9A7A-F822F252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99" y="2788555"/>
            <a:ext cx="8911687" cy="1280890"/>
          </a:xfrm>
        </p:spPr>
        <p:txBody>
          <a:bodyPr>
            <a:noAutofit/>
          </a:bodyPr>
          <a:lstStyle/>
          <a:p>
            <a:r>
              <a:rPr lang="en-IE" sz="8800" dirty="0">
                <a:latin typeface="Lucida Sans" panose="020B0602030504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264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EB02-478F-4FBC-967F-9C21CA9628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6788524-AD9B-46E6-8470-17C93462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" y="1"/>
            <a:ext cx="12192000" cy="68579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67508-D3FA-447F-BC99-BDF414305378}"/>
              </a:ext>
            </a:extLst>
          </p:cNvPr>
          <p:cNvSpPr txBox="1"/>
          <p:nvPr/>
        </p:nvSpPr>
        <p:spPr>
          <a:xfrm>
            <a:off x="1952369" y="3764975"/>
            <a:ext cx="7945533" cy="1527256"/>
          </a:xfrm>
          <a:prstGeom prst="rect">
            <a:avLst/>
          </a:prstGeom>
          <a:gradFill>
            <a:gsLst>
              <a:gs pos="0">
                <a:srgbClr val="2A6099"/>
              </a:gs>
              <a:gs pos="100000">
                <a:srgbClr val="FFFFFF"/>
              </a:gs>
            </a:gsLst>
            <a:lin ang="3600000"/>
          </a:gradFill>
          <a:ln cap="flat">
            <a:noFill/>
          </a:ln>
        </p:spPr>
        <p:txBody>
          <a:bodyPr vert="horz" wrap="square" lIns="81650" tIns="40820" rIns="81650" bIns="40820" anchor="t" anchorCtr="0" compatLnSpc="0">
            <a:spAutoFit/>
          </a:bodyPr>
          <a:lstStyle/>
          <a:p>
            <a:pPr defTabSz="829544" hangingPunct="0">
              <a:defRPr sz="1800" b="1" i="0" u="none" strike="noStrike" kern="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</a:defRPr>
            </a:pPr>
            <a:r>
              <a:rPr lang="en-ZA" sz="3266" b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Bitstream Vera Sans" pitchFamily="2"/>
              </a:rPr>
              <a:t>Globally, &gt;1 000 000 spp rely on tropical freshwater ecosystems for survival.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DBED6-B59F-41D0-9FCD-0ADFF46B3A04}"/>
              </a:ext>
            </a:extLst>
          </p:cNvPr>
          <p:cNvSpPr txBox="1"/>
          <p:nvPr/>
        </p:nvSpPr>
        <p:spPr>
          <a:xfrm>
            <a:off x="1523520" y="6139803"/>
            <a:ext cx="6664623" cy="537370"/>
          </a:xfrm>
          <a:prstGeom prst="rect">
            <a:avLst/>
          </a:prstGeom>
          <a:solidFill>
            <a:srgbClr val="5EB91E">
              <a:alpha val="63000"/>
            </a:srgbClr>
          </a:solidFill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ZA" sz="1633">
                <a:solidFill>
                  <a:srgbClr val="000000"/>
                </a:solidFill>
                <a:latin typeface="Liberation Sans" pitchFamily="18"/>
                <a:ea typeface="DejaVu Sans" pitchFamily="2"/>
                <a:cs typeface="Bitstream Vera Sans" pitchFamily="2"/>
              </a:rPr>
              <a:t>  References:</a:t>
            </a:r>
          </a:p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ZA" sz="1452">
                <a:solidFill>
                  <a:srgbClr val="000000"/>
                </a:solidFill>
                <a:latin typeface="Liberation Sans" pitchFamily="18"/>
                <a:ea typeface="DejaVu Sans" pitchFamily="2"/>
                <a:cs typeface="Bitstream Vera Sans" pitchFamily="2"/>
              </a:rPr>
              <a:t>     - Fresh water biome facts and information, bioexpedition.com, BioExpedtion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97BC-005F-475A-B724-B2C84BFF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644" y="276243"/>
            <a:ext cx="4157662" cy="815963"/>
          </a:xfrm>
        </p:spPr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ZA" b="1" dirty="0">
                <a:solidFill>
                  <a:schemeClr val="bg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7D57-AF09-41CD-AA92-9ECA599A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250" y="1471611"/>
            <a:ext cx="8292864" cy="3696737"/>
          </a:xfrm>
        </p:spPr>
        <p:txBody>
          <a:bodyPr>
            <a:normAutofit fontScale="92500" lnSpcReduction="10000"/>
          </a:bodyPr>
          <a:lstStyle/>
          <a:p>
            <a:r>
              <a:rPr lang="en-ZA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the </a:t>
            </a:r>
            <a:r>
              <a:rPr lang="en-Z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ZA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nternational </a:t>
            </a:r>
            <a:r>
              <a:rPr lang="en-Z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ZA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nion for </a:t>
            </a:r>
            <a:r>
              <a:rPr lang="en-Z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ZA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onservation of </a:t>
            </a:r>
            <a:r>
              <a:rPr lang="en-ZA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ZA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ature (IUCN</a:t>
            </a:r>
            <a:r>
              <a:rPr lang="en-ZA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Conservation Assessments  using the IUCN (2001) Red list Categories and Criteria (version 3.1)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 Information system data provided by IUCN.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was done  in 5 continents  (43 countries) </a:t>
            </a:r>
          </a:p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America, Africa, Asia, Europe and Australia </a:t>
            </a:r>
          </a:p>
          <a:p>
            <a:pPr marL="0" indent="0">
              <a:buNone/>
            </a:pPr>
            <a:r>
              <a:rPr lang="en-Z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endParaRPr lang="en-ZA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ZA" i="1" dirty="0">
                <a:solidFill>
                  <a:srgbClr val="00206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ZA" dirty="0"/>
          </a:p>
          <a:p>
            <a:pPr>
              <a:buFont typeface="Wingdings" panose="05000000000000000000" pitchFamily="2" charset="2"/>
              <a:buChar char="§"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CAAC8ECB-E4A3-486C-A04C-52984043A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32121" b="14344"/>
          <a:stretch/>
        </p:blipFill>
        <p:spPr bwMode="auto">
          <a:xfrm>
            <a:off x="8567737" y="23750"/>
            <a:ext cx="3567953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9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2F71-B38D-4B7B-ACA5-005ABE81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577" y="512279"/>
            <a:ext cx="9788318" cy="6021042"/>
          </a:xfrm>
        </p:spPr>
        <p:txBody>
          <a:bodyPr/>
          <a:lstStyle/>
          <a:p>
            <a:r>
              <a:rPr lang="en-ZA" b="1" dirty="0"/>
              <a:t>Analysis of species-level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Conducted at Northern Michigan University as part of the Red List Index based 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Taxonomy, distribution, population trends, ecology, life history, past and present threats and conservation actions</a:t>
            </a:r>
          </a:p>
          <a:p>
            <a:r>
              <a:rPr lang="en-ZA" b="1" dirty="0"/>
              <a:t> </a:t>
            </a:r>
          </a:p>
          <a:p>
            <a:r>
              <a:rPr lang="en-ZA" b="1" dirty="0"/>
              <a:t>Identification of countries with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Most threatened species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Highest species diversity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Highest endemism rates</a:t>
            </a:r>
          </a:p>
          <a:p>
            <a:r>
              <a:rPr lang="en-ZA" dirty="0"/>
              <a:t>Numbers of threatened species correlated by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Family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dirty="0"/>
              <a:t>region</a:t>
            </a:r>
          </a:p>
          <a:p>
            <a:pPr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9999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256</TotalTime>
  <Words>163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Bitstream Vera Sans</vt:lpstr>
      <vt:lpstr>Britannic Bold</vt:lpstr>
      <vt:lpstr>Calibri</vt:lpstr>
      <vt:lpstr>Cambria Math</vt:lpstr>
      <vt:lpstr>Century Gothic</vt:lpstr>
      <vt:lpstr>DejaVu Sans</vt:lpstr>
      <vt:lpstr>Liberation Sans</vt:lpstr>
      <vt:lpstr>Liberation Serif</vt:lpstr>
      <vt:lpstr>Lucida Sans</vt:lpstr>
      <vt:lpstr>Wingdings</vt:lpstr>
      <vt:lpstr>Wingdings 3</vt:lpstr>
      <vt:lpstr>Wisp</vt:lpstr>
      <vt:lpstr>PowerPoint Presentation</vt:lpstr>
      <vt:lpstr>INTRODUCTION</vt:lpstr>
      <vt:lpstr>PowerPoint Presentation</vt:lpstr>
      <vt:lpstr>     2.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Shalati Baloyi</dc:creator>
  <cp:lastModifiedBy>Palesa Khoza</cp:lastModifiedBy>
  <cp:revision>21</cp:revision>
  <dcterms:created xsi:type="dcterms:W3CDTF">2018-10-06T14:40:59Z</dcterms:created>
  <dcterms:modified xsi:type="dcterms:W3CDTF">2018-10-08T08:10:44Z</dcterms:modified>
</cp:coreProperties>
</file>