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0412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8920" y="1604520"/>
            <a:ext cx="3532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8000" y="1604520"/>
            <a:ext cx="3532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8920" y="3682080"/>
            <a:ext cx="3532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8000" y="3682080"/>
            <a:ext cx="35323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06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240" y="368208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240" y="1604520"/>
            <a:ext cx="53535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5743080" y="2733480"/>
            <a:ext cx="6445800" cy="20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ru-RU" sz="2400" spc="-1" strike="noStrike">
                <a:solidFill>
                  <a:srgbClr val="ffffff"/>
                </a:solidFill>
                <a:latin typeface="Cambria"/>
                <a:ea typeface="Cambria"/>
              </a:rPr>
              <a:t>Выпускная квалификационная работа по направлению 09.03.03  «Прикладная информатика»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2400" spc="-1" strike="noStrike">
                <a:solidFill>
                  <a:srgbClr val="ffffff"/>
                </a:solidFill>
                <a:latin typeface="Cambria"/>
                <a:ea typeface="Cambria"/>
              </a:rPr>
              <a:t>на тему «Разработка клиент-серверного приложения для учёта оценок обучающихся с использованием REST API»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6679440" y="5396760"/>
            <a:ext cx="55094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Студент: Кузьмин Егор Олегович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Группа: ИДБ-18-10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Научный руководитель: преподаватель, доцент Бритвина Валентина Валентиновна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" name="CustomShape 3"/>
          <p:cNvSpPr/>
          <p:nvPr/>
        </p:nvSpPr>
        <p:spPr>
          <a:xfrm>
            <a:off x="0" y="5122440"/>
            <a:ext cx="4966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Москва 2022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Кафедра Управления и информатики в технических системах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Институт информационных технологий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Функции ИС для Единого Деканата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Shape 4"/>
          <p:cNvSpPr txBox="1"/>
          <p:nvPr/>
        </p:nvSpPr>
        <p:spPr>
          <a:xfrm>
            <a:off x="1000440" y="1371600"/>
            <a:ext cx="9515160" cy="4572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400" spc="-1" strike="noStrike">
                <a:latin typeface="Cambria"/>
              </a:rPr>
              <a:t>1. Выставление оценок студентам с указанием даты оценки и автора оценки;</a:t>
            </a:r>
            <a:endParaRPr b="0" i="1" lang="en-US" sz="2400" spc="-1" strike="noStrike">
              <a:latin typeface="Cambria"/>
            </a:endParaRPr>
          </a:p>
          <a:p>
            <a:r>
              <a:rPr b="0" i="1" lang="en-US" sz="2400" spc="-1" strike="noStrike">
                <a:latin typeface="Cambria"/>
              </a:rPr>
              <a:t>2. Просмотр статистики оценок по группам;</a:t>
            </a:r>
            <a:endParaRPr b="0" i="1" lang="en-US" sz="2400" spc="-1" strike="noStrike">
              <a:latin typeface="Cambria"/>
            </a:endParaRPr>
          </a:p>
          <a:p>
            <a:r>
              <a:rPr b="0" i="1" lang="en-US" sz="2400" spc="-1" strike="noStrike">
                <a:latin typeface="Cambria"/>
              </a:rPr>
              <a:t>3. Просмотр оценок и рейтинга конкретных студентов;</a:t>
            </a:r>
            <a:endParaRPr b="0" i="1" lang="en-US" sz="2400" spc="-1" strike="noStrike">
              <a:latin typeface="Cambria"/>
            </a:endParaRPr>
          </a:p>
          <a:p>
            <a:r>
              <a:rPr b="0" i="1" lang="en-US" sz="2400" spc="-1" strike="noStrike">
                <a:latin typeface="Cambria"/>
              </a:rPr>
              <a:t>4. Просмотр списка “должников” — список студентов и их предметов без оценок;</a:t>
            </a:r>
            <a:endParaRPr b="0" i="1" lang="en-US" sz="2400" spc="-1" strike="noStrike">
              <a:latin typeface="Cambria"/>
            </a:endParaRPr>
          </a:p>
          <a:p>
            <a:r>
              <a:rPr b="0" i="1" lang="en-US" sz="2400" spc="-1" strike="noStrike">
                <a:latin typeface="Cambria"/>
              </a:rPr>
              <a:t>5. Добавление, изменение, удаление предметов;</a:t>
            </a:r>
            <a:endParaRPr b="0" i="1" lang="en-US" sz="2400" spc="-1" strike="noStrike">
              <a:latin typeface="Cambria"/>
            </a:endParaRPr>
          </a:p>
          <a:p>
            <a:r>
              <a:rPr b="0" i="1" lang="en-US" sz="2400" spc="-1" strike="noStrike">
                <a:latin typeface="Cambria"/>
              </a:rPr>
              <a:t>6. Добавление, изменение, удаление зачетов и экзаменов по конкретным предметам у групп.</a:t>
            </a:r>
            <a:endParaRPr b="0" i="1" lang="en-US" sz="2400" spc="-1" strike="noStrike"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ffffff"/>
                </a:solidFill>
                <a:latin typeface="Cambria"/>
                <a:ea typeface="Cambria"/>
              </a:rPr>
              <a:t>Отличия от ныне используемой ИС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11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0" name="TextShape 4"/>
          <p:cNvSpPr txBox="1"/>
          <p:nvPr/>
        </p:nvSpPr>
        <p:spPr>
          <a:xfrm>
            <a:off x="1188720" y="1325520"/>
            <a:ext cx="10356480" cy="503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800" spc="-1" strike="noStrike">
                <a:latin typeface="Cambria"/>
              </a:rPr>
              <a:t>Отличия от нынешнего ЛК Студента (lk.stankin.ru)</a:t>
            </a:r>
            <a:endParaRPr b="0" i="1" lang="en-US" sz="2800" spc="-1" strike="noStrike">
              <a:latin typeface="Cambria"/>
            </a:endParaRPr>
          </a:p>
        </p:txBody>
      </p:sp>
      <p:sp>
        <p:nvSpPr>
          <p:cNvPr id="81" name="TextShape 5"/>
          <p:cNvSpPr txBox="1"/>
          <p:nvPr/>
        </p:nvSpPr>
        <p:spPr>
          <a:xfrm>
            <a:off x="182880" y="1920240"/>
            <a:ext cx="11795760" cy="421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800" spc="-1" strike="noStrike">
                <a:latin typeface="Cambria"/>
              </a:rPr>
              <a:t>	</a:t>
            </a:r>
            <a:r>
              <a:rPr b="0" i="1" lang="en-US" sz="2800" spc="-1" strike="noStrike">
                <a:latin typeface="Cambria"/>
              </a:rPr>
              <a:t>Плюсы для студента:</a:t>
            </a:r>
            <a:endParaRPr b="0" i="1" lang="en-US" sz="2800" spc="-1" strike="noStrike">
              <a:latin typeface="Cambria"/>
            </a:endParaRPr>
          </a:p>
          <a:p>
            <a:r>
              <a:rPr b="0" i="1" lang="en-US" sz="2800" spc="-1" strike="noStrike">
                <a:latin typeface="Cambria"/>
              </a:rPr>
              <a:t>1. Возможность просмотра преподавателя, выставившего оценку;</a:t>
            </a:r>
            <a:endParaRPr b="0" i="1" lang="en-US" sz="2800" spc="-1" strike="noStrike">
              <a:latin typeface="Cambria"/>
            </a:endParaRPr>
          </a:p>
          <a:p>
            <a:r>
              <a:rPr b="0" i="1" lang="en-US" sz="2800" spc="-1" strike="noStrike">
                <a:latin typeface="Cambria"/>
              </a:rPr>
              <a:t>2. Возможность просмотра сроков сдачи для той или иной оценки;</a:t>
            </a:r>
            <a:endParaRPr b="0" i="1" lang="en-US" sz="2800" spc="-1" strike="noStrike">
              <a:latin typeface="Cambria"/>
            </a:endParaRPr>
          </a:p>
          <a:p>
            <a:r>
              <a:rPr b="0" i="1" lang="en-US" sz="2800" spc="-1" strike="noStrike">
                <a:latin typeface="Cambria"/>
              </a:rPr>
              <a:t>3. Удобный способ просмотра списка предметов с отсутствующими оценками;</a:t>
            </a:r>
            <a:endParaRPr b="0" i="1" lang="en-US" sz="2800" spc="-1" strike="noStrike">
              <a:latin typeface="Cambria"/>
            </a:endParaRPr>
          </a:p>
          <a:p>
            <a:r>
              <a:rPr b="0" i="1" lang="en-US" sz="2800" spc="-1" strike="noStrike">
                <a:latin typeface="Cambria"/>
              </a:rPr>
              <a:t>4. Визуальное отображение необходимости получения допуска для выставления оценки;</a:t>
            </a:r>
            <a:endParaRPr b="0" i="1" lang="en-US" sz="2800" spc="-1" strike="noStrike">
              <a:latin typeface="Cambria"/>
            </a:endParaRPr>
          </a:p>
          <a:p>
            <a:r>
              <a:rPr b="0" i="1" lang="en-US" sz="2800" spc="-1" strike="noStrike">
                <a:latin typeface="Cambria"/>
              </a:rPr>
              <a:t>5. Наиболее быстрое отображение полученных оценок.</a:t>
            </a:r>
            <a:endParaRPr b="0" i="1" lang="en-US" sz="2800" spc="-1" strike="noStrike"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en-US" sz="2800" spc="-1" strike="noStrike">
                <a:solidFill>
                  <a:srgbClr val="ffffff"/>
                </a:solidFill>
                <a:latin typeface="Cambria"/>
                <a:ea typeface="Cambria"/>
              </a:rPr>
              <a:t>Перспективы развития системы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3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12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5" name="TextShape 4"/>
          <p:cNvSpPr txBox="1"/>
          <p:nvPr/>
        </p:nvSpPr>
        <p:spPr>
          <a:xfrm>
            <a:off x="640080" y="1737360"/>
            <a:ext cx="10783800" cy="4219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ria"/>
              </a:rPr>
              <a:t>Добавление возможности выставления “неподтвержденных” оценок преподавателями;</a:t>
            </a:r>
            <a:endParaRPr b="0" i="1" lang="en-US" sz="2800" spc="-1" strike="noStrike">
              <a:latin typeface="Cam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ria"/>
              </a:rPr>
              <a:t>Возможность введения системы личных заметок студента для каждого предмета/конкретной оценки;</a:t>
            </a:r>
            <a:endParaRPr b="0" i="1" lang="en-US" sz="2800" spc="-1" strike="noStrike">
              <a:latin typeface="Cam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ria"/>
              </a:rPr>
              <a:t>Возможность для Единого Деканата писать студенту внутри ЛК;</a:t>
            </a:r>
            <a:endParaRPr b="0" i="1" lang="en-US" sz="2800" spc="-1" strike="noStrike">
              <a:latin typeface="Cam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ria"/>
              </a:rPr>
              <a:t>Функционал проверки возможности получать стипендию по результатам сессии;</a:t>
            </a:r>
            <a:endParaRPr b="0" i="1" lang="en-US" sz="2800" spc="-1" strike="noStrike">
              <a:latin typeface="Cam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ria"/>
              </a:rPr>
              <a:t>Календарь сессии и даты зачётов/экзаменов;</a:t>
            </a:r>
            <a:endParaRPr b="0" i="1" lang="en-US" sz="2800" spc="-1" strike="noStrike">
              <a:latin typeface="Cam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ria"/>
              </a:rPr>
              <a:t>Создание мобильных приложений под IOS/Android.</a:t>
            </a:r>
            <a:endParaRPr b="0" i="1" lang="en-US" sz="2800" spc="-1" strike="noStrike">
              <a:latin typeface="Cam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743080" y="2733480"/>
            <a:ext cx="6445800" cy="201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ru-RU" sz="2400" spc="-1" strike="noStrike">
                <a:solidFill>
                  <a:srgbClr val="ffffff"/>
                </a:solidFill>
                <a:latin typeface="Cambria"/>
                <a:ea typeface="Cambria"/>
              </a:rPr>
              <a:t>Выпускная квалификационная работа по направлению 09.03.03  «Прикладная информатика»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ru-RU" sz="2400" spc="-1" strike="noStrike">
                <a:solidFill>
                  <a:srgbClr val="ffffff"/>
                </a:solidFill>
                <a:latin typeface="Cambria"/>
                <a:ea typeface="Cambria"/>
              </a:rPr>
              <a:t>на тему «Разработка клиент-серверного приложения для учёта оценок обучающихся с использованием REST API»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6679440" y="5396760"/>
            <a:ext cx="55094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Студент: Кузьмин Егор Олегович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Группа: ИДБ-18-10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Научный руководитель: преподаватель, доцент Бритвина </a:t>
            </a: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Валентина Валентиновна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3"/>
          <p:cNvSpPr/>
          <p:nvPr/>
        </p:nvSpPr>
        <p:spPr>
          <a:xfrm>
            <a:off x="0" y="5122440"/>
            <a:ext cx="4966920" cy="1735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Москва 2022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Кафедра Управления и информатики в технических системах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ru-RU" sz="1800" spc="-1" strike="noStrike">
                <a:solidFill>
                  <a:srgbClr val="000000"/>
                </a:solidFill>
                <a:latin typeface="Cambria"/>
                <a:ea typeface="Cambria"/>
              </a:rPr>
              <a:t>Институт информационных технологий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Цель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2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198800" y="1414080"/>
            <a:ext cx="9287280" cy="1796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Разработать информационную систему, позволяющую отслежитвать, заполнять и проверять оценочные данные студентов преподавателями и/или единым деканатом.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4" name="CustomShape 4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3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Задачи поставленные в рамках ВКР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6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3"/>
          <p:cNvSpPr/>
          <p:nvPr/>
        </p:nvSpPr>
        <p:spPr>
          <a:xfrm>
            <a:off x="1232640" y="1412640"/>
            <a:ext cx="928728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514440" indent="-5126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Рассмотреть принципы оценочной деятельности учебного заведения;</a:t>
            </a:r>
            <a:endParaRPr b="0" lang="en-US" sz="28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Рассмотреть способы создания клиент-серверных приложений;</a:t>
            </a:r>
            <a:endParaRPr b="0" lang="en-US" sz="28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Рассмотреть способы создания фронт-энд и бэк-энд частей приложения;</a:t>
            </a:r>
            <a:endParaRPr b="0" lang="en-US" sz="28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Выработать архитектурные решения информационной системы</a:t>
            </a:r>
            <a:endParaRPr b="0" lang="en-US" sz="2800" spc="-1" strike="noStrike">
              <a:latin typeface="Arial"/>
            </a:endParaRPr>
          </a:p>
          <a:p>
            <a:pPr marL="514440" indent="-51264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Разработать систему, позволяющую выставлять, отслеживать и проверять оценки студентов.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8" name="CustomShape 4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Практическая значимость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3"/>
          <p:cNvSpPr/>
          <p:nvPr/>
        </p:nvSpPr>
        <p:spPr>
          <a:xfrm>
            <a:off x="1232640" y="1412640"/>
            <a:ext cx="9287280" cy="2222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Удобство донесения информации об оценках до студентов и между подразделениями учебного заведения;</a:t>
            </a:r>
            <a:endParaRPr b="0" lang="en-US" sz="2800" spc="-1" strike="noStrike">
              <a:latin typeface="Arial"/>
            </a:endParaRPr>
          </a:p>
          <a:p>
            <a:pPr marL="457200" indent="-455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Упрощение работы единого деканата и преподавателей.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2" name="CustomShape 4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5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Предварительная аналитика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3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" name="TextShape 4"/>
          <p:cNvSpPr txBox="1"/>
          <p:nvPr/>
        </p:nvSpPr>
        <p:spPr>
          <a:xfrm>
            <a:off x="894240" y="1591200"/>
            <a:ext cx="10718640" cy="2980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US" sz="2800" spc="-1" strike="noStrike">
                <a:latin typeface="Cambria"/>
              </a:rPr>
              <a:t>Предварительная аналитика включает в себя:</a:t>
            </a:r>
            <a:endParaRPr b="0" i="1" lang="en-US" sz="2800" spc="-1" strike="noStrike">
              <a:latin typeface="Cambria"/>
            </a:endParaRPr>
          </a:p>
          <a:p>
            <a:endParaRPr b="0" i="1" lang="en-US" sz="2800" spc="-1" strike="noStrike">
              <a:latin typeface="Camb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bria"/>
              </a:rPr>
              <a:t>Анализ существующих решений на рынке ПО</a:t>
            </a:r>
            <a:endParaRPr b="0" i="1" lang="en-US" sz="2800" spc="-1" strike="noStrike">
              <a:latin typeface="Camb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bria"/>
              </a:rPr>
              <a:t>Анализ ныне используемого ПО в учебном заведении</a:t>
            </a:r>
            <a:endParaRPr b="0" i="1" lang="en-US" sz="2800" spc="-1" strike="noStrike">
              <a:latin typeface="Camb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bria"/>
              </a:rPr>
              <a:t>Анализ оценочной деятельности учебного заведения</a:t>
            </a:r>
            <a:endParaRPr b="0" i="1" lang="en-US" sz="2800" spc="-1" strike="noStrike">
              <a:latin typeface="Cambria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bria"/>
              </a:rPr>
              <a:t>Поиск путей улучшения существующего ПО </a:t>
            </a:r>
            <a:endParaRPr b="0" i="1" lang="en-US" sz="2800" spc="-1" strike="noStrike">
              <a:latin typeface="Cambria"/>
            </a:endParaRPr>
          </a:p>
          <a:p>
            <a:pPr lvl="1" marL="43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2800" spc="-1" strike="noStrike">
                <a:latin typeface="Cambria"/>
              </a:rPr>
              <a:t>с учётом возможностей конкурентых ПО</a:t>
            </a:r>
            <a:endParaRPr b="0" i="1" lang="en-US" sz="2800" spc="-1" strike="noStrike"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72000"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Выбор профстандартов для формирования профиля студентов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8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1232640" y="1412640"/>
            <a:ext cx="9287280" cy="478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•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06.001 Профессиональный стандарт «Программист»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•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06.015 Профессиональный стандарт «Специалист по информационным системам»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•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06.017 Профессиональный стандарт «Руководитель разработки программного обеспечения»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•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	</a:t>
            </a:r>
            <a:r>
              <a:rPr b="0" i="1" lang="ru-RU" sz="2800" spc="-1" strike="noStrike">
                <a:solidFill>
                  <a:srgbClr val="000000"/>
                </a:solidFill>
                <a:latin typeface="Cambria"/>
                <a:ea typeface="Cambria"/>
              </a:rPr>
              <a:t>06.022 Профессиональный стандарт «Системный аналитик»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60" name="CustomShape 4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Принцип работы ИС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2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3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548640" y="1280160"/>
            <a:ext cx="10789920" cy="54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Система представляет из себя вебсайт и разделена на две подсистемы: “Фронт-энд” и “Бэк-энд”. 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Взаимодействие пользователя происходит с подсистемой “Фронт-энд”.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Подсистема “Бэк-энд” отвечает за хранение, обработку и проверку данных.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”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Фронт-энд” обращается к подсистеме “Бэк-энд” по протоколу HTTPS по архитектуре REST с запросами и ответами в формате JSON.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 </a:t>
            </a:r>
            <a:endParaRPr b="0" i="1" lang="en-US" sz="2800" spc="-1" strike="noStrike"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Используемые технологии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CustomShape 4"/>
          <p:cNvSpPr/>
          <p:nvPr/>
        </p:nvSpPr>
        <p:spPr>
          <a:xfrm>
            <a:off x="548640" y="1280160"/>
            <a:ext cx="10789920" cy="5481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Части системы:</a:t>
            </a:r>
            <a:br/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Бэк-энд: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1. Язык программирования Java;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2. Каркас – Spring Framework;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3. Библиотеки: Lombok, JWT;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4. База данных: PostgreSQL;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5. Сервер: Debian + Docker Container.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Фронт-энд: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1. Язык программирования JavaScript;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2. Язык гипертекстовой разметки HTML + CSS;</a:t>
            </a:r>
            <a:endParaRPr b="0" i="1" lang="en-US" sz="28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	</a:t>
            </a:r>
            <a:r>
              <a:rPr b="0" i="1" lang="en-US" sz="2800" spc="-1" strike="noStrike">
                <a:solidFill>
                  <a:srgbClr val="000000"/>
                </a:solidFill>
                <a:latin typeface="Cambria"/>
                <a:ea typeface="DejaVu Sans"/>
              </a:rPr>
              <a:t>3. Каркас – React.JS.</a:t>
            </a:r>
            <a:endParaRPr b="0" i="1" lang="en-US" sz="2800" spc="-1" strike="noStrike"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1" i="1" lang="ru-RU" sz="2800" spc="-1" strike="noStrike">
                <a:solidFill>
                  <a:srgbClr val="ffffff"/>
                </a:solidFill>
                <a:latin typeface="Cambria"/>
                <a:ea typeface="Cambria"/>
              </a:rPr>
              <a:t>Функции ИС для студентов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1846800" y="317520"/>
            <a:ext cx="8708400" cy="766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"/>
          <p:cNvSpPr/>
          <p:nvPr/>
        </p:nvSpPr>
        <p:spPr>
          <a:xfrm>
            <a:off x="11423880" y="6309360"/>
            <a:ext cx="484200" cy="36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>
              <a:lnSpc>
                <a:spcPct val="100000"/>
              </a:lnSpc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9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2" name="CustomShape 4"/>
          <p:cNvSpPr/>
          <p:nvPr/>
        </p:nvSpPr>
        <p:spPr>
          <a:xfrm>
            <a:off x="444600" y="1371600"/>
            <a:ext cx="10802520" cy="475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Cambria"/>
              </a:rPr>
              <a:t>	</a:t>
            </a:r>
            <a:r>
              <a:rPr b="0" i="1" lang="en-US" sz="2400" spc="-1" strike="noStrike">
                <a:latin typeface="Cambria"/>
              </a:rPr>
              <a:t>1. Просмотр актуальной информации об оценках по каждому предмету;</a:t>
            </a:r>
            <a:endParaRPr b="0" i="1" lang="en-US" sz="2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Cambria"/>
              </a:rPr>
              <a:t>	</a:t>
            </a:r>
            <a:r>
              <a:rPr b="0" i="1" lang="en-US" sz="2400" spc="-1" strike="noStrike">
                <a:latin typeface="Cambria"/>
              </a:rPr>
              <a:t>2. Просмотр истории оценок за прошлые семестры и модули;</a:t>
            </a:r>
            <a:endParaRPr b="0" i="1" lang="en-US" sz="2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Cambria"/>
              </a:rPr>
              <a:t>	</a:t>
            </a:r>
            <a:r>
              <a:rPr b="0" i="1" lang="en-US" sz="2400" spc="-1" strike="noStrike">
                <a:latin typeface="Cambria"/>
              </a:rPr>
              <a:t>3. Расчёт рейтинга за каждый семестр и за все семестры;</a:t>
            </a:r>
            <a:endParaRPr b="0" i="1" lang="en-US" sz="2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Cambria"/>
              </a:rPr>
              <a:t>	</a:t>
            </a:r>
            <a:r>
              <a:rPr b="0" i="1" lang="en-US" sz="2400" spc="-1" strike="noStrike">
                <a:latin typeface="Cambria"/>
              </a:rPr>
              <a:t>4. Просмотр статуса оценки (выставлена ли в срок);</a:t>
            </a:r>
            <a:endParaRPr b="0" i="1" lang="en-US" sz="2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Cambria"/>
              </a:rPr>
              <a:t>	</a:t>
            </a:r>
            <a:r>
              <a:rPr b="0" i="1" lang="en-US" sz="2400" spc="-1" strike="noStrike">
                <a:latin typeface="Cambria"/>
              </a:rPr>
              <a:t>5. Просмотр автора оценки (преподавателя, поставившего оценку);</a:t>
            </a:r>
            <a:endParaRPr b="0" i="1" lang="en-US" sz="2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Cambria"/>
              </a:rPr>
              <a:t>	</a:t>
            </a:r>
            <a:r>
              <a:rPr b="0" i="1" lang="en-US" sz="2400" spc="-1" strike="noStrike">
                <a:latin typeface="Cambria"/>
              </a:rPr>
              <a:t>6. Просмотр списка будущих зачётов и экзаменов и принимающих преподавателей;</a:t>
            </a:r>
            <a:endParaRPr b="0" i="1" lang="en-US" sz="2400" spc="-1" strike="noStrike">
              <a:latin typeface="Cambria"/>
            </a:endParaRPr>
          </a:p>
          <a:p>
            <a:pPr>
              <a:lnSpc>
                <a:spcPct val="100000"/>
              </a:lnSpc>
            </a:pPr>
            <a:r>
              <a:rPr b="0" i="1" lang="en-US" sz="2400" spc="-1" strike="noStrike">
                <a:latin typeface="Cambria"/>
              </a:rPr>
              <a:t>	</a:t>
            </a:r>
            <a:r>
              <a:rPr b="0" i="1" lang="en-US" sz="2400" spc="-1" strike="noStrike">
                <a:latin typeface="Cambria"/>
              </a:rPr>
              <a:t>7. Возможность узнать, нужен ли допуск для получений оценки.</a:t>
            </a:r>
            <a:endParaRPr b="0" i="1" lang="en-US" sz="2400" spc="-1" strike="noStrike">
              <a:latin typeface="Cambri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Application>LibreOffice/6.4.7.2$Linux_X86_64 LibreOffice_project/40$Build-2</Application>
  <Words>265</Words>
  <Paragraphs>54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2018-05-03T09:39:49Z</dcterms:created>
  <dc:creator>Рита</dc:creator>
  <dc:description/>
  <dc:language>en-US</dc:language>
  <cp:lastModifiedBy/>
  <dcterms:modified xsi:type="dcterms:W3CDTF">2022-03-18T02:14:30Z</dcterms:modified>
  <cp:revision>295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