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8207c3cd2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8207c3cd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8207c3cd2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8207c3cd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8207c3cd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8207c3c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8207c3c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78207c3cd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8207c3c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78207c3cd2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8207c3cd2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8207c3c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" name="Google Shape;23;p2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b="0" sz="68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showMasterSp="0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sz="68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" name="Google Shape;40;p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Google Shape;41;p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1" name="Google Shape;51;p5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9" name="Google Shape;59;p6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6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1" name="Google Shape;61;p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sz="3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8" name="Google Shape;78;p9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9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35FF8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EFEFE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1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80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keelim/project_aosp/tree/master" TargetMode="External"/><Relationship Id="rId5" Type="http://schemas.openxmlformats.org/officeDocument/2006/relationships/hyperlink" Target="https://www.youtube.com/channel/UC05ce0W79PQWj6H86cN4_LQ?view_as=subscribe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lt1"/>
          </a:solidFill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 txBox="1"/>
          <p:nvPr>
            <p:ph type="ctrTitle"/>
          </p:nvPr>
        </p:nvSpPr>
        <p:spPr>
          <a:xfrm>
            <a:off x="1136849" y="1348844"/>
            <a:ext cx="5716338" cy="3042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Arial"/>
              <a:buNone/>
            </a:pPr>
            <a:r>
              <a:rPr b="1" lang="en-US" sz="4200"/>
              <a:t>AOSP ANDROID OPEN SOURCE PROJECT</a:t>
            </a:r>
            <a:br>
              <a:rPr b="1" lang="en-US" sz="4200"/>
            </a:br>
            <a:br>
              <a:rPr b="1" lang="en-US" sz="4200"/>
            </a:br>
            <a:r>
              <a:rPr b="1" lang="en-US" sz="4200"/>
              <a:t>개선</a:t>
            </a:r>
            <a:endParaRPr/>
          </a:p>
        </p:txBody>
      </p:sp>
      <p:sp>
        <p:nvSpPr>
          <p:cNvPr id="125" name="Google Shape;125;p15"/>
          <p:cNvSpPr txBox="1"/>
          <p:nvPr>
            <p:ph idx="1" type="subTitle"/>
          </p:nvPr>
        </p:nvSpPr>
        <p:spPr>
          <a:xfrm>
            <a:off x="1317386" y="4556144"/>
            <a:ext cx="5355264" cy="107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400"/>
              <a:t>AOSP조</a:t>
            </a:r>
            <a:br>
              <a:rPr lang="en-US" sz="1400"/>
            </a:br>
            <a:r>
              <a:rPr lang="en-US" sz="1400"/>
              <a:t>김재현</a:t>
            </a:r>
            <a:br>
              <a:rPr lang="en-US" sz="1400"/>
            </a:br>
            <a:r>
              <a:rPr lang="en-US" sz="1400"/>
              <a:t>이송무</a:t>
            </a:r>
            <a:br>
              <a:rPr lang="en-US" sz="1400"/>
            </a:br>
            <a:r>
              <a:rPr lang="en-US" sz="1400"/>
              <a:t>임진현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26" name="Google Shape;126;p15"/>
          <p:cNvSpPr/>
          <p:nvPr/>
        </p:nvSpPr>
        <p:spPr>
          <a:xfrm>
            <a:off x="30348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15"/>
          <p:cNvCxnSpPr/>
          <p:nvPr/>
        </p:nvCxnSpPr>
        <p:spPr>
          <a:xfrm>
            <a:off x="3149198" y="446823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15"/>
          <p:cNvCxnSpPr/>
          <p:nvPr/>
        </p:nvCxnSpPr>
        <p:spPr>
          <a:xfrm>
            <a:off x="4840838" y="446823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15"/>
          <p:cNvCxnSpPr/>
          <p:nvPr/>
        </p:nvCxnSpPr>
        <p:spPr>
          <a:xfrm>
            <a:off x="3149198" y="1092118"/>
            <a:ext cx="1691640" cy="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0" name="Google Shape;1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6549" y="1681469"/>
            <a:ext cx="3513108" cy="351310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/>
          <p:nvPr>
            <p:ph idx="1" type="subTitle"/>
          </p:nvPr>
        </p:nvSpPr>
        <p:spPr>
          <a:xfrm>
            <a:off x="5271000" y="5632325"/>
            <a:ext cx="6463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b="1" lang="en-US" sz="1400"/>
              <a:t>Github: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https://github.com/keelim/project_aosp/tree/master</a:t>
            </a:r>
            <a:r>
              <a:rPr b="1" lang="en-US" sz="1100"/>
              <a:t>               Youtube:</a:t>
            </a:r>
            <a:r>
              <a:rPr lang="en-US" sz="1100" u="sng">
                <a:solidFill>
                  <a:schemeClr val="hlink"/>
                </a:solidFill>
                <a:hlinkClick r:id="rId5"/>
              </a:rPr>
              <a:t>https://www.youtube.com/channel/UC05ce0W79PQWj6H86cN4_LQ?view_as=subscriber</a:t>
            </a:r>
            <a:endParaRPr b="1"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25" y="218675"/>
            <a:ext cx="5845875" cy="39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6237325" y="218663"/>
            <a:ext cx="6006600" cy="22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MainActivity -&gt; Test1Activity Intent 를 통한 액티비티 이동</a:t>
            </a:r>
            <a:endParaRPr sz="20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4.1. MainActivity -&gt; Test2Activity Intent 를 통한 액티비티 이동</a:t>
            </a:r>
            <a:endParaRPr sz="20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Test1Model data class instance 생성</a:t>
            </a:r>
            <a:endParaRPr sz="20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5.1. Test2Model data class instance 생성</a:t>
            </a:r>
            <a:endParaRPr sz="20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test1Start() Test1Activity 측정 항목 테스트 시작</a:t>
            </a:r>
            <a:endParaRPr sz="20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6.1. test2Start() Test2Activity 측정 항목 테스트 시작</a:t>
            </a:r>
            <a:endParaRPr sz="20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measureTest1() test1 측정 항목 ResultActivity intent로 데이터 실어서 액티비티 이동</a:t>
            </a:r>
            <a:endParaRPr sz="20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7.1. measureTest2() test2 측정 항목 ResultActivity intent 로 데이터 실어서 액티비티 이동</a:t>
            </a:r>
            <a:endParaRPr sz="20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/>
        </p:nvSpPr>
        <p:spPr>
          <a:xfrm>
            <a:off x="5350550" y="2293488"/>
            <a:ext cx="6006600" cy="22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ResultModel data class instance 생성</a:t>
            </a:r>
            <a:endParaRPr sz="22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ResultActivity Android LifeCycle 을 이용한 초기화</a:t>
            </a:r>
            <a:endParaRPr sz="22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onClick 테스트 마무리 및 결과 표시</a:t>
            </a:r>
            <a:endParaRPr sz="22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2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100" y="772806"/>
            <a:ext cx="3889200" cy="53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1038075" y="213969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5FF8F"/>
              </a:buClr>
              <a:buSzPts val="4800"/>
              <a:buFont typeface="Times New Roman"/>
              <a:buNone/>
            </a:pPr>
            <a:r>
              <a:rPr b="1" lang="en-US" sz="4800">
                <a:solidFill>
                  <a:srgbClr val="35FF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 - 임진현</a:t>
            </a:r>
            <a:endParaRPr b="1" sz="4800">
              <a:solidFill>
                <a:srgbClr val="35FF8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3458550" y="1078950"/>
            <a:ext cx="48627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60">
                <a:solidFill>
                  <a:srgbClr val="F8DE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Error Handling</a:t>
            </a:r>
            <a:endParaRPr b="1" sz="3060">
              <a:solidFill>
                <a:srgbClr val="F8DE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50" y="1585569"/>
            <a:ext cx="3452082" cy="49676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5869225" y="2129650"/>
            <a:ext cx="30000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CF1A2"/>
                </a:solidFill>
                <a:highlight>
                  <a:srgbClr val="3F3F3F"/>
                </a:highlight>
              </a:rPr>
              <a:t>1. ck 클래스에서 optimize(file) 메소드 호출</a:t>
            </a:r>
            <a:endParaRPr sz="1700">
              <a:solidFill>
                <a:srgbClr val="FCF1A2"/>
              </a:solidFill>
              <a:highlight>
                <a:srgbClr val="3F3F3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FCF1A2"/>
                </a:solidFill>
                <a:highlight>
                  <a:srgbClr val="3F3F3F"/>
                </a:highlight>
              </a:rPr>
              <a:t>2. 파일경로를 받아 파일을 가져오기위해 file.absoultepath 사용</a:t>
            </a:r>
            <a:endParaRPr sz="1700">
              <a:solidFill>
                <a:srgbClr val="FCF1A2"/>
              </a:solidFill>
              <a:highlight>
                <a:srgbClr val="3F3F3F"/>
              </a:highlight>
            </a:endParaRPr>
          </a:p>
          <a:p>
            <a:pPr indent="0" lvl="0" marL="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FCF1A2"/>
                </a:solidFill>
                <a:highlight>
                  <a:srgbClr val="3F3F3F"/>
                </a:highlight>
              </a:rPr>
              <a:t>3. 파일이 끝날떄까지 check loop</a:t>
            </a:r>
            <a:endParaRPr sz="1700">
              <a:solidFill>
                <a:srgbClr val="FCF1A2"/>
              </a:solidFill>
              <a:highlight>
                <a:srgbClr val="3F3F3F"/>
              </a:highlight>
            </a:endParaRPr>
          </a:p>
          <a:p>
            <a:pPr indent="0" lvl="0" marL="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FCF1A2"/>
                </a:solidFill>
                <a:highlight>
                  <a:srgbClr val="3F3F3F"/>
                </a:highlight>
              </a:rPr>
              <a:t>4. try문을 발견했고, 별의미 없으면 remove </a:t>
            </a:r>
            <a:endParaRPr sz="1700">
              <a:solidFill>
                <a:srgbClr val="FCF1A2"/>
              </a:solidFill>
              <a:highlight>
                <a:srgbClr val="3F3F3F"/>
              </a:highlight>
            </a:endParaRPr>
          </a:p>
          <a:p>
            <a:pPr indent="0" lvl="0" marL="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FCF1A2"/>
                </a:solidFill>
                <a:highlight>
                  <a:srgbClr val="3F3F3F"/>
                </a:highlight>
              </a:rPr>
              <a:t>5. 문제발생시 rollback</a:t>
            </a:r>
            <a:endParaRPr sz="2900">
              <a:solidFill>
                <a:srgbClr val="FCF1A2"/>
              </a:solidFill>
              <a:highlight>
                <a:srgbClr val="3F3F3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 rotWithShape="1">
          <a:blip r:embed="rId3">
            <a:alphaModFix amt="35000"/>
          </a:blip>
          <a:srcRect b="6639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2847109" y="1514302"/>
            <a:ext cx="6497782" cy="1914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9600"/>
              <a:t>Thank you</a:t>
            </a:r>
            <a:endParaRPr sz="9600"/>
          </a:p>
        </p:txBody>
      </p:sp>
      <p:sp>
        <p:nvSpPr>
          <p:cNvPr id="214" name="Google Shape;214;p2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cap="sq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그리기이(가) 표시된 사진&#10;&#10;자동 생성된 설명" id="215" name="Google Shape;21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4047" y="3748209"/>
            <a:ext cx="3403906" cy="191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342339" y="705286"/>
            <a:ext cx="1120140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FF8F"/>
              </a:buClr>
              <a:buSzPts val="4800"/>
              <a:buFont typeface="Times New Roman"/>
              <a:buNone/>
            </a:pPr>
            <a:r>
              <a:rPr b="1" lang="en-US" sz="4800">
                <a:solidFill>
                  <a:srgbClr val="35FF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Model (Sequence Diagram) Document</a:t>
            </a:r>
            <a:endParaRPr sz="4800">
              <a:solidFill>
                <a:srgbClr val="35FF8F"/>
              </a:solidFill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230763" y="2782172"/>
            <a:ext cx="5984956" cy="2794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		Objective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	Use case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	Sequence Diagram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		Design Pattern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		추가하세용</a:t>
            </a:r>
            <a:endParaRPr b="1" i="0" sz="2400" u="none" cap="none" strike="noStrike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0" y="0"/>
            <a:ext cx="5063380" cy="111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종합설계 SE 3주차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1066800" y="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FF8F"/>
              </a:buClr>
              <a:buSzPts val="5400"/>
              <a:buFont typeface="Times New Roman"/>
              <a:buNone/>
            </a:pPr>
            <a:r>
              <a:rPr b="1" lang="en-US" sz="5400">
                <a:solidFill>
                  <a:srgbClr val="35FF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sz="5400">
              <a:solidFill>
                <a:srgbClr val="35FF8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1592210" y="2602233"/>
            <a:ext cx="969030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이 문서는 개선된 안드로이드 시스템의 시스템 모델 </a:t>
            </a:r>
            <a:endParaRPr sz="28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(시퀀스 다이어그램)에 대한 내용을 기술하고 있다.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요구사항 명세 단계에서 작성한 </a:t>
            </a:r>
            <a:r>
              <a:rPr b="1" lang="en-US" sz="28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</a:t>
            </a:r>
            <a:r>
              <a:rPr lang="en-US" sz="28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다이어그램을 기반으로 각 </a:t>
            </a:r>
            <a:r>
              <a:rPr b="1" lang="en-US" sz="28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</a:t>
            </a:r>
            <a:r>
              <a:rPr lang="en-US" sz="28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상세한 내부 동작 흐름을 시퀀스 다이어그램으로 모델링한다.</a:t>
            </a:r>
            <a:endParaRPr sz="28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1066799" y="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FF8F"/>
              </a:buClr>
              <a:buSzPts val="5400"/>
              <a:buFont typeface="Times New Roman"/>
              <a:buNone/>
            </a:pPr>
            <a:r>
              <a:rPr b="1" lang="en-US" sz="5400">
                <a:solidFill>
                  <a:srgbClr val="35FF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b="1" sz="5400">
              <a:solidFill>
                <a:srgbClr val="35FF8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1237" y="1695884"/>
            <a:ext cx="762952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1066800" y="0"/>
            <a:ext cx="10058400" cy="1191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FF8F"/>
              </a:buClr>
              <a:buSzPts val="4800"/>
              <a:buFont typeface="Times New Roman"/>
              <a:buNone/>
            </a:pPr>
            <a:r>
              <a:rPr b="1" lang="en-US" sz="4800">
                <a:solidFill>
                  <a:srgbClr val="35FF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 - 이송무</a:t>
            </a:r>
            <a:endParaRPr b="1" sz="4800">
              <a:solidFill>
                <a:srgbClr val="35FF8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553" y="1093223"/>
            <a:ext cx="6069090" cy="558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6833683" y="2169259"/>
            <a:ext cx="4990764" cy="3585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System이 LayoutParams 객체를 </a:t>
            </a:r>
            <a:endParaRPr sz="22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호출하면, LayoutParams 객체가 내부 클래스인 Builder 클래스를 호출하여 Layout 관련 변수들을 initialize를 하고,  build() 메소드를 마지막에 호출하면 initialized 변수들을 포함하는 LayoutParams 객체를 리턴 해준다.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6739408" y="1351346"/>
            <a:ext cx="3181314" cy="658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8DE1C"/>
              </a:buClr>
              <a:buSzPts val="3060"/>
              <a:buFont typeface="Times New Roman"/>
              <a:buNone/>
            </a:pPr>
            <a:r>
              <a:rPr b="1" i="0" lang="en-US" sz="3060" cap="none">
                <a:solidFill>
                  <a:srgbClr val="F8DE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Design Pattern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/>
        </p:nvSpPr>
        <p:spPr>
          <a:xfrm>
            <a:off x="0" y="67492"/>
            <a:ext cx="3181314" cy="658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8DE1C"/>
              </a:buClr>
              <a:buSzPts val="3060"/>
              <a:buFont typeface="Times New Roman"/>
              <a:buNone/>
            </a:pPr>
            <a:r>
              <a:rPr b="1" i="0" lang="en-US" sz="3060" cap="none">
                <a:solidFill>
                  <a:srgbClr val="F8DE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Design Pattern</a:t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551" y="1193250"/>
            <a:ext cx="7261947" cy="503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1066800" y="0"/>
            <a:ext cx="100584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FF8F"/>
              </a:buClr>
              <a:buSzPts val="4800"/>
              <a:buFont typeface="Times New Roman"/>
              <a:buNone/>
            </a:pPr>
            <a:r>
              <a:rPr b="1" lang="en-US" sz="4800">
                <a:solidFill>
                  <a:srgbClr val="35FF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 - 김재현</a:t>
            </a:r>
            <a:endParaRPr b="1" sz="4800">
              <a:solidFill>
                <a:srgbClr val="35FF8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6833683" y="2169259"/>
            <a:ext cx="4990800" cy="3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3771446" y="1271625"/>
            <a:ext cx="46491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8DE1C"/>
              </a:buClr>
              <a:buSzPts val="3060"/>
              <a:buFont typeface="Times New Roman"/>
              <a:buNone/>
            </a:pPr>
            <a:r>
              <a:rPr b="1" lang="en-US" sz="3060">
                <a:solidFill>
                  <a:srgbClr val="F8DE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3060" cap="none">
                <a:solidFill>
                  <a:srgbClr val="F8DE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en-US" sz="3060">
                <a:solidFill>
                  <a:srgbClr val="F8DE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Application</a:t>
            </a:r>
            <a:endParaRPr b="1" sz="3060">
              <a:solidFill>
                <a:srgbClr val="F8DE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8DE1C"/>
              </a:buClr>
              <a:buSzPts val="3060"/>
              <a:buFont typeface="Times New Roman"/>
              <a:buNone/>
            </a:pPr>
            <a:r>
              <a:t/>
            </a:r>
            <a:endParaRPr b="1" sz="3060">
              <a:solidFill>
                <a:srgbClr val="F8DE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50" y="1812900"/>
            <a:ext cx="7915301" cy="504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1066800" y="0"/>
            <a:ext cx="100584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5FF8F"/>
              </a:buClr>
              <a:buSzPts val="4800"/>
              <a:buFont typeface="Times New Roman"/>
              <a:buNone/>
            </a:pPr>
            <a:r>
              <a:rPr b="1" lang="en-US" sz="4800">
                <a:solidFill>
                  <a:srgbClr val="35FF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</a:t>
            </a:r>
            <a:endParaRPr b="1" sz="4800">
              <a:solidFill>
                <a:srgbClr val="35FF8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6833683" y="2169259"/>
            <a:ext cx="4990800" cy="3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3771446" y="1271625"/>
            <a:ext cx="46491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8DE1C"/>
              </a:buClr>
              <a:buSzPts val="3060"/>
              <a:buFont typeface="Times New Roman"/>
              <a:buNone/>
            </a:pPr>
            <a:r>
              <a:rPr b="1" lang="en-US" sz="3060">
                <a:solidFill>
                  <a:srgbClr val="F8DE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3060" cap="none">
                <a:solidFill>
                  <a:srgbClr val="F8DE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en-US" sz="3060">
                <a:solidFill>
                  <a:srgbClr val="F8DE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Application</a:t>
            </a:r>
            <a:endParaRPr b="1" sz="3060">
              <a:solidFill>
                <a:srgbClr val="F8DE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8DE1C"/>
              </a:buClr>
              <a:buSzPts val="3060"/>
              <a:buFont typeface="Times New Roman"/>
              <a:buNone/>
            </a:pPr>
            <a:r>
              <a:t/>
            </a:r>
            <a:endParaRPr b="1" sz="3060">
              <a:solidFill>
                <a:srgbClr val="F8DE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376" y="1778825"/>
            <a:ext cx="7851250" cy="46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225" y="834775"/>
            <a:ext cx="3411525" cy="54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5464275" y="2442713"/>
            <a:ext cx="6006600" cy="22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SplashActivity Android Lifecycle 이용 초기화</a:t>
            </a:r>
            <a:endParaRPr sz="22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SplashActivity -&gt; MainActivity Intent 를 통한 액티비티 이동</a:t>
            </a:r>
            <a:endParaRPr sz="22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CF1A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MainActivity Android Lifecycle 이용 초기화</a:t>
            </a:r>
            <a:endParaRPr sz="22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200">
              <a:solidFill>
                <a:srgbClr val="FCF1A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vonVTI">
  <a:themeElements>
    <a:clrScheme name="사용자 지정 6">
      <a:dk1>
        <a:srgbClr val="000000"/>
      </a:dk1>
      <a:lt1>
        <a:srgbClr val="FFFFFF"/>
      </a:lt1>
      <a:dk2>
        <a:srgbClr val="243B41"/>
      </a:dk2>
      <a:lt2>
        <a:srgbClr val="E5E8E2"/>
      </a:lt2>
      <a:accent1>
        <a:srgbClr val="00B050"/>
      </a:accent1>
      <a:accent2>
        <a:srgbClr val="5853D7"/>
      </a:accent2>
      <a:accent3>
        <a:srgbClr val="3374DD"/>
      </a:accent3>
      <a:accent4>
        <a:srgbClr val="21AACB"/>
      </a:accent4>
      <a:accent5>
        <a:srgbClr val="2AB697"/>
      </a:accent5>
      <a:accent6>
        <a:srgbClr val="1EBC58"/>
      </a:accent6>
      <a:hlink>
        <a:srgbClr val="648F2F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vonVTI">
  <a:themeElements>
    <a:clrScheme name="사용자 지정 6">
      <a:dk1>
        <a:srgbClr val="000000"/>
      </a:dk1>
      <a:lt1>
        <a:srgbClr val="FFFFFF"/>
      </a:lt1>
      <a:dk2>
        <a:srgbClr val="243B41"/>
      </a:dk2>
      <a:lt2>
        <a:srgbClr val="E5E8E2"/>
      </a:lt2>
      <a:accent1>
        <a:srgbClr val="00B050"/>
      </a:accent1>
      <a:accent2>
        <a:srgbClr val="5853D7"/>
      </a:accent2>
      <a:accent3>
        <a:srgbClr val="3374DD"/>
      </a:accent3>
      <a:accent4>
        <a:srgbClr val="21AACB"/>
      </a:accent4>
      <a:accent5>
        <a:srgbClr val="2AB697"/>
      </a:accent5>
      <a:accent6>
        <a:srgbClr val="1EBC58"/>
      </a:accent6>
      <a:hlink>
        <a:srgbClr val="648F2F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