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8" r:id="rId8"/>
    <p:sldId id="282" r:id="rId9"/>
    <p:sldId id="283" r:id="rId10"/>
    <p:sldId id="278" r:id="rId11"/>
    <p:sldId id="284" r:id="rId12"/>
    <p:sldId id="285" r:id="rId13"/>
    <p:sldId id="274" r:id="rId14"/>
    <p:sldId id="286" r:id="rId15"/>
    <p:sldId id="264" r:id="rId16"/>
    <p:sldId id="265" r:id="rId17"/>
    <p:sldId id="267"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orbel" panose="020B0503020204020204" pitchFamily="34" charset="0"/>
      <p:regular r:id="rId24"/>
      <p:bold r:id="rId25"/>
      <p:italic r:id="rId26"/>
      <p:boldItalic r:id="rId27"/>
    </p:embeddedFont>
    <p:embeddedFont>
      <p:font typeface="Noto Sans Symbols" panose="020B0604020202020204" charset="0"/>
      <p:regular r:id="rId28"/>
      <p:bold r:id="rId29"/>
    </p:embeddedFont>
    <p:embeddedFont>
      <p:font typeface="Segoe UI Symbol" panose="020B0502040204020203" pitchFamily="3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XMkxXL13MtHLx4BC7baYUy84L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7BA8A9-724C-451E-BD36-41AF3AB42896}">
  <a:tblStyle styleId="{537BA8A9-724C-451E-BD36-41AF3AB42896}" styleName="Table_0">
    <a:wholeTbl>
      <a:tcTxStyle b="off" i="off">
        <a:font>
          <a:latin typeface="Corbel"/>
          <a:ea typeface="Corbel"/>
          <a:cs typeface="Corbe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orbel"/>
          <a:ea typeface="Corbel"/>
          <a:cs typeface="Corbel"/>
        </a:font>
        <a:schemeClr val="lt1"/>
      </a:tcTxStyle>
      <a:tcStyle>
        <a:tcBdr/>
        <a:fill>
          <a:solidFill>
            <a:schemeClr val="dk1"/>
          </a:solidFill>
        </a:fill>
      </a:tcStyle>
    </a:lastCol>
    <a:firstCol>
      <a:tcTxStyle b="on" i="off">
        <a:font>
          <a:latin typeface="Corbel"/>
          <a:ea typeface="Corbel"/>
          <a:cs typeface="Corbel"/>
        </a:font>
        <a:schemeClr val="lt1"/>
      </a:tcTxStyle>
      <a:tcStyle>
        <a:tcBdr/>
        <a:fill>
          <a:solidFill>
            <a:schemeClr val="dk1"/>
          </a:solidFill>
        </a:fill>
      </a:tcStyle>
    </a:firstCol>
    <a:lastRow>
      <a:tcTxStyle b="on" i="off">
        <a:font>
          <a:latin typeface="Corbel"/>
          <a:ea typeface="Corbel"/>
          <a:cs typeface="Corbe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orbel"/>
          <a:ea typeface="Corbel"/>
          <a:cs typeface="Corbe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2" autoAdjust="0"/>
  </p:normalViewPr>
  <p:slideViewPr>
    <p:cSldViewPr snapToGrid="0">
      <p:cViewPr varScale="1">
        <p:scale>
          <a:sx n="62" d="100"/>
          <a:sy n="62"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1b19c04e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1b19c04e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01b19c04e2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1b19c04e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1b19c04e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01b19c04e2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532572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1b19c04e2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1b19c04e2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01b19c04e2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284378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6173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7112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41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956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38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14"/>
          <p:cNvSpPr/>
          <p:nvPr/>
        </p:nvSpPr>
        <p:spPr>
          <a:xfrm>
            <a:off x="231140" y="243840"/>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chemeClr val="dk1"/>
              </a:buClr>
              <a:buSzPts val="7200"/>
              <a:buFont typeface="Corbel"/>
              <a:buNone/>
              <a:defRPr sz="72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chemeClr val="dk1"/>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0" name="Google Shape;20;p1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1"/>
                </a:solidFill>
                <a:latin typeface="Corbel"/>
                <a:ea typeface="Corbel"/>
                <a:cs typeface="Corbel"/>
                <a:sym typeface="Corbel"/>
              </a:defRPr>
            </a:lvl1pPr>
            <a:lvl2pPr marL="0" lvl="1" indent="0" algn="r">
              <a:spcBef>
                <a:spcPts val="0"/>
              </a:spcBef>
              <a:buNone/>
              <a:defRPr sz="1200" b="0" i="0" u="none" strike="noStrike" cap="none">
                <a:solidFill>
                  <a:schemeClr val="dk1"/>
                </a:solidFill>
                <a:latin typeface="Corbel"/>
                <a:ea typeface="Corbel"/>
                <a:cs typeface="Corbel"/>
                <a:sym typeface="Corbel"/>
              </a:defRPr>
            </a:lvl2pPr>
            <a:lvl3pPr marL="0" lvl="2" indent="0" algn="r">
              <a:spcBef>
                <a:spcPts val="0"/>
              </a:spcBef>
              <a:buNone/>
              <a:defRPr sz="1200" b="0" i="0" u="none" strike="noStrike" cap="none">
                <a:solidFill>
                  <a:schemeClr val="dk1"/>
                </a:solidFill>
                <a:latin typeface="Corbel"/>
                <a:ea typeface="Corbel"/>
                <a:cs typeface="Corbel"/>
                <a:sym typeface="Corbel"/>
              </a:defRPr>
            </a:lvl3pPr>
            <a:lvl4pPr marL="0" lvl="3" indent="0" algn="r">
              <a:spcBef>
                <a:spcPts val="0"/>
              </a:spcBef>
              <a:buNone/>
              <a:defRPr sz="1200" b="0" i="0" u="none" strike="noStrike" cap="none">
                <a:solidFill>
                  <a:schemeClr val="dk1"/>
                </a:solidFill>
                <a:latin typeface="Corbel"/>
                <a:ea typeface="Corbel"/>
                <a:cs typeface="Corbel"/>
                <a:sym typeface="Corbel"/>
              </a:defRPr>
            </a:lvl4pPr>
            <a:lvl5pPr marL="0" lvl="4" indent="0" algn="r">
              <a:spcBef>
                <a:spcPts val="0"/>
              </a:spcBef>
              <a:buNone/>
              <a:defRPr sz="1200" b="0" i="0" u="none" strike="noStrike" cap="none">
                <a:solidFill>
                  <a:schemeClr val="dk1"/>
                </a:solidFill>
                <a:latin typeface="Corbel"/>
                <a:ea typeface="Corbel"/>
                <a:cs typeface="Corbel"/>
                <a:sym typeface="Corbel"/>
              </a:defRPr>
            </a:lvl5pPr>
            <a:lvl6pPr marL="0" lvl="5" indent="0" algn="r">
              <a:spcBef>
                <a:spcPts val="0"/>
              </a:spcBef>
              <a:buNone/>
              <a:defRPr sz="1200" b="0" i="0" u="none" strike="noStrike" cap="none">
                <a:solidFill>
                  <a:schemeClr val="dk1"/>
                </a:solidFill>
                <a:latin typeface="Corbel"/>
                <a:ea typeface="Corbel"/>
                <a:cs typeface="Corbel"/>
                <a:sym typeface="Corbel"/>
              </a:defRPr>
            </a:lvl6pPr>
            <a:lvl7pPr marL="0" lvl="6" indent="0" algn="r">
              <a:spcBef>
                <a:spcPts val="0"/>
              </a:spcBef>
              <a:buNone/>
              <a:defRPr sz="1200" b="0" i="0" u="none" strike="noStrike" cap="none">
                <a:solidFill>
                  <a:schemeClr val="dk1"/>
                </a:solidFill>
                <a:latin typeface="Corbel"/>
                <a:ea typeface="Corbel"/>
                <a:cs typeface="Corbel"/>
                <a:sym typeface="Corbel"/>
              </a:defRPr>
            </a:lvl7pPr>
            <a:lvl8pPr marL="0" lvl="7" indent="0" algn="r">
              <a:spcBef>
                <a:spcPts val="0"/>
              </a:spcBef>
              <a:buNone/>
              <a:defRPr sz="1200" b="0" i="0" u="none" strike="noStrike" cap="none">
                <a:solidFill>
                  <a:schemeClr val="dk1"/>
                </a:solidFill>
                <a:latin typeface="Corbel"/>
                <a:ea typeface="Corbel"/>
                <a:cs typeface="Corbel"/>
                <a:sym typeface="Corbel"/>
              </a:defRPr>
            </a:lvl8pPr>
            <a:lvl9pPr marL="0" lvl="8" indent="0" algn="r">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14"/>
          <p:cNvCxnSpPr/>
          <p:nvPr/>
        </p:nvCxnSpPr>
        <p:spPr>
          <a:xfrm>
            <a:off x="1978660" y="3733800"/>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3"/>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9" name="Google Shape;79;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4"/>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4"/>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5" name="Google Shape;85;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7" name="Google Shape;27;p1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3" name="Google Shape;33;p16"/>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4" name="Google Shape;34;p1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dk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dk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40" name="Google Shape;40;p1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17"/>
          <p:cNvCxnSpPr/>
          <p:nvPr/>
        </p:nvCxnSpPr>
        <p:spPr>
          <a:xfrm>
            <a:off x="1981200" y="4020408"/>
            <a:ext cx="8229601" cy="0"/>
          </a:xfrm>
          <a:prstGeom prst="straightConnector1">
            <a:avLst/>
          </a:prstGeom>
          <a:noFill/>
          <a:ln w="10000" cap="flat" cmpd="sng">
            <a:solidFill>
              <a:schemeClr val="dk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18"/>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18"/>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18"/>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1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1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8"/>
        <p:cNvGrpSpPr/>
        <p:nvPr/>
      </p:nvGrpSpPr>
      <p:grpSpPr>
        <a:xfrm>
          <a:off x="0" y="0"/>
          <a:ext cx="0" cy="0"/>
          <a:chOff x="0" y="0"/>
          <a:chExt cx="0" cy="0"/>
        </a:xfrm>
      </p:grpSpPr>
      <p:sp>
        <p:nvSpPr>
          <p:cNvPr id="59" name="Google Shape;5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2"/>
        <p:cNvGrpSpPr/>
        <p:nvPr/>
      </p:nvGrpSpPr>
      <p:grpSpPr>
        <a:xfrm>
          <a:off x="0" y="0"/>
          <a:ext cx="0" cy="0"/>
          <a:chOff x="0" y="0"/>
          <a:chExt cx="0" cy="0"/>
        </a:xfrm>
      </p:grpSpPr>
      <p:sp>
        <p:nvSpPr>
          <p:cNvPr id="63" name="Google Shape;63;p2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5" name="Google Shape;65;p21"/>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6" name="Google Shape;66;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2"/>
          <p:cNvSpPr>
            <a:spLocks noGrp="1"/>
          </p:cNvSpPr>
          <p:nvPr>
            <p:ph type="pic" idx="2"/>
          </p:nvPr>
        </p:nvSpPr>
        <p:spPr>
          <a:xfrm>
            <a:off x="5413248" y="1069847"/>
            <a:ext cx="6099048" cy="4800600"/>
          </a:xfrm>
          <a:prstGeom prst="rect">
            <a:avLst/>
          </a:prstGeom>
          <a:noFill/>
          <a:ln>
            <a:noFill/>
          </a:ln>
        </p:spPr>
      </p:sp>
      <p:sp>
        <p:nvSpPr>
          <p:cNvPr id="72" name="Google Shape;72;p22"/>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73" name="Google Shape;73;p2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231140" y="243840"/>
            <a:ext cx="11724640" cy="6377939"/>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dk1"/>
              </a:buClr>
              <a:buSzPts val="1760"/>
              <a:buFont typeface="Corbel"/>
              <a:buChar char="•"/>
              <a:defRPr sz="2200" b="0" i="0" u="none" strike="noStrike" cap="none">
                <a:solidFill>
                  <a:schemeClr val="dk1"/>
                </a:solidFill>
                <a:latin typeface="Corbel"/>
                <a:ea typeface="Corbel"/>
                <a:cs typeface="Corbel"/>
                <a:sym typeface="Corbel"/>
              </a:defRPr>
            </a:lvl1pPr>
            <a:lvl2pPr marL="914400" marR="0" lvl="1" indent="-330200" algn="l" rtl="0">
              <a:lnSpc>
                <a:spcPct val="90000"/>
              </a:lnSpc>
              <a:spcBef>
                <a:spcPts val="200"/>
              </a:spcBef>
              <a:spcAft>
                <a:spcPts val="0"/>
              </a:spcAft>
              <a:buClr>
                <a:schemeClr val="dk1"/>
              </a:buClr>
              <a:buSzPts val="1600"/>
              <a:buFont typeface="Corbel"/>
              <a:buChar char="•"/>
              <a:defRPr sz="2000" b="0" i="0" u="none" strike="noStrike" cap="none">
                <a:solidFill>
                  <a:schemeClr val="dk1"/>
                </a:solidFill>
                <a:latin typeface="Corbel"/>
                <a:ea typeface="Corbel"/>
                <a:cs typeface="Corbel"/>
                <a:sym typeface="Corbel"/>
              </a:defRPr>
            </a:lvl2pPr>
            <a:lvl3pPr marL="1371600" marR="0" lvl="2" indent="-320039" algn="l" rtl="0">
              <a:lnSpc>
                <a:spcPct val="90000"/>
              </a:lnSpc>
              <a:spcBef>
                <a:spcPts val="400"/>
              </a:spcBef>
              <a:spcAft>
                <a:spcPts val="0"/>
              </a:spcAft>
              <a:buClr>
                <a:schemeClr val="dk1"/>
              </a:buClr>
              <a:buSzPts val="1440"/>
              <a:buFont typeface="Corbel"/>
              <a:buChar char="•"/>
              <a:defRPr sz="1800" b="0" i="0" u="none" strike="noStrike" cap="none">
                <a:solidFill>
                  <a:schemeClr val="dk1"/>
                </a:solidFill>
                <a:latin typeface="Corbel"/>
                <a:ea typeface="Corbel"/>
                <a:cs typeface="Corbel"/>
                <a:sym typeface="Corbel"/>
              </a:defRPr>
            </a:lvl3pPr>
            <a:lvl4pPr marL="1828800" marR="0" lvl="3" indent="-309880"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4pPr>
            <a:lvl5pPr marL="2286000" marR="0" lvl="4"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5pPr>
            <a:lvl6pPr marL="2743200" marR="0" lvl="5"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6pPr>
            <a:lvl7pPr marL="3200400" marR="0" lvl="6"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7pPr>
            <a:lvl8pPr marL="3657600" marR="0" lvl="7" indent="-309879" algn="l" rtl="0">
              <a:lnSpc>
                <a:spcPct val="90000"/>
              </a:lnSpc>
              <a:spcBef>
                <a:spcPts val="400"/>
              </a:spcBef>
              <a:spcAft>
                <a:spcPts val="0"/>
              </a:spcAft>
              <a:buClr>
                <a:schemeClr val="dk1"/>
              </a:buClr>
              <a:buSzPts val="1280"/>
              <a:buFont typeface="Corbel"/>
              <a:buChar char="•"/>
              <a:defRPr sz="1600" b="0" i="0" u="none" strike="noStrike" cap="none">
                <a:solidFill>
                  <a:schemeClr val="dk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dk1"/>
              </a:buClr>
              <a:buSzPts val="1280"/>
              <a:buFont typeface="Corbel"/>
              <a:buChar char="•"/>
              <a:defRPr sz="1600" b="0" i="0" u="none" strike="noStrike" cap="none">
                <a:solidFill>
                  <a:schemeClr val="dk1"/>
                </a:solidFill>
                <a:latin typeface="Corbel"/>
                <a:ea typeface="Corbel"/>
                <a:cs typeface="Corbel"/>
                <a:sym typeface="Corbel"/>
              </a:defRPr>
            </a:lvl9pPr>
          </a:lstStyle>
          <a:p>
            <a:endParaRPr/>
          </a:p>
        </p:txBody>
      </p:sp>
      <p:sp>
        <p:nvSpPr>
          <p:cNvPr id="13" name="Google Shape;13;p1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Corbel"/>
                <a:ea typeface="Corbel"/>
                <a:cs typeface="Corbel"/>
                <a:sym typeface="Corbel"/>
              </a:defRPr>
            </a:lvl1pPr>
            <a:lvl2pPr marL="0" marR="0" lvl="1" indent="0" algn="r" rtl="0">
              <a:spcBef>
                <a:spcPts val="0"/>
              </a:spcBef>
              <a:buNone/>
              <a:defRPr sz="1200" b="0" i="0" u="none" strike="noStrike" cap="none">
                <a:solidFill>
                  <a:schemeClr val="dk1"/>
                </a:solidFill>
                <a:latin typeface="Corbel"/>
                <a:ea typeface="Corbel"/>
                <a:cs typeface="Corbel"/>
                <a:sym typeface="Corbel"/>
              </a:defRPr>
            </a:lvl2pPr>
            <a:lvl3pPr marL="0" marR="0" lvl="2" indent="0" algn="r" rtl="0">
              <a:spcBef>
                <a:spcPts val="0"/>
              </a:spcBef>
              <a:buNone/>
              <a:defRPr sz="1200" b="0" i="0" u="none" strike="noStrike" cap="none">
                <a:solidFill>
                  <a:schemeClr val="dk1"/>
                </a:solidFill>
                <a:latin typeface="Corbel"/>
                <a:ea typeface="Corbel"/>
                <a:cs typeface="Corbel"/>
                <a:sym typeface="Corbel"/>
              </a:defRPr>
            </a:lvl3pPr>
            <a:lvl4pPr marL="0" marR="0" lvl="3" indent="0" algn="r" rtl="0">
              <a:spcBef>
                <a:spcPts val="0"/>
              </a:spcBef>
              <a:buNone/>
              <a:defRPr sz="1200" b="0" i="0" u="none" strike="noStrike" cap="none">
                <a:solidFill>
                  <a:schemeClr val="dk1"/>
                </a:solidFill>
                <a:latin typeface="Corbel"/>
                <a:ea typeface="Corbel"/>
                <a:cs typeface="Corbel"/>
                <a:sym typeface="Corbel"/>
              </a:defRPr>
            </a:lvl4pPr>
            <a:lvl5pPr marL="0" marR="0" lvl="4" indent="0" algn="r" rtl="0">
              <a:spcBef>
                <a:spcPts val="0"/>
              </a:spcBef>
              <a:buNone/>
              <a:defRPr sz="1200" b="0" i="0" u="none" strike="noStrike" cap="none">
                <a:solidFill>
                  <a:schemeClr val="dk1"/>
                </a:solidFill>
                <a:latin typeface="Corbel"/>
                <a:ea typeface="Corbel"/>
                <a:cs typeface="Corbel"/>
                <a:sym typeface="Corbel"/>
              </a:defRPr>
            </a:lvl5pPr>
            <a:lvl6pPr marL="0" marR="0" lvl="5" indent="0" algn="r" rtl="0">
              <a:spcBef>
                <a:spcPts val="0"/>
              </a:spcBef>
              <a:buNone/>
              <a:defRPr sz="1200" b="0" i="0" u="none" strike="noStrike" cap="none">
                <a:solidFill>
                  <a:schemeClr val="dk1"/>
                </a:solidFill>
                <a:latin typeface="Corbel"/>
                <a:ea typeface="Corbel"/>
                <a:cs typeface="Corbel"/>
                <a:sym typeface="Corbel"/>
              </a:defRPr>
            </a:lvl6pPr>
            <a:lvl7pPr marL="0" marR="0" lvl="6" indent="0" algn="r" rtl="0">
              <a:spcBef>
                <a:spcPts val="0"/>
              </a:spcBef>
              <a:buNone/>
              <a:defRPr sz="1200" b="0" i="0" u="none" strike="noStrike" cap="none">
                <a:solidFill>
                  <a:schemeClr val="dk1"/>
                </a:solidFill>
                <a:latin typeface="Corbel"/>
                <a:ea typeface="Corbel"/>
                <a:cs typeface="Corbel"/>
                <a:sym typeface="Corbel"/>
              </a:defRPr>
            </a:lvl7pPr>
            <a:lvl8pPr marL="0" marR="0" lvl="7" indent="0" algn="r" rtl="0">
              <a:spcBef>
                <a:spcPts val="0"/>
              </a:spcBef>
              <a:buNone/>
              <a:defRPr sz="1200" b="0" i="0" u="none" strike="noStrike" cap="none">
                <a:solidFill>
                  <a:schemeClr val="dk1"/>
                </a:solidFill>
                <a:latin typeface="Corbel"/>
                <a:ea typeface="Corbel"/>
                <a:cs typeface="Corbel"/>
                <a:sym typeface="Corbel"/>
              </a:defRPr>
            </a:lvl8pPr>
            <a:lvl9pPr marL="0" marR="0" lvl="8" indent="0" algn="r" rtl="0">
              <a:spcBef>
                <a:spcPts val="0"/>
              </a:spcBef>
              <a:buNone/>
              <a:defRPr sz="12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1"/>
          <p:cNvSpPr txBox="1"/>
          <p:nvPr/>
        </p:nvSpPr>
        <p:spPr>
          <a:xfrm>
            <a:off x="1604020" y="2558397"/>
            <a:ext cx="9301773" cy="1741206"/>
          </a:xfrm>
          <a:prstGeom prst="rect">
            <a:avLst/>
          </a:prstGeom>
          <a:noFill/>
          <a:ln>
            <a:noFill/>
          </a:ln>
        </p:spPr>
        <p:txBody>
          <a:bodyPr spcFirstLastPara="1" wrap="square" lIns="91425" tIns="45700" rIns="91425" bIns="45700" anchor="t" anchorCtr="0">
            <a:spAutoFit/>
          </a:bodyPr>
          <a:lstStyle/>
          <a:p>
            <a:pPr marL="0" marR="0" algn="ctr">
              <a:lnSpc>
                <a:spcPct val="107000"/>
              </a:lnSpc>
              <a:spcBef>
                <a:spcPts val="0"/>
              </a:spcBef>
              <a:spcAft>
                <a:spcPts val="800"/>
              </a:spcAft>
            </a:pPr>
            <a:r>
              <a:rPr lang="en-US"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Smart Gesture-Based Communication System for Non-Verbal Patient Assistance</a:t>
            </a:r>
            <a:endParaRPr lang="en-US" sz="32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sz="3200" b="1" i="0" u="none" strike="noStrike" cap="none" dirty="0">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869949" y="1397818"/>
            <a:ext cx="10891225" cy="4062364"/>
          </a:xfrm>
          <a:prstGeom prst="rect">
            <a:avLst/>
          </a:prstGeom>
          <a:noFill/>
          <a:ln>
            <a:noFill/>
          </a:ln>
        </p:spPr>
        <p:txBody>
          <a:bodyPr spcFirstLastPara="1" wrap="square" lIns="91425" tIns="91425" rIns="91425" bIns="91425" anchor="t" anchorCtr="0">
            <a:spAutoFit/>
          </a:bodyPr>
          <a:lstStyle/>
          <a:p>
            <a:pPr>
              <a:lnSpc>
                <a:spcPct val="150000"/>
              </a:lnSpc>
            </a:pPr>
            <a:r>
              <a:rPr lang="en-US" sz="2200" b="1" dirty="0">
                <a:latin typeface="Times New Roman" panose="02020603050405020304" pitchFamily="18" charset="0"/>
                <a:cs typeface="Times New Roman" panose="02020603050405020304" pitchFamily="18" charset="0"/>
              </a:rPr>
              <a:t>Video Capture and Streaming</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Capture &amp; Send Stream</a:t>
            </a:r>
            <a:r>
              <a:rPr lang="en-US" sz="2200" dirty="0">
                <a:latin typeface="Times New Roman" panose="02020603050405020304" pitchFamily="18" charset="0"/>
                <a:cs typeface="Times New Roman" panose="02020603050405020304" pitchFamily="18" charset="0"/>
              </a:rPr>
              <a:t>: Continuously capture video from the ESP32 camera and send it to a local web server for display.</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Live Video</a:t>
            </a:r>
            <a:r>
              <a:rPr lang="en-US" sz="2200" dirty="0">
                <a:latin typeface="Times New Roman" panose="02020603050405020304" pitchFamily="18" charset="0"/>
                <a:cs typeface="Times New Roman" panose="02020603050405020304" pitchFamily="18" charset="0"/>
              </a:rPr>
              <a:t>: Stream the captured video in real-time.</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Wi-Fi Connection</a:t>
            </a:r>
            <a:r>
              <a:rPr lang="en-US" sz="2200" dirty="0">
                <a:latin typeface="Times New Roman" panose="02020603050405020304" pitchFamily="18" charset="0"/>
                <a:cs typeface="Times New Roman" panose="02020603050405020304" pitchFamily="18" charset="0"/>
              </a:rPr>
              <a:t>: The ESP32 camera connects to Wi-Fi to transmit the video stream.</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ESP32 Camera</a:t>
            </a:r>
            <a:r>
              <a:rPr lang="en-US" sz="2200" dirty="0">
                <a:latin typeface="Times New Roman" panose="02020603050405020304" pitchFamily="18" charset="0"/>
                <a:cs typeface="Times New Roman" panose="02020603050405020304" pitchFamily="18" charset="0"/>
              </a:rPr>
              <a:t>: Utilizes an ESP32 microcontroller with a camera module for video capture and streaming.</a:t>
            </a:r>
          </a:p>
          <a:p>
            <a:pPr marL="0" marR="0">
              <a:lnSpc>
                <a:spcPct val="115000"/>
              </a:lnSpc>
              <a:spcBef>
                <a:spcPts val="0"/>
              </a:spcBef>
              <a:spcAft>
                <a:spcPts val="10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0899E77-43DB-42BD-B171-72491221C1A2}"/>
              </a:ext>
            </a:extLst>
          </p:cNvPr>
          <p:cNvSpPr txBox="1"/>
          <p:nvPr/>
        </p:nvSpPr>
        <p:spPr>
          <a:xfrm>
            <a:off x="4691478" y="570862"/>
            <a:ext cx="6096000" cy="584775"/>
          </a:xfrm>
          <a:prstGeom prst="rect">
            <a:avLst/>
          </a:prstGeom>
          <a:noFill/>
        </p:spPr>
        <p:txBody>
          <a:bodyPr wrap="square">
            <a:spAutoFit/>
          </a:bodyPr>
          <a:lstStyle/>
          <a:p>
            <a:r>
              <a:rPr lang="en-US" sz="3200" b="1" u="sng" dirty="0">
                <a:solidFill>
                  <a:srgbClr val="C00000"/>
                </a:solidFill>
                <a:latin typeface="Times New Roman" panose="02020603050405020304" pitchFamily="18" charset="0"/>
                <a:cs typeface="Times New Roman" panose="02020603050405020304" pitchFamily="18" charset="0"/>
              </a:rPr>
              <a:t>DESCRIPTION</a:t>
            </a:r>
            <a:r>
              <a:rPr lang="en-US" sz="1400" b="1" dirty="0">
                <a:solidFill>
                  <a:schemeClr val="accent2"/>
                </a:solidFill>
                <a:latin typeface="Arial" panose="020B0604020202020204" pitchFamily="34" charset="0"/>
                <a:cs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p:nvPr/>
        </p:nvSpPr>
        <p:spPr>
          <a:xfrm>
            <a:off x="912152" y="975787"/>
            <a:ext cx="10891225" cy="5585858"/>
          </a:xfrm>
          <a:prstGeom prst="rect">
            <a:avLst/>
          </a:prstGeom>
          <a:noFill/>
          <a:ln>
            <a:noFill/>
          </a:ln>
        </p:spPr>
        <p:txBody>
          <a:bodyPr spcFirstLastPara="1" wrap="square" lIns="91425" tIns="91425" rIns="91425" bIns="91425" anchor="t" anchorCtr="0">
            <a:spAutoFit/>
          </a:bodyPr>
          <a:lstStyle/>
          <a:p>
            <a:pPr>
              <a:lnSpc>
                <a:spcPct val="150000"/>
              </a:lnSpc>
            </a:pPr>
            <a:r>
              <a:rPr lang="en-US" sz="2200" b="1" dirty="0">
                <a:latin typeface="Times New Roman" panose="02020603050405020304" pitchFamily="18" charset="0"/>
                <a:cs typeface="Times New Roman" panose="02020603050405020304" pitchFamily="18" charset="0"/>
              </a:rPr>
              <a:t>Frame Processing and Gesture Recognition</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Capture &amp; Process Frame</a:t>
            </a:r>
            <a:r>
              <a:rPr lang="en-US" sz="2200" dirty="0">
                <a:latin typeface="Times New Roman" panose="02020603050405020304" pitchFamily="18" charset="0"/>
                <a:cs typeface="Times New Roman" panose="02020603050405020304" pitchFamily="18" charset="0"/>
              </a:rPr>
              <a:t>: Divide the video into individual frames and process them for hand gestures.</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Convert to RGB</a:t>
            </a:r>
            <a:r>
              <a:rPr lang="en-US" sz="2200" dirty="0">
                <a:latin typeface="Times New Roman" panose="02020603050405020304" pitchFamily="18" charset="0"/>
                <a:cs typeface="Times New Roman" panose="02020603050405020304" pitchFamily="18" charset="0"/>
              </a:rPr>
              <a:t>: Convert frames to RGB format for easier processing.</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Map Gestures</a:t>
            </a:r>
            <a:r>
              <a:rPr lang="en-US" sz="2200" dirty="0">
                <a:latin typeface="Times New Roman" panose="02020603050405020304" pitchFamily="18" charset="0"/>
                <a:cs typeface="Times New Roman" panose="02020603050405020304" pitchFamily="18" charset="0"/>
              </a:rPr>
              <a:t>: Detect hand gestures (e.g., 1 finger = water, 2 fingers = food).</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Count Fingers</a:t>
            </a:r>
            <a:r>
              <a:rPr lang="en-US" sz="2200" dirty="0">
                <a:latin typeface="Times New Roman" panose="02020603050405020304" pitchFamily="18" charset="0"/>
                <a:cs typeface="Times New Roman" panose="02020603050405020304" pitchFamily="18" charset="0"/>
              </a:rPr>
              <a:t>: Identify the number of extended fingers.</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Detect Hand Landmarks (MP)</a:t>
            </a:r>
            <a:r>
              <a:rPr lang="en-US" sz="2200" dirty="0">
                <a:latin typeface="Times New Roman" panose="02020603050405020304" pitchFamily="18" charset="0"/>
                <a:cs typeface="Times New Roman" panose="02020603050405020304" pitchFamily="18" charset="0"/>
              </a:rPr>
              <a:t>: Use </a:t>
            </a:r>
            <a:r>
              <a:rPr lang="en-US" sz="2200" dirty="0" err="1">
                <a:latin typeface="Times New Roman" panose="02020603050405020304" pitchFamily="18" charset="0"/>
                <a:cs typeface="Times New Roman" panose="02020603050405020304" pitchFamily="18" charset="0"/>
              </a:rPr>
              <a:t>MediaPipe</a:t>
            </a:r>
            <a:r>
              <a:rPr lang="en-US" sz="2200" dirty="0">
                <a:latin typeface="Times New Roman" panose="02020603050405020304" pitchFamily="18" charset="0"/>
                <a:cs typeface="Times New Roman" panose="02020603050405020304" pitchFamily="18" charset="0"/>
              </a:rPr>
              <a:t> to detect hand landmarks and interpret gestures.</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Check Stability</a:t>
            </a:r>
            <a:r>
              <a:rPr lang="en-US" sz="2200" dirty="0">
                <a:latin typeface="Times New Roman" panose="02020603050405020304" pitchFamily="18" charset="0"/>
                <a:cs typeface="Times New Roman" panose="02020603050405020304" pitchFamily="18" charset="0"/>
              </a:rPr>
              <a:t>: Ensure consistency of detected gestures across multiple frames.</a:t>
            </a:r>
          </a:p>
          <a:p>
            <a:pPr>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Update Firebase &amp; LCD</a:t>
            </a:r>
            <a:r>
              <a:rPr lang="en-US" sz="2200" dirty="0">
                <a:latin typeface="Times New Roman" panose="02020603050405020304" pitchFamily="18" charset="0"/>
                <a:cs typeface="Times New Roman" panose="02020603050405020304" pitchFamily="18" charset="0"/>
              </a:rPr>
              <a:t>: Log gestures to Firebase and display them on an LCD screen.</a:t>
            </a:r>
          </a:p>
          <a:p>
            <a:pPr marL="0" marR="0">
              <a:lnSpc>
                <a:spcPct val="115000"/>
              </a:lnSpc>
              <a:spcBef>
                <a:spcPts val="0"/>
              </a:spcBef>
              <a:spcAft>
                <a:spcPts val="10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0899E77-43DB-42BD-B171-72491221C1A2}"/>
              </a:ext>
            </a:extLst>
          </p:cNvPr>
          <p:cNvSpPr txBox="1"/>
          <p:nvPr/>
        </p:nvSpPr>
        <p:spPr>
          <a:xfrm>
            <a:off x="4550802" y="391012"/>
            <a:ext cx="6096000" cy="584775"/>
          </a:xfrm>
          <a:prstGeom prst="rect">
            <a:avLst/>
          </a:prstGeom>
          <a:noFill/>
        </p:spPr>
        <p:txBody>
          <a:bodyPr wrap="square">
            <a:spAutoFit/>
          </a:bodyPr>
          <a:lstStyle/>
          <a:p>
            <a:r>
              <a:rPr lang="en-US" sz="3200" b="1" u="sng" dirty="0">
                <a:solidFill>
                  <a:srgbClr val="C00000"/>
                </a:solidFill>
                <a:latin typeface="Times New Roman" panose="02020603050405020304" pitchFamily="18" charset="0"/>
                <a:cs typeface="Times New Roman" panose="02020603050405020304" pitchFamily="18" charset="0"/>
              </a:rPr>
              <a:t>DESCRIPTION</a:t>
            </a:r>
            <a:r>
              <a:rPr lang="en-US" sz="1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2249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4" name="TextBox 3">
            <a:extLst>
              <a:ext uri="{FF2B5EF4-FFF2-40B4-BE49-F238E27FC236}">
                <a16:creationId xmlns:a16="http://schemas.microsoft.com/office/drawing/2014/main" id="{B0899E77-43DB-42BD-B171-72491221C1A2}"/>
              </a:ext>
            </a:extLst>
          </p:cNvPr>
          <p:cNvSpPr txBox="1"/>
          <p:nvPr/>
        </p:nvSpPr>
        <p:spPr>
          <a:xfrm>
            <a:off x="4705546" y="466454"/>
            <a:ext cx="6096000" cy="584775"/>
          </a:xfrm>
          <a:prstGeom prst="rect">
            <a:avLst/>
          </a:prstGeom>
          <a:noFill/>
        </p:spPr>
        <p:txBody>
          <a:bodyPr wrap="square">
            <a:spAutoFit/>
          </a:bodyPr>
          <a:lstStyle/>
          <a:p>
            <a:r>
              <a:rPr lang="en-US" sz="3200" b="1" u="sng" dirty="0">
                <a:solidFill>
                  <a:srgbClr val="C00000"/>
                </a:solidFill>
                <a:latin typeface="Times New Roman" panose="02020603050405020304" pitchFamily="18" charset="0"/>
                <a:cs typeface="Times New Roman" panose="02020603050405020304" pitchFamily="18" charset="0"/>
              </a:rPr>
              <a:t>DESCRIPTION</a:t>
            </a:r>
            <a:r>
              <a:rPr lang="en-US" sz="1400" b="1" dirty="0">
                <a:solidFill>
                  <a:schemeClr val="accent2"/>
                </a:solidFill>
                <a:latin typeface="Arial" panose="020B0604020202020204" pitchFamily="34" charset="0"/>
                <a:cs typeface="Arial" panose="020B0604020202020204" pitchFamily="34" charset="0"/>
              </a:rPr>
              <a:t> </a:t>
            </a:r>
          </a:p>
        </p:txBody>
      </p:sp>
      <p:sp>
        <p:nvSpPr>
          <p:cNvPr id="2" name="Rectangle 1">
            <a:extLst>
              <a:ext uri="{FF2B5EF4-FFF2-40B4-BE49-F238E27FC236}">
                <a16:creationId xmlns:a16="http://schemas.microsoft.com/office/drawing/2014/main" id="{FD6B5235-A06D-426C-B04A-C6705EC9900C}"/>
              </a:ext>
            </a:extLst>
          </p:cNvPr>
          <p:cNvSpPr>
            <a:spLocks noChangeArrowheads="1"/>
          </p:cNvSpPr>
          <p:nvPr/>
        </p:nvSpPr>
        <p:spPr bwMode="auto">
          <a:xfrm>
            <a:off x="1097401" y="1374788"/>
            <a:ext cx="844173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Finger Count Output and Visualization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Finger Counts 1–5</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finger count represents a different  request.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Colored Light Bulbs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 light colors correspond to each gesture: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finger =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(Water)</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fingers =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(Food)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fingers =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(Medicine)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fingers =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(Emergency)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fingers =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Pink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(Happy)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493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701040" y="124688"/>
            <a:ext cx="10942320" cy="14507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a:buNone/>
            </a:pPr>
            <a:r>
              <a:rPr lang="en-US" sz="3200" b="1" u="sng" dirty="0">
                <a:solidFill>
                  <a:srgbClr val="C00000"/>
                </a:solidFill>
                <a:latin typeface="Times New Roman"/>
                <a:ea typeface="Times New Roman"/>
                <a:cs typeface="Times New Roman"/>
                <a:sym typeface="Times New Roman"/>
              </a:rPr>
              <a:t>Libraries/Frameworks</a:t>
            </a:r>
            <a:endParaRPr sz="3200" b="1" u="sng" dirty="0">
              <a:solidFill>
                <a:srgbClr val="C00000"/>
              </a:solidFill>
              <a:latin typeface="Times New Roman"/>
              <a:ea typeface="Times New Roman"/>
              <a:cs typeface="Times New Roman"/>
              <a:sym typeface="Times New Roman"/>
            </a:endParaRPr>
          </a:p>
        </p:txBody>
      </p:sp>
      <p:sp>
        <p:nvSpPr>
          <p:cNvPr id="144" name="Google Shape;144;p9"/>
          <p:cNvSpPr txBox="1">
            <a:spLocks noGrp="1"/>
          </p:cNvSpPr>
          <p:nvPr>
            <p:ph type="body" idx="1"/>
          </p:nvPr>
        </p:nvSpPr>
        <p:spPr>
          <a:xfrm>
            <a:off x="1394307" y="1593910"/>
            <a:ext cx="6405063" cy="3670180"/>
          </a:xfrm>
          <a:prstGeom prst="rect">
            <a:avLst/>
          </a:prstGeom>
          <a:noFill/>
          <a:ln>
            <a:noFill/>
          </a:ln>
        </p:spPr>
        <p:txBody>
          <a:bodyPr spcFirstLastPara="1" wrap="square" lIns="91425" tIns="45700" rIns="91425" bIns="45700" anchor="t" anchorCtr="0">
            <a:normAutofit/>
          </a:bodyPr>
          <a:lstStyle/>
          <a:p>
            <a:r>
              <a:rPr lang="en-US" dirty="0" err="1">
                <a:solidFill>
                  <a:schemeClr val="tx1"/>
                </a:solidFill>
                <a:effectLst/>
                <a:latin typeface="Times New Roman" panose="02020603050405020304" pitchFamily="18" charset="0"/>
                <a:cs typeface="Times New Roman" panose="02020603050405020304" pitchFamily="18" charset="0"/>
              </a:rPr>
              <a:t>opencv</a:t>
            </a:r>
            <a:r>
              <a:rPr lang="en-US" dirty="0">
                <a:solidFill>
                  <a:schemeClr val="tx1"/>
                </a:solidFill>
                <a:effectLst/>
                <a:latin typeface="Times New Roman" panose="02020603050405020304" pitchFamily="18" charset="0"/>
                <a:cs typeface="Times New Roman" panose="02020603050405020304" pitchFamily="18" charset="0"/>
              </a:rPr>
              <a:t>-python </a:t>
            </a:r>
          </a:p>
          <a:p>
            <a:r>
              <a:rPr lang="en-US" dirty="0" err="1">
                <a:solidFill>
                  <a:schemeClr val="tx1"/>
                </a:solidFill>
                <a:effectLst/>
                <a:latin typeface="Times New Roman" panose="02020603050405020304" pitchFamily="18" charset="0"/>
                <a:cs typeface="Times New Roman" panose="02020603050405020304" pitchFamily="18" charset="0"/>
              </a:rPr>
              <a:t>mediapipe</a:t>
            </a:r>
            <a:endParaRPr lang="en-US" dirty="0">
              <a:solidFill>
                <a:schemeClr val="tx1"/>
              </a:solidFill>
              <a:effectLst/>
              <a:latin typeface="Times New Roman" panose="02020603050405020304" pitchFamily="18" charset="0"/>
              <a:cs typeface="Times New Roman" panose="02020603050405020304" pitchFamily="18" charset="0"/>
            </a:endParaRPr>
          </a:p>
          <a:p>
            <a:r>
              <a:rPr lang="en-US" dirty="0">
                <a:solidFill>
                  <a:schemeClr val="tx1"/>
                </a:solidFill>
                <a:effectLst/>
                <a:latin typeface="Times New Roman" panose="02020603050405020304" pitchFamily="18" charset="0"/>
                <a:cs typeface="Times New Roman" panose="02020603050405020304" pitchFamily="18" charset="0"/>
              </a:rPr>
              <a:t>firebase-admin</a:t>
            </a:r>
          </a:p>
          <a:p>
            <a:pPr marL="228600" lvl="0" indent="-71120" algn="l" rtl="0">
              <a:lnSpc>
                <a:spcPct val="90000"/>
              </a:lnSpc>
              <a:spcBef>
                <a:spcPts val="1400"/>
              </a:spcBef>
              <a:spcAft>
                <a:spcPts val="0"/>
              </a:spcAft>
              <a:buSzPts val="1760"/>
              <a:buFont typeface="Noto Sans Symbols"/>
              <a:buNone/>
            </a:pPr>
            <a:endParaRPr dirty="0">
              <a:latin typeface="Corbel"/>
              <a:ea typeface="Corbel"/>
              <a:cs typeface="Corbel"/>
              <a:sym typeface="Corbel"/>
            </a:endParaRPr>
          </a:p>
        </p:txBody>
      </p:sp>
    </p:spTree>
    <p:extLst>
      <p:ext uri="{BB962C8B-B14F-4D97-AF65-F5344CB8AC3E}">
        <p14:creationId xmlns:p14="http://schemas.microsoft.com/office/powerpoint/2010/main" val="3805260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701040" y="124688"/>
            <a:ext cx="10942320" cy="14507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a:buNone/>
            </a:pPr>
            <a:r>
              <a:rPr lang="en-US" sz="3200" b="1" u="sng" dirty="0">
                <a:solidFill>
                  <a:srgbClr val="C00000"/>
                </a:solidFill>
                <a:latin typeface="Times New Roman"/>
                <a:ea typeface="Times New Roman"/>
                <a:cs typeface="Times New Roman"/>
                <a:sym typeface="Times New Roman"/>
              </a:rPr>
              <a:t>HARDWARE TOOLS</a:t>
            </a:r>
            <a:endParaRPr sz="3200" b="1" u="sng" dirty="0">
              <a:solidFill>
                <a:srgbClr val="C00000"/>
              </a:solidFill>
              <a:latin typeface="Times New Roman"/>
              <a:ea typeface="Times New Roman"/>
              <a:cs typeface="Times New Roman"/>
              <a:sym typeface="Times New Roman"/>
            </a:endParaRPr>
          </a:p>
        </p:txBody>
      </p:sp>
      <p:sp>
        <p:nvSpPr>
          <p:cNvPr id="144" name="Google Shape;144;p9"/>
          <p:cNvSpPr txBox="1">
            <a:spLocks noGrp="1"/>
          </p:cNvSpPr>
          <p:nvPr>
            <p:ph type="body" idx="1"/>
          </p:nvPr>
        </p:nvSpPr>
        <p:spPr>
          <a:xfrm>
            <a:off x="1178407" y="1583188"/>
            <a:ext cx="7473224" cy="3670180"/>
          </a:xfrm>
          <a:prstGeom prst="rect">
            <a:avLst/>
          </a:prstGeom>
          <a:noFill/>
          <a:ln>
            <a:noFill/>
          </a:ln>
        </p:spPr>
        <p:txBody>
          <a:bodyPr spcFirstLastPara="1" wrap="square" lIns="91425" tIns="45700" rIns="91425" bIns="45700" anchor="t" anchorCtr="0">
            <a:normAutofit/>
          </a:bodyPr>
          <a:lstStyle/>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Source of Supply: USB cable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ESP32 Camera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Esp32 Microcontroller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Lcd Display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Buzzer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Segoe UI Symbol" panose="020B0502040204020203" pitchFamily="34" charset="0"/>
              <a:buChar char="⮚"/>
              <a:tabLst>
                <a:tab pos="4572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Bulbs(</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Red,Green,Yellow,Blue,Pink</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28600" lvl="0" indent="-71120" algn="l" rtl="0">
              <a:lnSpc>
                <a:spcPct val="90000"/>
              </a:lnSpc>
              <a:spcBef>
                <a:spcPts val="1400"/>
              </a:spcBef>
              <a:spcAft>
                <a:spcPts val="0"/>
              </a:spcAft>
              <a:buSzPts val="1760"/>
              <a:buFont typeface="Noto Sans Symbols"/>
              <a:buNone/>
            </a:pPr>
            <a:endParaRPr dirty="0">
              <a:latin typeface="Corbel"/>
              <a:ea typeface="Corbel"/>
              <a:cs typeface="Corbel"/>
              <a:sym typeface="Corbel"/>
            </a:endParaRPr>
          </a:p>
        </p:txBody>
      </p:sp>
    </p:spTree>
    <p:extLst>
      <p:ext uri="{BB962C8B-B14F-4D97-AF65-F5344CB8AC3E}">
        <p14:creationId xmlns:p14="http://schemas.microsoft.com/office/powerpoint/2010/main" val="49259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701040" y="124688"/>
            <a:ext cx="10942320" cy="14507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a:buNone/>
            </a:pPr>
            <a:r>
              <a:rPr lang="en-US" sz="3200" b="1" u="sng">
                <a:solidFill>
                  <a:srgbClr val="C00000"/>
                </a:solidFill>
                <a:latin typeface="Times New Roman"/>
                <a:ea typeface="Times New Roman"/>
                <a:cs typeface="Times New Roman"/>
                <a:sym typeface="Times New Roman"/>
              </a:rPr>
              <a:t>SOFTWARE TOOLS</a:t>
            </a:r>
            <a:endParaRPr sz="3200" b="1" u="sng">
              <a:solidFill>
                <a:srgbClr val="C00000"/>
              </a:solidFill>
              <a:latin typeface="Times New Roman"/>
              <a:ea typeface="Times New Roman"/>
              <a:cs typeface="Times New Roman"/>
              <a:sym typeface="Times New Roman"/>
            </a:endParaRPr>
          </a:p>
        </p:txBody>
      </p:sp>
      <p:sp>
        <p:nvSpPr>
          <p:cNvPr id="144" name="Google Shape;144;p9"/>
          <p:cNvSpPr txBox="1">
            <a:spLocks noGrp="1"/>
          </p:cNvSpPr>
          <p:nvPr>
            <p:ph type="body" idx="1"/>
          </p:nvPr>
        </p:nvSpPr>
        <p:spPr>
          <a:xfrm>
            <a:off x="1178407" y="1583188"/>
            <a:ext cx="7473224" cy="3670180"/>
          </a:xfrm>
          <a:prstGeom prst="rect">
            <a:avLst/>
          </a:prstGeom>
          <a:noFill/>
          <a:ln>
            <a:noFill/>
          </a:ln>
        </p:spPr>
        <p:txBody>
          <a:bodyPr spcFirstLastPara="1" wrap="square" lIns="91425" tIns="45700" rIns="91425" bIns="45700" anchor="t" anchorCtr="0">
            <a:normAutofit/>
          </a:bodyPr>
          <a:lstStyle/>
          <a:p>
            <a:pPr marL="228600" lvl="0" indent="-182880" algn="just" rtl="0">
              <a:lnSpc>
                <a:spcPct val="90000"/>
              </a:lnSpc>
              <a:spcBef>
                <a:spcPts val="0"/>
              </a:spcBef>
              <a:spcAft>
                <a:spcPts val="0"/>
              </a:spcAft>
              <a:buSzPts val="1760"/>
              <a:buFont typeface="Noto Sans Symbols"/>
              <a:buChar char="⮚"/>
            </a:pPr>
            <a:r>
              <a:rPr lang="en-US" b="1" dirty="0">
                <a:latin typeface="Times New Roman"/>
                <a:ea typeface="Times New Roman"/>
                <a:cs typeface="Times New Roman"/>
                <a:sym typeface="Times New Roman"/>
              </a:rPr>
              <a:t>Software Tools: </a:t>
            </a:r>
            <a:r>
              <a:rPr lang="en-US" dirty="0">
                <a:latin typeface="Times New Roman"/>
                <a:ea typeface="Times New Roman"/>
                <a:cs typeface="Times New Roman"/>
                <a:sym typeface="Times New Roman"/>
              </a:rPr>
              <a:t>Visual Studio, </a:t>
            </a:r>
            <a:r>
              <a:rPr lang="en-US" dirty="0" err="1">
                <a:latin typeface="Times New Roman"/>
                <a:ea typeface="Times New Roman"/>
                <a:cs typeface="Times New Roman"/>
                <a:sym typeface="Times New Roman"/>
              </a:rPr>
              <a:t>ArduinoIDE</a:t>
            </a:r>
            <a:endParaRPr dirty="0">
              <a:latin typeface="Times New Roman"/>
              <a:ea typeface="Times New Roman"/>
              <a:cs typeface="Times New Roman"/>
              <a:sym typeface="Times New Roman"/>
            </a:endParaRPr>
          </a:p>
          <a:p>
            <a:pPr marL="228600" lvl="0" indent="-182880" algn="just" rtl="0">
              <a:lnSpc>
                <a:spcPct val="90000"/>
              </a:lnSpc>
              <a:spcBef>
                <a:spcPts val="1400"/>
              </a:spcBef>
              <a:spcAft>
                <a:spcPts val="0"/>
              </a:spcAft>
              <a:buSzPts val="1760"/>
              <a:buFont typeface="Noto Sans Symbols"/>
              <a:buChar char="⮚"/>
            </a:pPr>
            <a:r>
              <a:rPr lang="en-US" b="1" dirty="0">
                <a:latin typeface="Times New Roman"/>
                <a:ea typeface="Times New Roman"/>
                <a:cs typeface="Times New Roman"/>
                <a:sym typeface="Times New Roman"/>
              </a:rPr>
              <a:t>Programming Language: </a:t>
            </a:r>
            <a:r>
              <a:rPr lang="en-US" dirty="0">
                <a:latin typeface="Times New Roman"/>
                <a:ea typeface="Times New Roman"/>
                <a:cs typeface="Times New Roman"/>
                <a:sym typeface="Times New Roman"/>
              </a:rPr>
              <a:t>Python, Arduino language</a:t>
            </a:r>
            <a:endParaRPr dirty="0">
              <a:latin typeface="Times New Roman"/>
              <a:ea typeface="Times New Roman"/>
              <a:cs typeface="Times New Roman"/>
              <a:sym typeface="Times New Roman"/>
            </a:endParaRPr>
          </a:p>
          <a:p>
            <a:pPr marL="228600" lvl="0" indent="-71120" algn="l" rtl="0">
              <a:lnSpc>
                <a:spcPct val="90000"/>
              </a:lnSpc>
              <a:spcBef>
                <a:spcPts val="1400"/>
              </a:spcBef>
              <a:spcAft>
                <a:spcPts val="0"/>
              </a:spcAft>
              <a:buSzPts val="1760"/>
              <a:buFont typeface="Noto Sans Symbols"/>
              <a:buNone/>
            </a:pPr>
            <a:endParaRPr dirty="0">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92760" y="223520"/>
            <a:ext cx="11206480" cy="13563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a:buNone/>
            </a:pPr>
            <a:r>
              <a:rPr lang="en-US" sz="3200" b="1" u="sng">
                <a:solidFill>
                  <a:srgbClr val="C00000"/>
                </a:solidFill>
                <a:latin typeface="Times New Roman"/>
                <a:ea typeface="Times New Roman"/>
                <a:cs typeface="Times New Roman"/>
                <a:sym typeface="Times New Roman"/>
              </a:rPr>
              <a:t>ADVANTAGES </a:t>
            </a:r>
            <a:endParaRPr sz="3200" b="1" u="sng">
              <a:solidFill>
                <a:srgbClr val="C00000"/>
              </a:solidFill>
              <a:latin typeface="Times New Roman"/>
              <a:ea typeface="Times New Roman"/>
              <a:cs typeface="Times New Roman"/>
              <a:sym typeface="Times New Roman"/>
            </a:endParaRPr>
          </a:p>
        </p:txBody>
      </p:sp>
      <p:sp>
        <p:nvSpPr>
          <p:cNvPr id="150" name="Google Shape;150;p10"/>
          <p:cNvSpPr txBox="1">
            <a:spLocks noGrp="1"/>
          </p:cNvSpPr>
          <p:nvPr>
            <p:ph type="body" idx="1"/>
          </p:nvPr>
        </p:nvSpPr>
        <p:spPr>
          <a:xfrm>
            <a:off x="743889" y="1464045"/>
            <a:ext cx="10809356" cy="4796403"/>
          </a:xfrm>
          <a:prstGeom prst="rect">
            <a:avLst/>
          </a:prstGeom>
          <a:noFill/>
          <a:ln>
            <a:noFill/>
          </a:ln>
        </p:spPr>
        <p:txBody>
          <a:bodyPr spcFirstLastPara="1" wrap="square" lIns="91425" tIns="45700" rIns="91425" bIns="45700" anchor="t" anchorCtr="0">
            <a:normAutofit/>
          </a:bodyPr>
          <a:lstStyle/>
          <a:p>
            <a:pPr marL="228600" lvl="0" indent="-81279" algn="just" rtl="0">
              <a:lnSpc>
                <a:spcPct val="90000"/>
              </a:lnSpc>
              <a:spcBef>
                <a:spcPts val="0"/>
              </a:spcBef>
              <a:spcAft>
                <a:spcPts val="0"/>
              </a:spcAft>
              <a:buSzPts val="1600"/>
              <a:buFont typeface="Corbel"/>
              <a:buNone/>
            </a:pPr>
            <a:endParaRPr sz="2000">
              <a:latin typeface="Times New Roman"/>
              <a:ea typeface="Times New Roman"/>
              <a:cs typeface="Times New Roman"/>
              <a:sym typeface="Times New Roman"/>
            </a:endParaRPr>
          </a:p>
          <a:p>
            <a:pPr marL="228600" lvl="0" indent="-81279" algn="just" rtl="0">
              <a:lnSpc>
                <a:spcPct val="90000"/>
              </a:lnSpc>
              <a:spcBef>
                <a:spcPts val="1400"/>
              </a:spcBef>
              <a:spcAft>
                <a:spcPts val="0"/>
              </a:spcAft>
              <a:buSzPts val="1600"/>
              <a:buFont typeface="Corbel"/>
              <a:buNone/>
            </a:pPr>
            <a:endParaRPr sz="2000">
              <a:latin typeface="Times New Roman"/>
              <a:ea typeface="Times New Roman"/>
              <a:cs typeface="Times New Roman"/>
              <a:sym typeface="Times New Roman"/>
            </a:endParaRPr>
          </a:p>
          <a:p>
            <a:pPr marL="228600" lvl="0" indent="-81279" algn="just" rtl="0">
              <a:lnSpc>
                <a:spcPct val="90000"/>
              </a:lnSpc>
              <a:spcBef>
                <a:spcPts val="1400"/>
              </a:spcBef>
              <a:spcAft>
                <a:spcPts val="0"/>
              </a:spcAft>
              <a:buSzPts val="1600"/>
              <a:buFont typeface="Corbel"/>
              <a:buNone/>
            </a:pPr>
            <a:endParaRPr sz="2000">
              <a:latin typeface="Times New Roman"/>
              <a:ea typeface="Times New Roman"/>
              <a:cs typeface="Times New Roman"/>
              <a:sym typeface="Times New Roman"/>
            </a:endParaRPr>
          </a:p>
          <a:p>
            <a:pPr marL="228600" lvl="0" indent="-71120" algn="just" rtl="0">
              <a:lnSpc>
                <a:spcPct val="90000"/>
              </a:lnSpc>
              <a:spcBef>
                <a:spcPts val="1400"/>
              </a:spcBef>
              <a:spcAft>
                <a:spcPts val="0"/>
              </a:spcAft>
              <a:buSzPts val="1760"/>
              <a:buFont typeface="Noto Sans Symbols"/>
              <a:buNone/>
            </a:pPr>
            <a:endParaRPr>
              <a:latin typeface="Times New Roman"/>
              <a:ea typeface="Times New Roman"/>
              <a:cs typeface="Times New Roman"/>
              <a:sym typeface="Times New Roman"/>
            </a:endParaRPr>
          </a:p>
        </p:txBody>
      </p:sp>
      <p:sp>
        <p:nvSpPr>
          <p:cNvPr id="6" name="Rectangle 4">
            <a:extLst>
              <a:ext uri="{FF2B5EF4-FFF2-40B4-BE49-F238E27FC236}">
                <a16:creationId xmlns:a16="http://schemas.microsoft.com/office/drawing/2014/main" id="{E05B0FE4-6C78-4B20-9A94-F6838AF82C72}"/>
              </a:ext>
            </a:extLst>
          </p:cNvPr>
          <p:cNvSpPr>
            <a:spLocks noChangeArrowheads="1"/>
          </p:cNvSpPr>
          <p:nvPr/>
        </p:nvSpPr>
        <p:spPr bwMode="auto">
          <a:xfrm>
            <a:off x="1172307" y="1464045"/>
            <a:ext cx="984738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Caregiver Interaction: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gives caregivers real-time insights, enabling quicker, more effective responses to non-verbal patients.</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Assistance: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tailors communication to each patient, ensuring their unique needs are met.</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Promotes Independent Living:</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Gesture-based communication empowers non-verbal patients to interact freely, fostering independence.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12"/>
          <p:cNvSpPr txBox="1"/>
          <p:nvPr/>
        </p:nvSpPr>
        <p:spPr>
          <a:xfrm>
            <a:off x="2353377" y="2541973"/>
            <a:ext cx="7485246"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dirty="0">
                <a:solidFill>
                  <a:srgbClr val="DF5327"/>
                </a:solidFill>
                <a:latin typeface="Times New Roman"/>
                <a:ea typeface="Times New Roman"/>
                <a:cs typeface="Times New Roman"/>
                <a:sym typeface="Times New Roman"/>
              </a:rPr>
              <a:t>THANK YOU</a:t>
            </a:r>
            <a:endParaRPr sz="8000" b="1" dirty="0">
              <a:solidFill>
                <a:srgbClr val="DF5327"/>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7835" y="235006"/>
            <a:ext cx="12169600" cy="80780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			</a:t>
            </a:r>
            <a:endParaRPr sz="3200" b="1" u="sng">
              <a:solidFill>
                <a:srgbClr val="FF0000"/>
              </a:solidFill>
              <a:latin typeface="Times New Roman"/>
              <a:ea typeface="Times New Roman"/>
              <a:cs typeface="Times New Roman"/>
              <a:sym typeface="Times New Roman"/>
            </a:endParaRPr>
          </a:p>
        </p:txBody>
      </p:sp>
      <p:sp>
        <p:nvSpPr>
          <p:cNvPr id="98" name="Google Shape;98;p2"/>
          <p:cNvSpPr txBox="1">
            <a:spLocks noGrp="1"/>
          </p:cNvSpPr>
          <p:nvPr>
            <p:ph type="body" idx="1"/>
          </p:nvPr>
        </p:nvSpPr>
        <p:spPr>
          <a:xfrm>
            <a:off x="988590" y="1284600"/>
            <a:ext cx="9607826" cy="4570100"/>
          </a:xfrm>
          <a:prstGeom prst="rect">
            <a:avLst/>
          </a:prstGeom>
          <a:noFill/>
          <a:ln>
            <a:noFill/>
          </a:ln>
        </p:spPr>
        <p:txBody>
          <a:bodyPr spcFirstLastPara="1" wrap="square" lIns="91425" tIns="45700" rIns="91425" bIns="45700" anchor="t" anchorCtr="0">
            <a:normAutofit lnSpcReduction="10000"/>
          </a:bodyPr>
          <a:lstStyle/>
          <a:p>
            <a:pPr marL="228600" lvl="0" indent="-182880" algn="l" rtl="0">
              <a:lnSpc>
                <a:spcPct val="90000"/>
              </a:lnSpc>
              <a:spcBef>
                <a:spcPts val="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ABSTRACT</a:t>
            </a:r>
            <a:endParaRPr sz="1800" b="0" i="0" u="none" strike="noStrike" dirty="0">
              <a:solidFill>
                <a:srgbClr val="000000"/>
              </a:solidFill>
              <a:latin typeface="Noto Sans Symbols"/>
              <a:ea typeface="Noto Sans Symbols"/>
              <a:cs typeface="Noto Sans Symbols"/>
              <a:sym typeface="Noto Sans Symbols"/>
            </a:endParaRPr>
          </a:p>
          <a:p>
            <a:pPr marL="228600" lvl="0" indent="-182880" algn="l" rtl="0">
              <a:lnSpc>
                <a:spcPct val="90000"/>
              </a:lnSpc>
              <a:spcBef>
                <a:spcPts val="140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OBJECTIVE</a:t>
            </a:r>
            <a:endParaRPr sz="1800" b="0" i="0" u="none" strike="noStrike" dirty="0">
              <a:solidFill>
                <a:srgbClr val="000000"/>
              </a:solidFill>
              <a:latin typeface="Noto Sans Symbols"/>
              <a:ea typeface="Noto Sans Symbols"/>
              <a:cs typeface="Noto Sans Symbols"/>
              <a:sym typeface="Noto Sans Symbols"/>
            </a:endParaRPr>
          </a:p>
          <a:p>
            <a:pPr marL="228600" lvl="0" indent="-182880" algn="l" rtl="0">
              <a:lnSpc>
                <a:spcPct val="90000"/>
              </a:lnSpc>
              <a:spcBef>
                <a:spcPts val="140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EXISTING METHOD</a:t>
            </a:r>
            <a:endParaRPr sz="1800" b="0" i="0" u="none" strike="noStrike" dirty="0">
              <a:solidFill>
                <a:srgbClr val="000000"/>
              </a:solidFill>
              <a:latin typeface="Times New Roman"/>
              <a:ea typeface="Times New Roman"/>
              <a:cs typeface="Times New Roman"/>
              <a:sym typeface="Times New Roman"/>
            </a:endParaRPr>
          </a:p>
          <a:p>
            <a:pPr marL="228600" lvl="0" indent="-182880" algn="l" rtl="0">
              <a:lnSpc>
                <a:spcPct val="90000"/>
              </a:lnSpc>
              <a:spcBef>
                <a:spcPts val="140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PROPOSED METHOD</a:t>
            </a:r>
            <a:endParaRPr sz="1800" b="0" i="0" u="none" strike="noStrike" dirty="0">
              <a:solidFill>
                <a:srgbClr val="000000"/>
              </a:solidFill>
              <a:latin typeface="Noto Sans Symbols"/>
              <a:ea typeface="Noto Sans Symbols"/>
              <a:cs typeface="Noto Sans Symbols"/>
              <a:sym typeface="Noto Sans Symbols"/>
            </a:endParaRPr>
          </a:p>
          <a:p>
            <a:pPr marL="228600" lvl="0" indent="-182880" algn="l" rtl="0">
              <a:lnSpc>
                <a:spcPct val="90000"/>
              </a:lnSpc>
              <a:spcBef>
                <a:spcPts val="140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BLOCK DIAGRAM </a:t>
            </a:r>
          </a:p>
          <a:p>
            <a:pPr marL="228600" indent="-182880">
              <a:buFont typeface="Arial"/>
              <a:buChar char="•"/>
            </a:pPr>
            <a:r>
              <a:rPr lang="en-US" sz="1800" dirty="0">
                <a:solidFill>
                  <a:schemeClr val="tx1"/>
                </a:solidFill>
                <a:latin typeface="Times New Roman"/>
                <a:ea typeface="Times New Roman"/>
                <a:cs typeface="Times New Roman"/>
                <a:sym typeface="Times New Roman"/>
              </a:rPr>
              <a:t>WORK FLOW</a:t>
            </a:r>
          </a:p>
          <a:p>
            <a:pPr marL="228600" indent="-182880">
              <a:buFont typeface="Arial"/>
              <a:buChar char="•"/>
            </a:pPr>
            <a:r>
              <a:rPr lang="en-US" sz="1800" b="0" i="0" u="none" strike="noStrike" dirty="0">
                <a:solidFill>
                  <a:srgbClr val="000000"/>
                </a:solidFill>
                <a:latin typeface="Times New Roman"/>
                <a:ea typeface="Times New Roman"/>
                <a:cs typeface="Times New Roman"/>
                <a:sym typeface="Times New Roman"/>
              </a:rPr>
              <a:t>DESCRIPTION</a:t>
            </a:r>
          </a:p>
          <a:p>
            <a:pPr marL="228600" indent="-182880">
              <a:buFont typeface="Arial"/>
              <a:buChar char="•"/>
            </a:pPr>
            <a:r>
              <a:rPr lang="en-US" sz="1800" dirty="0">
                <a:solidFill>
                  <a:srgbClr val="000000"/>
                </a:solidFill>
                <a:latin typeface="Times New Roman" panose="02020603050405020304" pitchFamily="18" charset="0"/>
                <a:ea typeface="Noto Sans Symbols"/>
                <a:cs typeface="Times New Roman" panose="02020603050405020304" pitchFamily="18" charset="0"/>
                <a:sym typeface="Times New Roman"/>
              </a:rPr>
              <a:t>LIBRARIES/FRAMEWORKS</a:t>
            </a:r>
          </a:p>
          <a:p>
            <a:pPr marL="228600" indent="-182880">
              <a:buFont typeface="Arial"/>
              <a:buChar char="•"/>
            </a:pPr>
            <a:r>
              <a:rPr lang="en-US" sz="1800" dirty="0">
                <a:solidFill>
                  <a:srgbClr val="000000"/>
                </a:solidFill>
                <a:latin typeface="Times New Roman" panose="02020603050405020304" pitchFamily="18" charset="0"/>
                <a:ea typeface="Noto Sans Symbols"/>
                <a:cs typeface="Times New Roman" panose="02020603050405020304" pitchFamily="18" charset="0"/>
                <a:sym typeface="Times New Roman"/>
              </a:rPr>
              <a:t>HARDWARE TOOLS</a:t>
            </a:r>
            <a:endParaRPr lang="en-US" sz="1800" dirty="0">
              <a:solidFill>
                <a:srgbClr val="000000"/>
              </a:solidFill>
              <a:latin typeface="Times New Roman" panose="02020603050405020304" pitchFamily="18" charset="0"/>
              <a:ea typeface="Noto Sans Symbols"/>
              <a:cs typeface="Times New Roman" panose="02020603050405020304" pitchFamily="18" charset="0"/>
              <a:sym typeface="Noto Sans Symbols"/>
            </a:endParaRPr>
          </a:p>
          <a:p>
            <a:pPr marL="228600" indent="-182880">
              <a:buFont typeface="Arial"/>
              <a:buChar char="•"/>
            </a:pPr>
            <a:r>
              <a:rPr lang="en-US" sz="1800" b="0" i="0" u="none" strike="noStrike" dirty="0">
                <a:solidFill>
                  <a:srgbClr val="000000"/>
                </a:solidFill>
                <a:latin typeface="Times New Roman"/>
                <a:ea typeface="Times New Roman"/>
                <a:cs typeface="Times New Roman"/>
                <a:sym typeface="Times New Roman"/>
              </a:rPr>
              <a:t>SOFTWARE TOOLS</a:t>
            </a:r>
            <a:endParaRPr sz="1800" b="0" i="0" u="none" strike="noStrike" dirty="0">
              <a:solidFill>
                <a:srgbClr val="000000"/>
              </a:solidFill>
              <a:latin typeface="Noto Sans Symbols"/>
              <a:ea typeface="Noto Sans Symbols"/>
              <a:cs typeface="Noto Sans Symbols"/>
              <a:sym typeface="Noto Sans Symbols"/>
            </a:endParaRPr>
          </a:p>
          <a:p>
            <a:pPr marL="228600" lvl="0" indent="-182880" algn="l" rtl="0">
              <a:lnSpc>
                <a:spcPct val="90000"/>
              </a:lnSpc>
              <a:spcBef>
                <a:spcPts val="1400"/>
              </a:spcBef>
              <a:spcAft>
                <a:spcPts val="0"/>
              </a:spcAft>
              <a:buSzPts val="1440"/>
              <a:buFont typeface="Arial"/>
              <a:buChar char="•"/>
            </a:pPr>
            <a:r>
              <a:rPr lang="en-US" sz="1800" b="0" i="0" u="none" strike="noStrike" dirty="0">
                <a:solidFill>
                  <a:srgbClr val="000000"/>
                </a:solidFill>
                <a:latin typeface="Times New Roman"/>
                <a:ea typeface="Times New Roman"/>
                <a:cs typeface="Times New Roman"/>
                <a:sym typeface="Times New Roman"/>
              </a:rPr>
              <a:t>ADVANTAGES</a:t>
            </a:r>
            <a:endParaRPr sz="1800" b="0" i="0" u="none" strike="noStrike" dirty="0">
              <a:solidFill>
                <a:srgbClr val="000000"/>
              </a:solidFill>
              <a:latin typeface="Noto Sans Symbols"/>
              <a:ea typeface="Noto Sans Symbols"/>
              <a:cs typeface="Noto Sans Symbols"/>
              <a:sym typeface="Noto Sans Symbols"/>
            </a:endParaRPr>
          </a:p>
        </p:txBody>
      </p:sp>
      <p:sp>
        <p:nvSpPr>
          <p:cNvPr id="99" name="Google Shape;99;p2"/>
          <p:cNvSpPr txBox="1"/>
          <p:nvPr/>
        </p:nvSpPr>
        <p:spPr>
          <a:xfrm>
            <a:off x="4426226" y="450574"/>
            <a:ext cx="27432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sng" strike="noStrike" cap="none">
                <a:solidFill>
                  <a:srgbClr val="C00000"/>
                </a:solidFill>
                <a:latin typeface="Times New Roman"/>
                <a:ea typeface="Times New Roman"/>
                <a:cs typeface="Times New Roman"/>
                <a:sym typeface="Times New Roman"/>
              </a:rPr>
              <a:t>CONTENTS</a:t>
            </a:r>
            <a:endParaRPr sz="3200" b="1" u="sng">
              <a:solidFill>
                <a:srgbClr val="C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5" name="Google Shape;105;p3"/>
          <p:cNvSpPr txBox="1">
            <a:spLocks noGrp="1"/>
          </p:cNvSpPr>
          <p:nvPr>
            <p:ph type="title"/>
          </p:nvPr>
        </p:nvSpPr>
        <p:spPr>
          <a:xfrm>
            <a:off x="1407070" y="217170"/>
            <a:ext cx="9130809" cy="83439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3200"/>
              <a:buFont typeface="Times New Roman"/>
              <a:buNone/>
            </a:pPr>
            <a:r>
              <a:rPr lang="en-US" sz="3200" b="1" u="sng" dirty="0">
                <a:solidFill>
                  <a:srgbClr val="C00000"/>
                </a:solidFill>
                <a:latin typeface="Times New Roman"/>
                <a:ea typeface="Times New Roman"/>
                <a:cs typeface="Times New Roman"/>
                <a:sym typeface="Times New Roman"/>
              </a:rPr>
              <a:t>ABSTRACT</a:t>
            </a:r>
            <a:endParaRPr sz="3200" b="1" u="sng" dirty="0">
              <a:solidFill>
                <a:srgbClr val="C00000"/>
              </a:solidFill>
              <a:latin typeface="Times New Roman"/>
              <a:ea typeface="Times New Roman"/>
              <a:cs typeface="Times New Roman"/>
              <a:sym typeface="Times New Roman"/>
            </a:endParaRPr>
          </a:p>
        </p:txBody>
      </p:sp>
      <p:sp>
        <p:nvSpPr>
          <p:cNvPr id="4" name="Rectangle 2">
            <a:extLst>
              <a:ext uri="{FF2B5EF4-FFF2-40B4-BE49-F238E27FC236}">
                <a16:creationId xmlns:a16="http://schemas.microsoft.com/office/drawing/2014/main" id="{C2A4A109-0758-4A12-A61A-C2EECE80A340}"/>
              </a:ext>
            </a:extLst>
          </p:cNvPr>
          <p:cNvSpPr>
            <a:spLocks noChangeArrowheads="1"/>
          </p:cNvSpPr>
          <p:nvPr/>
        </p:nvSpPr>
        <p:spPr bwMode="auto">
          <a:xfrm>
            <a:off x="776748" y="597070"/>
            <a:ext cx="10758760" cy="5663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Smart Gesture-Based Communication System enables non-verbal and bedridden patients to communicate their needs using AI-driven hand gesture recognition, ensuring timely caregiver assistance.</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communication methods for non-verbal patients are often ineffective, leading to misinterpretation, delays, and discomfort.</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utilizes an ESP32 camera to detect hand gestures, where each finger represents a specific request like water, food, or emergency.</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Detected gestures are processed in real-time, transmitted via Firebase, and displayed through a buzzer, LCD, and colored lights, providing immediate and accurate feedback to caregivers.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111" name="Google Shape;111;p4"/>
          <p:cNvSpPr txBox="1"/>
          <p:nvPr/>
        </p:nvSpPr>
        <p:spPr>
          <a:xfrm>
            <a:off x="2771671" y="303629"/>
            <a:ext cx="648742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sng" strike="noStrike">
                <a:solidFill>
                  <a:srgbClr val="C00000"/>
                </a:solidFill>
                <a:latin typeface="Times New Roman"/>
                <a:ea typeface="Times New Roman"/>
                <a:cs typeface="Times New Roman"/>
                <a:sym typeface="Times New Roman"/>
              </a:rPr>
              <a:t>OBJECTIVE</a:t>
            </a:r>
            <a:endParaRPr sz="3200" b="1" i="0" u="sng" strike="noStrike">
              <a:solidFill>
                <a:srgbClr val="C00000"/>
              </a:solidFill>
              <a:latin typeface="Times New Roman"/>
              <a:ea typeface="Times New Roman"/>
              <a:cs typeface="Times New Roman"/>
              <a:sym typeface="Times New Roman"/>
            </a:endParaRPr>
          </a:p>
        </p:txBody>
      </p:sp>
      <p:sp>
        <p:nvSpPr>
          <p:cNvPr id="4" name="Rectangle 2">
            <a:extLst>
              <a:ext uri="{FF2B5EF4-FFF2-40B4-BE49-F238E27FC236}">
                <a16:creationId xmlns:a16="http://schemas.microsoft.com/office/drawing/2014/main" id="{61551743-09E8-4C4C-841D-9E52D156D5AC}"/>
              </a:ext>
            </a:extLst>
          </p:cNvPr>
          <p:cNvSpPr>
            <a:spLocks noChangeArrowheads="1"/>
          </p:cNvSpPr>
          <p:nvPr/>
        </p:nvSpPr>
        <p:spPr bwMode="auto">
          <a:xfrm>
            <a:off x="1056522" y="1060521"/>
            <a:ext cx="9917724" cy="437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communication for non-verbal patients using AI-driven hand gesture recognition.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an ESP32 camera to detect hand gestures, mapping finger counts (1 to 5) to specific patient needs like water, food, or emergency.</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gestures in real-time and transmit data via Firebase for instant caregiver response.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with an LCD display, buzzer alerts, and colored lights for clear visual and auditory feedback.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p:nvPr/>
        </p:nvSpPr>
        <p:spPr>
          <a:xfrm>
            <a:off x="1165087" y="121478"/>
            <a:ext cx="9875520" cy="92583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C00000"/>
              </a:buClr>
              <a:buSzPts val="3200"/>
              <a:buFont typeface="Times New Roman"/>
              <a:buNone/>
            </a:pPr>
            <a:r>
              <a:rPr lang="en-US" sz="3200" b="1" u="sng" dirty="0">
                <a:solidFill>
                  <a:srgbClr val="C00000"/>
                </a:solidFill>
                <a:latin typeface="Times New Roman"/>
                <a:ea typeface="Times New Roman"/>
                <a:cs typeface="Times New Roman"/>
                <a:sym typeface="Times New Roman"/>
              </a:rPr>
              <a:t>EXISTING METHOD</a:t>
            </a:r>
            <a:endParaRPr sz="3200" b="1" u="sng" dirty="0">
              <a:solidFill>
                <a:srgbClr val="C00000"/>
              </a:solidFill>
              <a:latin typeface="Times New Roman"/>
              <a:ea typeface="Times New Roman"/>
              <a:cs typeface="Times New Roman"/>
              <a:sym typeface="Times New Roman"/>
            </a:endParaRPr>
          </a:p>
        </p:txBody>
      </p:sp>
      <p:sp>
        <p:nvSpPr>
          <p:cNvPr id="6" name="Rectangle 5">
            <a:extLst>
              <a:ext uri="{FF2B5EF4-FFF2-40B4-BE49-F238E27FC236}">
                <a16:creationId xmlns:a16="http://schemas.microsoft.com/office/drawing/2014/main" id="{8EB5936E-F3A7-4262-B83A-263B2664736A}"/>
              </a:ext>
            </a:extLst>
          </p:cNvPr>
          <p:cNvSpPr>
            <a:spLocks noChangeArrowheads="1"/>
          </p:cNvSpPr>
          <p:nvPr/>
        </p:nvSpPr>
        <p:spPr bwMode="auto">
          <a:xfrm>
            <a:off x="1165087" y="1381463"/>
            <a:ext cx="9990593" cy="409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sz="2200" dirty="0">
                <a:latin typeface="Times New Roman" panose="02020603050405020304" pitchFamily="18" charset="0"/>
                <a:cs typeface="Times New Roman" panose="02020603050405020304" pitchFamily="18" charset="0"/>
              </a:rPr>
              <a:t>Traditional communication methods for bedridden and non-verbal patients rely on physical gestures, manual signaling, or verbal interpretation by caregivers. These methods can be inefficient, prone to miscommunication, and require constant caregiver presence. In some cases, assistive devices like call buttons or communication boards are used, but they often lack adaptability for patients with limited mobility. Additionally, delays in recognizing patient needs can lead to discomfort, distress, or medical complications. The absence of a real-time, intuitive, and automated communication system highlights the need for a more efficient and responsive solution.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1196864" y="415954"/>
            <a:ext cx="9798269" cy="4966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C00000"/>
              </a:buClr>
              <a:buSzPct val="100000"/>
              <a:buFont typeface="Times New Roman"/>
              <a:buNone/>
            </a:pPr>
            <a:r>
              <a:rPr lang="en-US" sz="3600" b="1" u="sng">
                <a:solidFill>
                  <a:srgbClr val="C00000"/>
                </a:solidFill>
                <a:latin typeface="Times New Roman"/>
                <a:ea typeface="Times New Roman"/>
                <a:cs typeface="Times New Roman"/>
                <a:sym typeface="Times New Roman"/>
              </a:rPr>
              <a:t>PROPOSED METHOD</a:t>
            </a:r>
            <a:endParaRPr sz="3600" b="1" u="sng">
              <a:solidFill>
                <a:srgbClr val="C00000"/>
              </a:solidFill>
              <a:latin typeface="Times New Roman"/>
              <a:ea typeface="Times New Roman"/>
              <a:cs typeface="Times New Roman"/>
              <a:sym typeface="Times New Roman"/>
            </a:endParaRPr>
          </a:p>
        </p:txBody>
      </p:sp>
      <p:sp>
        <p:nvSpPr>
          <p:cNvPr id="123" name="Google Shape;123;p6"/>
          <p:cNvSpPr txBox="1">
            <a:spLocks noGrp="1"/>
          </p:cNvSpPr>
          <p:nvPr>
            <p:ph type="body" idx="1"/>
          </p:nvPr>
        </p:nvSpPr>
        <p:spPr>
          <a:xfrm>
            <a:off x="668590" y="1172603"/>
            <a:ext cx="10854819" cy="5397710"/>
          </a:xfrm>
          <a:prstGeom prst="rect">
            <a:avLst/>
          </a:prstGeom>
          <a:noFill/>
          <a:ln>
            <a:noFill/>
          </a:ln>
        </p:spPr>
        <p:txBody>
          <a:bodyPr spcFirstLastPara="1" wrap="square" lIns="91425" tIns="45700" rIns="91425" bIns="45700" anchor="t" anchorCtr="0">
            <a:noAutofit/>
          </a:bodyPr>
          <a:lstStyle/>
          <a:p>
            <a:pPr marL="228600" lvl="0" indent="-71120" algn="just" rtl="0">
              <a:lnSpc>
                <a:spcPct val="100000"/>
              </a:lnSpc>
              <a:spcBef>
                <a:spcPts val="0"/>
              </a:spcBef>
              <a:spcAft>
                <a:spcPts val="0"/>
              </a:spcAft>
              <a:buSzPts val="1760"/>
              <a:buFont typeface="Noto Sans Symbols"/>
              <a:buNone/>
            </a:pPr>
            <a:endParaRPr dirty="0">
              <a:latin typeface="Times New Roman"/>
              <a:ea typeface="Times New Roman"/>
              <a:cs typeface="Times New Roman"/>
              <a:sym typeface="Times New Roman"/>
            </a:endParaRPr>
          </a:p>
          <a:p>
            <a:pPr marL="228600" lvl="0" indent="-71120" algn="just" rtl="0">
              <a:lnSpc>
                <a:spcPct val="100000"/>
              </a:lnSpc>
              <a:spcBef>
                <a:spcPts val="1400"/>
              </a:spcBef>
              <a:spcAft>
                <a:spcPts val="0"/>
              </a:spcAft>
              <a:buSzPts val="1760"/>
              <a:buFont typeface="Noto Sans Symbols"/>
              <a:buNone/>
            </a:pPr>
            <a:endParaRPr dirty="0">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362B66C6-92C5-4CA2-BA5A-1485BE829BD8}"/>
              </a:ext>
            </a:extLst>
          </p:cNvPr>
          <p:cNvSpPr>
            <a:spLocks noChangeArrowheads="1"/>
          </p:cNvSpPr>
          <p:nvPr/>
        </p:nvSpPr>
        <p:spPr bwMode="auto">
          <a:xfrm>
            <a:off x="956375" y="1415638"/>
            <a:ext cx="10279245" cy="358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Smart Gesture-Based Communication System</a:t>
            </a:r>
            <a:r>
              <a:rPr lang="en-US" sz="2200" dirty="0">
                <a:latin typeface="Times New Roman" panose="02020603050405020304" pitchFamily="18" charset="0"/>
                <a:cs typeface="Times New Roman" panose="02020603050405020304" pitchFamily="18" charset="0"/>
              </a:rPr>
              <a:t> uses AI-driven </a:t>
            </a:r>
            <a:r>
              <a:rPr lang="en-US" sz="2200" b="1" dirty="0">
                <a:latin typeface="Times New Roman" panose="02020603050405020304" pitchFamily="18" charset="0"/>
                <a:cs typeface="Times New Roman" panose="02020603050405020304" pitchFamily="18" charset="0"/>
              </a:rPr>
              <a:t>hand gesture recognition</a:t>
            </a:r>
            <a:r>
              <a:rPr lang="en-US" sz="2200" dirty="0">
                <a:latin typeface="Times New Roman" panose="02020603050405020304" pitchFamily="18" charset="0"/>
                <a:cs typeface="Times New Roman" panose="02020603050405020304" pitchFamily="18" charset="0"/>
              </a:rPr>
              <a:t> to help </a:t>
            </a:r>
            <a:r>
              <a:rPr lang="en-US" sz="2200" b="1" dirty="0">
                <a:latin typeface="Times New Roman" panose="02020603050405020304" pitchFamily="18" charset="0"/>
                <a:cs typeface="Times New Roman" panose="02020603050405020304" pitchFamily="18" charset="0"/>
              </a:rPr>
              <a:t>non-verbal, bedridden patients</a:t>
            </a:r>
            <a:r>
              <a:rPr lang="en-US" sz="2200" dirty="0">
                <a:latin typeface="Times New Roman" panose="02020603050405020304" pitchFamily="18" charset="0"/>
                <a:cs typeface="Times New Roman" panose="02020603050405020304" pitchFamily="18" charset="0"/>
              </a:rPr>
              <a:t> communicate efficiently. An </a:t>
            </a:r>
            <a:r>
              <a:rPr lang="en-US" sz="2200" b="1" dirty="0">
                <a:latin typeface="Times New Roman" panose="02020603050405020304" pitchFamily="18" charset="0"/>
                <a:cs typeface="Times New Roman" panose="02020603050405020304" pitchFamily="18" charset="0"/>
              </a:rPr>
              <a:t>ESP32 camera</a:t>
            </a:r>
            <a:r>
              <a:rPr lang="en-US" sz="2200" dirty="0">
                <a:latin typeface="Times New Roman" panose="02020603050405020304" pitchFamily="18" charset="0"/>
                <a:cs typeface="Times New Roman" panose="02020603050405020304" pitchFamily="18" charset="0"/>
              </a:rPr>
              <a:t> captures </a:t>
            </a:r>
            <a:r>
              <a:rPr lang="en-US" sz="2200" b="1" dirty="0">
                <a:latin typeface="Times New Roman" panose="02020603050405020304" pitchFamily="18" charset="0"/>
                <a:cs typeface="Times New Roman" panose="02020603050405020304" pitchFamily="18" charset="0"/>
              </a:rPr>
              <a:t>finger count-based gestures (1 to 5)</a:t>
            </a:r>
            <a:r>
              <a:rPr lang="en-US" sz="2200" dirty="0">
                <a:latin typeface="Times New Roman" panose="02020603050405020304" pitchFamily="18" charset="0"/>
                <a:cs typeface="Times New Roman" panose="02020603050405020304" pitchFamily="18" charset="0"/>
              </a:rPr>
              <a:t>, processed using </a:t>
            </a:r>
            <a:r>
              <a:rPr lang="en-US" sz="2200" b="1" dirty="0" err="1">
                <a:latin typeface="Times New Roman" panose="02020603050405020304" pitchFamily="18" charset="0"/>
                <a:cs typeface="Times New Roman" panose="02020603050405020304" pitchFamily="18" charset="0"/>
              </a:rPr>
              <a:t>MediaPipe</a:t>
            </a:r>
            <a:r>
              <a:rPr lang="en-US" sz="2200" dirty="0">
                <a:latin typeface="Times New Roman" panose="02020603050405020304" pitchFamily="18" charset="0"/>
                <a:cs typeface="Times New Roman" panose="02020603050405020304" pitchFamily="18" charset="0"/>
              </a:rPr>
              <a:t>, and mapped to predefined requests (</a:t>
            </a:r>
            <a:r>
              <a:rPr lang="en-US" sz="2200" b="1" dirty="0">
                <a:latin typeface="Times New Roman" panose="02020603050405020304" pitchFamily="18" charset="0"/>
                <a:cs typeface="Times New Roman" panose="02020603050405020304" pitchFamily="18" charset="0"/>
              </a:rPr>
              <a:t>water, food, medicine, emergency, happy</a:t>
            </a:r>
            <a:r>
              <a:rPr lang="en-US" sz="2200" dirty="0">
                <a:latin typeface="Times New Roman" panose="02020603050405020304" pitchFamily="18" charset="0"/>
                <a:cs typeface="Times New Roman" panose="02020603050405020304" pitchFamily="18" charset="0"/>
              </a:rPr>
              <a:t>). Recognized gestures are sent to </a:t>
            </a:r>
            <a:r>
              <a:rPr lang="en-US" sz="2200" b="1" dirty="0">
                <a:latin typeface="Times New Roman" panose="02020603050405020304" pitchFamily="18" charset="0"/>
                <a:cs typeface="Times New Roman" panose="02020603050405020304" pitchFamily="18" charset="0"/>
              </a:rPr>
              <a:t>Firebase</a:t>
            </a:r>
            <a:r>
              <a:rPr lang="en-US" sz="2200" dirty="0">
                <a:latin typeface="Times New Roman" panose="02020603050405020304" pitchFamily="18" charset="0"/>
                <a:cs typeface="Times New Roman" panose="02020603050405020304" pitchFamily="18" charset="0"/>
              </a:rPr>
              <a:t>, triggering </a:t>
            </a:r>
            <a:r>
              <a:rPr lang="en-US" sz="2200" b="1" dirty="0">
                <a:latin typeface="Times New Roman" panose="02020603050405020304" pitchFamily="18" charset="0"/>
                <a:cs typeface="Times New Roman" panose="02020603050405020304" pitchFamily="18" charset="0"/>
              </a:rPr>
              <a:t>visual alerts (bulbs), a buzzer, and an LCD update</a:t>
            </a:r>
            <a:r>
              <a:rPr lang="en-US" sz="2200" dirty="0">
                <a:latin typeface="Times New Roman" panose="02020603050405020304" pitchFamily="18" charset="0"/>
                <a:cs typeface="Times New Roman" panose="02020603050405020304" pitchFamily="18" charset="0"/>
              </a:rPr>
              <a:t> for real-time caregiver response. This </a:t>
            </a:r>
            <a:r>
              <a:rPr lang="en-US" sz="2200" b="1" dirty="0">
                <a:latin typeface="Times New Roman" panose="02020603050405020304" pitchFamily="18" charset="0"/>
                <a:cs typeface="Times New Roman" panose="02020603050405020304" pitchFamily="18" charset="0"/>
              </a:rPr>
              <a:t>automated, intuitive system</a:t>
            </a:r>
            <a:r>
              <a:rPr lang="en-US" sz="2200" dirty="0">
                <a:latin typeface="Times New Roman" panose="02020603050405020304" pitchFamily="18" charset="0"/>
                <a:cs typeface="Times New Roman" panose="02020603050405020304" pitchFamily="18" charset="0"/>
              </a:rPr>
              <a:t> ensures </a:t>
            </a:r>
            <a:r>
              <a:rPr lang="en-US" sz="2200" b="1" dirty="0">
                <a:latin typeface="Times New Roman" panose="02020603050405020304" pitchFamily="18" charset="0"/>
                <a:cs typeface="Times New Roman" panose="02020603050405020304" pitchFamily="18" charset="0"/>
              </a:rPr>
              <a:t>faster assistance, improved patient comfort, and better healthcare support.</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p:nvPr/>
        </p:nvSpPr>
        <p:spPr>
          <a:xfrm>
            <a:off x="133487" y="117406"/>
            <a:ext cx="9798269" cy="1114494"/>
          </a:xfrm>
          <a:prstGeom prst="rect">
            <a:avLst/>
          </a:prstGeom>
          <a:noFill/>
          <a:ln>
            <a:noFill/>
          </a:ln>
        </p:spPr>
        <p:txBody>
          <a:bodyPr spcFirstLastPara="1" wrap="square" lIns="91425" tIns="45700" rIns="91425" bIns="45700" anchor="ctr" anchorCtr="0">
            <a:normAutofit/>
          </a:bodyPr>
          <a:lstStyle/>
          <a:p>
            <a:pPr marL="0" marR="0" lvl="0" indent="0" rtl="0">
              <a:lnSpc>
                <a:spcPct val="90000"/>
              </a:lnSpc>
              <a:spcBef>
                <a:spcPts val="0"/>
              </a:spcBef>
              <a:spcAft>
                <a:spcPts val="0"/>
              </a:spcAft>
              <a:buClr>
                <a:srgbClr val="C00000"/>
              </a:buClr>
              <a:buSzPts val="2520"/>
              <a:buFont typeface="Times New Roman"/>
              <a:buNone/>
            </a:pPr>
            <a:r>
              <a:rPr lang="en-US" sz="2520" b="1" u="sng" dirty="0">
                <a:solidFill>
                  <a:srgbClr val="C00000"/>
                </a:solidFill>
                <a:latin typeface="Times New Roman"/>
                <a:ea typeface="Times New Roman"/>
                <a:cs typeface="Times New Roman"/>
                <a:sym typeface="Times New Roman"/>
              </a:rPr>
              <a:t> BLOCK DIAGRAM</a:t>
            </a:r>
            <a:br>
              <a:rPr lang="en-US" sz="2520" b="1" u="sng" dirty="0">
                <a:solidFill>
                  <a:srgbClr val="C00000"/>
                </a:solidFill>
                <a:latin typeface="Times New Roman"/>
                <a:ea typeface="Times New Roman"/>
                <a:cs typeface="Times New Roman"/>
                <a:sym typeface="Times New Roman"/>
              </a:rPr>
            </a:br>
            <a:r>
              <a:rPr lang="en-US" sz="2520" b="1" u="sng" dirty="0">
                <a:solidFill>
                  <a:srgbClr val="C00000"/>
                </a:solidFill>
                <a:latin typeface="Times New Roman"/>
                <a:ea typeface="Times New Roman"/>
                <a:cs typeface="Times New Roman"/>
                <a:sym typeface="Times New Roman"/>
              </a:rPr>
              <a:t> </a:t>
            </a:r>
            <a:endParaRPr sz="2520" b="1" u="sng"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DD9125D2-4C4F-4C70-B751-F053D57F0EB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52357" y="998806"/>
            <a:ext cx="7610621" cy="5036234"/>
          </a:xfrm>
          <a:prstGeom prst="rect">
            <a:avLst/>
          </a:prstGeom>
          <a:noFill/>
          <a:ln>
            <a:noFill/>
          </a:ln>
        </p:spPr>
      </p:pic>
    </p:spTree>
    <p:extLst>
      <p:ext uri="{BB962C8B-B14F-4D97-AF65-F5344CB8AC3E}">
        <p14:creationId xmlns:p14="http://schemas.microsoft.com/office/powerpoint/2010/main" val="197921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p:nvPr/>
        </p:nvSpPr>
        <p:spPr>
          <a:xfrm>
            <a:off x="133487" y="117406"/>
            <a:ext cx="9798269" cy="1114494"/>
          </a:xfrm>
          <a:prstGeom prst="rect">
            <a:avLst/>
          </a:prstGeom>
          <a:noFill/>
          <a:ln>
            <a:noFill/>
          </a:ln>
        </p:spPr>
        <p:txBody>
          <a:bodyPr spcFirstLastPara="1" wrap="square" lIns="91425" tIns="45700" rIns="91425" bIns="45700" anchor="ctr" anchorCtr="0">
            <a:normAutofit/>
          </a:bodyPr>
          <a:lstStyle/>
          <a:p>
            <a:pPr marL="0" marR="0" lvl="0" indent="0" rtl="0">
              <a:lnSpc>
                <a:spcPct val="90000"/>
              </a:lnSpc>
              <a:spcBef>
                <a:spcPts val="0"/>
              </a:spcBef>
              <a:spcAft>
                <a:spcPts val="0"/>
              </a:spcAft>
              <a:buClr>
                <a:srgbClr val="C00000"/>
              </a:buClr>
              <a:buSzPts val="2520"/>
              <a:buFont typeface="Times New Roman"/>
              <a:buNone/>
            </a:pPr>
            <a:r>
              <a:rPr lang="en-US" sz="2520" b="1" u="sng" dirty="0">
                <a:solidFill>
                  <a:srgbClr val="C00000"/>
                </a:solidFill>
                <a:latin typeface="Times New Roman"/>
                <a:ea typeface="Times New Roman"/>
                <a:cs typeface="Times New Roman"/>
                <a:sym typeface="Times New Roman"/>
              </a:rPr>
              <a:t>WORK FLOW</a:t>
            </a:r>
            <a:br>
              <a:rPr lang="en-US" sz="2520" b="1" u="sng" dirty="0">
                <a:solidFill>
                  <a:srgbClr val="C00000"/>
                </a:solidFill>
                <a:latin typeface="Times New Roman"/>
                <a:ea typeface="Times New Roman"/>
                <a:cs typeface="Times New Roman"/>
                <a:sym typeface="Times New Roman"/>
              </a:rPr>
            </a:br>
            <a:r>
              <a:rPr lang="en-US" sz="2520" b="1" u="sng" dirty="0">
                <a:solidFill>
                  <a:srgbClr val="C00000"/>
                </a:solidFill>
                <a:latin typeface="Times New Roman"/>
                <a:ea typeface="Times New Roman"/>
                <a:cs typeface="Times New Roman"/>
                <a:sym typeface="Times New Roman"/>
              </a:rPr>
              <a:t> </a:t>
            </a:r>
            <a:endParaRPr sz="2520" b="1" u="sng"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F06E5D33-B5C4-4CE9-A7CA-4DD4E4DEAFD7}"/>
              </a:ext>
            </a:extLst>
          </p:cNvPr>
          <p:cNvPicPr/>
          <p:nvPr/>
        </p:nvPicPr>
        <p:blipFill rotWithShape="1">
          <a:blip r:embed="rId3">
            <a:extLst>
              <a:ext uri="{28A0092B-C50C-407E-A947-70E740481C1C}">
                <a14:useLocalDpi xmlns:a14="http://schemas.microsoft.com/office/drawing/2010/main" val="0"/>
              </a:ext>
            </a:extLst>
          </a:blip>
          <a:srcRect t="1" b="44614"/>
          <a:stretch/>
        </p:blipFill>
        <p:spPr bwMode="auto">
          <a:xfrm>
            <a:off x="3291840" y="117406"/>
            <a:ext cx="8271803" cy="6623188"/>
          </a:xfrm>
          <a:prstGeom prst="rect">
            <a:avLst/>
          </a:prstGeom>
          <a:noFill/>
          <a:ln>
            <a:noFill/>
          </a:ln>
        </p:spPr>
      </p:pic>
    </p:spTree>
    <p:extLst>
      <p:ext uri="{BB962C8B-B14F-4D97-AF65-F5344CB8AC3E}">
        <p14:creationId xmlns:p14="http://schemas.microsoft.com/office/powerpoint/2010/main" val="2767651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p:nvPr/>
        </p:nvSpPr>
        <p:spPr>
          <a:xfrm>
            <a:off x="133487" y="117406"/>
            <a:ext cx="9798269" cy="1114494"/>
          </a:xfrm>
          <a:prstGeom prst="rect">
            <a:avLst/>
          </a:prstGeom>
          <a:noFill/>
          <a:ln>
            <a:noFill/>
          </a:ln>
        </p:spPr>
        <p:txBody>
          <a:bodyPr spcFirstLastPara="1" wrap="square" lIns="91425" tIns="45700" rIns="91425" bIns="45700" anchor="ctr" anchorCtr="0">
            <a:normAutofit/>
          </a:bodyPr>
          <a:lstStyle/>
          <a:p>
            <a:pPr marL="0" marR="0" lvl="0" indent="0" rtl="0">
              <a:lnSpc>
                <a:spcPct val="90000"/>
              </a:lnSpc>
              <a:spcBef>
                <a:spcPts val="0"/>
              </a:spcBef>
              <a:spcAft>
                <a:spcPts val="0"/>
              </a:spcAft>
              <a:buClr>
                <a:srgbClr val="C00000"/>
              </a:buClr>
              <a:buSzPts val="2520"/>
              <a:buFont typeface="Times New Roman"/>
              <a:buNone/>
            </a:pPr>
            <a:r>
              <a:rPr lang="en-US" sz="2520" b="1" u="sng" dirty="0">
                <a:solidFill>
                  <a:srgbClr val="C00000"/>
                </a:solidFill>
                <a:latin typeface="Times New Roman"/>
                <a:ea typeface="Times New Roman"/>
                <a:cs typeface="Times New Roman"/>
                <a:sym typeface="Times New Roman"/>
              </a:rPr>
              <a:t>WORK FLOW</a:t>
            </a:r>
            <a:br>
              <a:rPr lang="en-US" sz="2520" b="1" u="sng" dirty="0">
                <a:solidFill>
                  <a:srgbClr val="C00000"/>
                </a:solidFill>
                <a:latin typeface="Times New Roman"/>
                <a:ea typeface="Times New Roman"/>
                <a:cs typeface="Times New Roman"/>
                <a:sym typeface="Times New Roman"/>
              </a:rPr>
            </a:br>
            <a:r>
              <a:rPr lang="en-US" sz="2520" b="1" u="sng" dirty="0">
                <a:solidFill>
                  <a:srgbClr val="C00000"/>
                </a:solidFill>
                <a:latin typeface="Times New Roman"/>
                <a:ea typeface="Times New Roman"/>
                <a:cs typeface="Times New Roman"/>
                <a:sym typeface="Times New Roman"/>
              </a:rPr>
              <a:t> </a:t>
            </a:r>
            <a:endParaRPr sz="2520" b="1" u="sng" dirty="0">
              <a:solidFill>
                <a:srgbClr val="C00000"/>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F06E5D33-B5C4-4CE9-A7CA-4DD4E4DEAFD7}"/>
              </a:ext>
            </a:extLst>
          </p:cNvPr>
          <p:cNvPicPr/>
          <p:nvPr/>
        </p:nvPicPr>
        <p:blipFill rotWithShape="1">
          <a:blip r:embed="rId3">
            <a:extLst>
              <a:ext uri="{28A0092B-C50C-407E-A947-70E740481C1C}">
                <a14:useLocalDpi xmlns:a14="http://schemas.microsoft.com/office/drawing/2010/main" val="0"/>
              </a:ext>
            </a:extLst>
          </a:blip>
          <a:srcRect t="56410"/>
          <a:stretch/>
        </p:blipFill>
        <p:spPr bwMode="auto">
          <a:xfrm>
            <a:off x="3629465" y="117406"/>
            <a:ext cx="8046720" cy="6768729"/>
          </a:xfrm>
          <a:prstGeom prst="rect">
            <a:avLst/>
          </a:prstGeom>
          <a:noFill/>
          <a:ln>
            <a:noFill/>
          </a:ln>
        </p:spPr>
      </p:pic>
    </p:spTree>
    <p:extLst>
      <p:ext uri="{BB962C8B-B14F-4D97-AF65-F5344CB8AC3E}">
        <p14:creationId xmlns:p14="http://schemas.microsoft.com/office/powerpoint/2010/main" val="419659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3019</TotalTime>
  <Words>783</Words>
  <Application>Microsoft Office PowerPoint</Application>
  <PresentationFormat>Widescreen</PresentationFormat>
  <Paragraphs>84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Times New Roman</vt:lpstr>
      <vt:lpstr>Calibri</vt:lpstr>
      <vt:lpstr>Noto Sans Symbols</vt:lpstr>
      <vt:lpstr>Wingdings</vt:lpstr>
      <vt:lpstr>Segoe UI Symbol</vt:lpstr>
      <vt:lpstr>Corbel</vt:lpstr>
      <vt:lpstr>Arial</vt:lpstr>
      <vt:lpstr>Basis</vt:lpstr>
      <vt:lpstr>PowerPoint Presentation</vt:lpstr>
      <vt:lpstr>   </vt:lpstr>
      <vt:lpstr>ABSTRACT</vt:lpstr>
      <vt:lpstr>PowerPoint Presentation</vt:lpstr>
      <vt:lpstr>PowerPoint Presentation</vt:lpstr>
      <vt:lpstr>PROPOSED METHOD</vt:lpstr>
      <vt:lpstr>PowerPoint Presentation</vt:lpstr>
      <vt:lpstr>PowerPoint Presentation</vt:lpstr>
      <vt:lpstr>PowerPoint Presentation</vt:lpstr>
      <vt:lpstr>PowerPoint Presentation</vt:lpstr>
      <vt:lpstr>PowerPoint Presentation</vt:lpstr>
      <vt:lpstr>PowerPoint Presentation</vt:lpstr>
      <vt:lpstr>Libraries/Frameworks</vt:lpstr>
      <vt:lpstr>HARDWARE TOOLS</vt:lpstr>
      <vt:lpstr>SOFTWARE TOOLS</vt:lpstr>
      <vt:lpstr>ADVANTAGES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Channa Varalakshmi</dc:creator>
  <cp:lastModifiedBy>user</cp:lastModifiedBy>
  <cp:revision>61</cp:revision>
  <dcterms:created xsi:type="dcterms:W3CDTF">2023-02-04T06:47:00Z</dcterms:created>
  <dcterms:modified xsi:type="dcterms:W3CDTF">2025-02-18T04:56:07Z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9F976B831E5B4772A17A47E430584981_12</vt:lpwstr>
  </property>
  <property fmtid="{D5CDD505-2E9C-101B-9397-08002B2CF9AE}" pid="3" name="KSOProductBuildVer">
    <vt:lpwstr>1033-12.2.0.17545</vt:lpwstr>
  </property>
</Properties>
</file>