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57" r:id="rId4"/>
    <p:sldId id="294" r:id="rId5"/>
    <p:sldId id="265" r:id="rId6"/>
    <p:sldId id="295" r:id="rId7"/>
    <p:sldId id="296" r:id="rId8"/>
    <p:sldId id="302" r:id="rId9"/>
    <p:sldId id="292" r:id="rId10"/>
    <p:sldId id="297" r:id="rId11"/>
    <p:sldId id="298" r:id="rId12"/>
    <p:sldId id="299" r:id="rId13"/>
    <p:sldId id="300" r:id="rId14"/>
    <p:sldId id="301" r:id="rId15"/>
    <p:sldId id="281" r:id="rId16"/>
    <p:sldId id="303" r:id="rId17"/>
    <p:sldId id="304" r:id="rId18"/>
    <p:sldId id="305" r:id="rId19"/>
    <p:sldId id="306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95"/>
    <a:srgbClr val="004098"/>
    <a:srgbClr val="004094"/>
    <a:srgbClr val="00401E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331" autoAdjust="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D4241-B81A-43D7-BCD9-5F87C527E904}" type="datetimeFigureOut">
              <a:rPr lang="zh-CN" altLang="en-US" smtClean="0"/>
              <a:t>2016/7/27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131D7-644F-4F63-85C1-3B2DCA125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0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5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第一步是更新保存虚拟机的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的映射的信息，因为虚拟机的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pin</a:t>
            </a:r>
            <a:r>
              <a:rPr lang="zh-CN" altLang="en-US" dirty="0" smtClean="0"/>
              <a:t>在某个核上的话，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的进程调度器是会把它迁来迁去的；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5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由于我们是根据是否是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密集型来做调度，所以目前只监测了每个虚拟机的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数。在</a:t>
            </a:r>
            <a:r>
              <a:rPr lang="en-US" altLang="zh-CN" dirty="0" err="1" smtClean="0"/>
              <a:t>monitor_io</a:t>
            </a:r>
            <a:r>
              <a:rPr lang="zh-CN" altLang="en-US" dirty="0" smtClean="0"/>
              <a:t>函数内部，首先通过读虚拟机对应的</a:t>
            </a:r>
            <a:r>
              <a:rPr lang="en-US" altLang="zh-CN" dirty="0" smtClean="0"/>
              <a:t>VF</a:t>
            </a:r>
            <a:r>
              <a:rPr lang="zh-CN" altLang="en-US" dirty="0" smtClean="0"/>
              <a:t>的收发包个数文件来获取当前虚拟机的收发包数，然后通过下面的公式来计算这台虚拟机的每秒的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次数：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64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monitor_io</a:t>
            </a:r>
            <a:r>
              <a:rPr lang="zh-CN" altLang="en-US" dirty="0" smtClean="0"/>
              <a:t>函数内部，首先通过读虚拟机对应的</a:t>
            </a:r>
            <a:r>
              <a:rPr lang="en-US" altLang="zh-CN" dirty="0" smtClean="0"/>
              <a:t>VF</a:t>
            </a:r>
            <a:r>
              <a:rPr lang="zh-CN" altLang="en-US" dirty="0" smtClean="0"/>
              <a:t>的收发包个数文件来获取当前虚拟机的收发包数，然后通过下面的公式来计算这台虚拟机的每秒的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次数：在这里，引入了两个参数，我称之为平滑因子，这样可以控制历史数据与新数据对当前值的影响程度。比如，当新统计出来的每秒收发包数比虚拟机保存的历史值少时，说明虚拟机的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次数在下降，但是为了避免网络波动对数据的影响，我让历史值的比重为</a:t>
            </a:r>
            <a:r>
              <a:rPr lang="en-US" altLang="zh-CN" dirty="0" smtClean="0"/>
              <a:t>85%</a:t>
            </a:r>
            <a:r>
              <a:rPr lang="zh-CN" altLang="en-US" dirty="0" smtClean="0"/>
              <a:t>，新计算出的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次数占的比重只有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，这样计算出来的新的虚拟机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次数就不会下降得太多。</a:t>
            </a:r>
          </a:p>
          <a:p>
            <a:r>
              <a:rPr lang="zh-CN" altLang="en-US" dirty="0" smtClean="0"/>
              <a:t>与此相反，当计算出新的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次数比历史值多时，说明</a:t>
            </a:r>
            <a:r>
              <a:rPr lang="en-US" altLang="zh-CN" dirty="0" smtClean="0"/>
              <a:t>IO</a:t>
            </a:r>
            <a:r>
              <a:rPr lang="zh-CN" altLang="en-US" dirty="0" smtClean="0"/>
              <a:t>频率在上升，我认为应该需要快速反应然后调度，所以让历史</a:t>
            </a:r>
            <a:r>
              <a:rPr lang="en-US" altLang="zh-CN" dirty="0" smtClean="0"/>
              <a:t>IO</a:t>
            </a:r>
            <a:r>
              <a:rPr lang="zh-CN" altLang="en-US" dirty="0" smtClean="0"/>
              <a:t>值只占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，新数据占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总结来说，就是，对于</a:t>
            </a:r>
            <a:r>
              <a:rPr lang="en-US" altLang="zh-CN" dirty="0" smtClean="0"/>
              <a:t>NUIOA</a:t>
            </a:r>
            <a:r>
              <a:rPr lang="zh-CN" altLang="en-US" dirty="0" smtClean="0"/>
              <a:t>程序来说，虚拟机从非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密集型变到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密集型是快速的，而从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密集型变成非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密集型的速度则相对较慢。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4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计算出结果以后，如果有虚拟机状态改变了，比如从非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密集型变成了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密集型，那么就说明需要迁移了，这时就执行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这两个函数，也就是分析得出迁移的策略，然后执行策略。</a:t>
            </a:r>
          </a:p>
          <a:p>
            <a:r>
              <a:rPr lang="zh-CN" altLang="en-US" dirty="0" smtClean="0"/>
              <a:t>然后来看一下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函数，这也是整个程序的调度算法所在。函数比较长，有</a:t>
            </a:r>
            <a:r>
              <a:rPr lang="en-US" altLang="zh-CN" dirty="0" smtClean="0"/>
              <a:t>240</a:t>
            </a:r>
            <a:r>
              <a:rPr lang="zh-CN" altLang="en-US" dirty="0" smtClean="0"/>
              <a:t>多行，但其实现在的调度思想是比较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的。总结来说就是，在确保每个节点的负荷相对比较均衡的同时，尽量把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密集型虚拟机迁到网卡节点上。刚开始的时候，我觉得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亲和度比负载均衡重要，但发现把</a:t>
            </a:r>
            <a:r>
              <a:rPr lang="en-US" altLang="zh-CN" dirty="0" smtClean="0"/>
              <a:t>8</a:t>
            </a:r>
            <a:r>
              <a:rPr lang="zh-CN" altLang="en-US" dirty="0" smtClean="0"/>
              <a:t>台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密集型虚拟机都</a:t>
            </a:r>
            <a:r>
              <a:rPr lang="en-US" altLang="zh-CN" dirty="0" smtClean="0"/>
              <a:t>pin</a:t>
            </a:r>
            <a:r>
              <a:rPr lang="zh-CN" altLang="en-US" dirty="0" smtClean="0"/>
              <a:t>在网卡节点的性能明显不如把两三台放在网卡节点，然后剩下的均匀放在网卡的相邻节点上。分析得出策略以后就是执行了，执行</a:t>
            </a:r>
            <a:r>
              <a:rPr lang="en-US" altLang="zh-CN" dirty="0" err="1" smtClean="0"/>
              <a:t>vcpu</a:t>
            </a:r>
            <a:r>
              <a:rPr lang="zh-CN" altLang="en-US" dirty="0" smtClean="0"/>
              <a:t>迁移主要是通过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库，迁内存的话是通过</a:t>
            </a:r>
            <a:r>
              <a:rPr lang="en-US" altLang="zh-CN" dirty="0" err="1" smtClean="0"/>
              <a:t>libnuma</a:t>
            </a:r>
            <a:r>
              <a:rPr lang="zh-CN" altLang="en-US" dirty="0" smtClean="0"/>
              <a:t>库。执行完之后，</a:t>
            </a:r>
            <a:r>
              <a:rPr lang="en-US" altLang="zh-CN" dirty="0" err="1" smtClean="0"/>
              <a:t>Nuiod</a:t>
            </a:r>
            <a:r>
              <a:rPr lang="zh-CN" altLang="en-US" dirty="0" smtClean="0"/>
              <a:t>就会睡眠一会，然后继续重复。在这里，我把睡眠时间设为了</a:t>
            </a:r>
            <a:r>
              <a:rPr lang="en-US" altLang="zh-CN" dirty="0" smtClean="0"/>
              <a:t>1s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9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5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1vm -&gt; 1</a:t>
            </a:r>
            <a:r>
              <a:rPr lang="zh-CN" altLang="en-US" dirty="0" smtClean="0"/>
              <a:t>倍， </a:t>
            </a:r>
            <a:r>
              <a:rPr lang="en-US" altLang="zh-CN" dirty="0" smtClean="0"/>
              <a:t>4</a:t>
            </a:r>
            <a:r>
              <a:rPr lang="zh-CN" altLang="en-US" dirty="0" smtClean="0"/>
              <a:t>台</a:t>
            </a:r>
            <a:r>
              <a:rPr lang="en-US" altLang="zh-CN" dirty="0" smtClean="0"/>
              <a:t>VM</a:t>
            </a:r>
            <a:r>
              <a:rPr lang="en-US" altLang="zh-CN" baseline="0" dirty="0" smtClean="0"/>
              <a:t> : 37%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台 </a:t>
            </a:r>
            <a:r>
              <a:rPr lang="en-US" altLang="zh-CN" dirty="0" smtClean="0"/>
              <a:t>-&gt; 25%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8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36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5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自底向上介绍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自底向上介绍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9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自底向上介绍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0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8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5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0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31D7-644F-4F63-85C1-3B2DCA1257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2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7867" cy="6883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5147543" cy="20947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058584"/>
            <a:ext cx="5147543" cy="20086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8" name="图片 7" descr="1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3124200"/>
            <a:ext cx="2232660" cy="594360"/>
          </a:xfrm>
          <a:prstGeom prst="rect">
            <a:avLst/>
          </a:prstGeom>
        </p:spPr>
      </p:pic>
      <p:pic>
        <p:nvPicPr>
          <p:cNvPr id="12" name="图片 11" descr="1-1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6" y="175706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3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2556"/>
            <a:ext cx="1710267" cy="5577704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558735"/>
            <a:ext cx="6019800" cy="5851525"/>
          </a:xfrm>
        </p:spPr>
        <p:txBody>
          <a:bodyPr vert="eaVert"/>
          <a:lstStyle>
            <a:lvl1pPr>
              <a:defRPr>
                <a:latin typeface="Heiti SC Light"/>
                <a:ea typeface="Heiti SC Light"/>
                <a:cs typeface="Heiti SC Light"/>
              </a:defRPr>
            </a:lvl1pPr>
            <a:lvl2pPr>
              <a:defRPr>
                <a:latin typeface="Heiti SC Light"/>
                <a:ea typeface="Heiti SC Light"/>
                <a:cs typeface="Heiti SC Light"/>
              </a:defRPr>
            </a:lvl2pPr>
            <a:lvl3pPr>
              <a:defRPr>
                <a:latin typeface="Heiti SC Light"/>
                <a:ea typeface="Heiti SC Light"/>
                <a:cs typeface="Heiti SC Light"/>
              </a:defRPr>
            </a:lvl3pPr>
            <a:lvl4pPr>
              <a:defRPr>
                <a:latin typeface="Heiti SC Light"/>
                <a:ea typeface="Heiti SC Light"/>
                <a:cs typeface="Heiti SC Light"/>
              </a:defRPr>
            </a:lvl4pPr>
            <a:lvl5pPr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 rot="5400000">
            <a:off x="7876661" y="591178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66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-0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7867" cy="6883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5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5356" cy="68815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8" y="175706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SJTU ppt template-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5356" cy="68815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8" y="175706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815"/>
            <a:ext cx="8229600" cy="4315687"/>
          </a:xfrm>
        </p:spPr>
        <p:txBody>
          <a:bodyPr/>
          <a:lstStyle>
            <a:lvl1pPr>
              <a:defRPr>
                <a:latin typeface="Heiti SC Light"/>
                <a:ea typeface="Heiti SC Light"/>
                <a:cs typeface="Heiti SC Light"/>
              </a:defRPr>
            </a:lvl1pPr>
            <a:lvl2pPr>
              <a:defRPr>
                <a:latin typeface="Heiti SC Light"/>
                <a:ea typeface="Heiti SC Light"/>
                <a:cs typeface="Heiti SC Light"/>
              </a:defRPr>
            </a:lvl2pPr>
            <a:lvl3pPr>
              <a:defRPr>
                <a:latin typeface="Heiti SC Light"/>
                <a:ea typeface="Heiti SC Light"/>
                <a:cs typeface="Heiti SC Light"/>
              </a:defRPr>
            </a:lvl3pPr>
            <a:lvl4pPr>
              <a:defRPr>
                <a:latin typeface="Heiti SC Light"/>
                <a:ea typeface="Heiti SC Light"/>
                <a:cs typeface="Heiti SC Light"/>
              </a:defRPr>
            </a:lvl4pPr>
            <a:lvl5pPr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9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88953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935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07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20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5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04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65435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02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13217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95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-07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5356" cy="688151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3447"/>
            <a:ext cx="8229600" cy="451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6" y="6172415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586" y="2065176"/>
            <a:ext cx="5611969" cy="2094776"/>
          </a:xfrm>
        </p:spPr>
        <p:txBody>
          <a:bodyPr/>
          <a:lstStyle/>
          <a:p>
            <a:r>
              <a:rPr kumimoji="1" lang="en-US" altLang="zh-CN" dirty="0" smtClean="0"/>
              <a:t>NUIOD</a:t>
            </a:r>
            <a:r>
              <a:rPr kumimoji="1" lang="zh-CN" altLang="en-US" dirty="0" smtClean="0"/>
              <a:t>设计与代码实现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7022" y="3338861"/>
            <a:ext cx="3358167" cy="849955"/>
          </a:xfrm>
        </p:spPr>
        <p:txBody>
          <a:bodyPr/>
          <a:lstStyle/>
          <a:p>
            <a:r>
              <a:rPr kumimoji="1" lang="zh-CN" altLang="en-US" dirty="0" smtClean="0"/>
              <a:t>谭钧升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9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程序初始化完以后的输出</a:t>
            </a:r>
            <a:r>
              <a:rPr lang="en-US" altLang="zh-CN" sz="2400" dirty="0" smtClean="0"/>
              <a:t>:</a:t>
            </a:r>
            <a:endParaRPr lang="zh-CN" altLang="en-US" sz="24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20" y="695304"/>
            <a:ext cx="4527028" cy="56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初始化完数据后，开始了程序的主循环</a:t>
            </a:r>
            <a:r>
              <a:rPr lang="en-US" altLang="zh-CN" sz="2400" dirty="0"/>
              <a:t>: </a:t>
            </a:r>
            <a:endParaRPr lang="zh-CN" altLang="en-US" sz="24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0" y="2038156"/>
            <a:ext cx="6701397" cy="36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第二步，监控虚拟机数据</a:t>
            </a:r>
            <a:r>
              <a:rPr lang="en-US" altLang="zh-CN" sz="2400" dirty="0" smtClean="0"/>
              <a:t>: </a:t>
            </a:r>
            <a:endParaRPr lang="zh-CN" altLang="en-US" sz="24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3866"/>
            <a:ext cx="7163264" cy="36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 err="1" smtClean="0"/>
              <a:t>monitor_io</a:t>
            </a:r>
            <a:r>
              <a:rPr lang="en-US" altLang="zh-CN" sz="2400" i="1" dirty="0" smtClean="0"/>
              <a:t>(): </a:t>
            </a:r>
          </a:p>
          <a:p>
            <a:pPr lvl="1"/>
            <a:r>
              <a:rPr lang="zh-CN" altLang="en-US" sz="2000" dirty="0" smtClean="0"/>
              <a:t>平滑因子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SMOOTH_FACTOR, SMOOTH_DEC_FACTOR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2569"/>
            <a:ext cx="8545154" cy="27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 smtClean="0"/>
              <a:t>Analyze(), perform():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0" y="2038156"/>
            <a:ext cx="6701397" cy="36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+mn-lt"/>
              </a:rPr>
              <a:t>Benchmark: </a:t>
            </a:r>
            <a:r>
              <a:rPr kumimoji="1" lang="en-US" altLang="zh-CN" sz="2800" dirty="0" err="1" smtClean="0">
                <a:latin typeface="+mn-lt"/>
              </a:rPr>
              <a:t>netperf</a:t>
            </a:r>
            <a:r>
              <a:rPr kumimoji="1" lang="en-US" altLang="zh-CN" sz="2800" dirty="0" smtClean="0">
                <a:latin typeface="+mn-lt"/>
              </a:rPr>
              <a:t>, </a:t>
            </a:r>
            <a:r>
              <a:rPr kumimoji="1" lang="en-US" altLang="zh-CN" sz="2800" dirty="0" err="1" smtClean="0">
                <a:latin typeface="+mn-lt"/>
              </a:rPr>
              <a:t>memcached</a:t>
            </a:r>
            <a:r>
              <a:rPr kumimoji="1" lang="en-US" altLang="zh-CN" sz="2800" dirty="0" smtClean="0">
                <a:latin typeface="+mn-lt"/>
              </a:rPr>
              <a:t>, </a:t>
            </a:r>
            <a:r>
              <a:rPr kumimoji="1" lang="en-US" altLang="zh-CN" sz="2800" dirty="0" err="1" smtClean="0">
                <a:latin typeface="+mn-lt"/>
              </a:rPr>
              <a:t>ycsb</a:t>
            </a:r>
            <a:r>
              <a:rPr kumimoji="1" lang="en-US" altLang="zh-CN" sz="2800" dirty="0" smtClean="0">
                <a:latin typeface="+mn-lt"/>
              </a:rPr>
              <a:t>;</a:t>
            </a:r>
          </a:p>
          <a:p>
            <a:r>
              <a:rPr kumimoji="1" lang="en-US" altLang="zh-CN" sz="2800" dirty="0" err="1" smtClean="0">
                <a:latin typeface="+mn-lt"/>
              </a:rPr>
              <a:t>Netperf</a:t>
            </a:r>
            <a:r>
              <a:rPr kumimoji="1" lang="en-US" altLang="zh-CN" sz="2800" dirty="0" smtClean="0">
                <a:latin typeface="+mn-lt"/>
              </a:rPr>
              <a:t>: IO</a:t>
            </a:r>
            <a:r>
              <a:rPr kumimoji="1" lang="zh-CN" altLang="en-US" sz="2800" dirty="0" smtClean="0">
                <a:latin typeface="+mn-lt"/>
              </a:rPr>
              <a:t>密集型</a:t>
            </a:r>
            <a:r>
              <a:rPr kumimoji="1" lang="en-US" altLang="zh-CN" sz="2800" dirty="0" smtClean="0">
                <a:latin typeface="+mn-lt"/>
              </a:rPr>
              <a:t>;</a:t>
            </a:r>
          </a:p>
          <a:p>
            <a:r>
              <a:rPr kumimoji="1" lang="en-US" altLang="zh-CN" sz="2800" dirty="0" err="1" smtClean="0">
                <a:latin typeface="+mn-lt"/>
              </a:rPr>
              <a:t>Memcached</a:t>
            </a:r>
            <a:r>
              <a:rPr kumimoji="1" lang="en-US" altLang="zh-CN" sz="2800" dirty="0" smtClean="0">
                <a:latin typeface="+mn-lt"/>
              </a:rPr>
              <a:t>: </a:t>
            </a:r>
            <a:r>
              <a:rPr kumimoji="1" lang="zh-CN" altLang="en-US" sz="2800" dirty="0" smtClean="0">
                <a:latin typeface="+mn-lt"/>
              </a:rPr>
              <a:t>内存密集型</a:t>
            </a:r>
            <a:r>
              <a:rPr kumimoji="1" lang="en-US" altLang="zh-CN" sz="2800" dirty="0" smtClean="0">
                <a:latin typeface="+mn-lt"/>
              </a:rPr>
              <a:t>;</a:t>
            </a:r>
          </a:p>
          <a:p>
            <a:r>
              <a:rPr kumimoji="1" lang="en-US" altLang="zh-CN" sz="2800" dirty="0" err="1" smtClean="0">
                <a:latin typeface="+mn-lt"/>
              </a:rPr>
              <a:t>Ycsb</a:t>
            </a:r>
            <a:r>
              <a:rPr kumimoji="1" lang="en-US" altLang="zh-CN" sz="2800" dirty="0" smtClean="0">
                <a:latin typeface="+mn-lt"/>
              </a:rPr>
              <a:t>: IO,</a:t>
            </a:r>
            <a:r>
              <a:rPr kumimoji="1" lang="zh-CN" altLang="en-US" sz="2800" dirty="0" smtClean="0">
                <a:latin typeface="+mn-lt"/>
              </a:rPr>
              <a:t>内存都有</a:t>
            </a:r>
            <a:r>
              <a:rPr kumimoji="1" lang="en-US" altLang="zh-CN" sz="2800" dirty="0" smtClean="0">
                <a:latin typeface="+mn-lt"/>
              </a:rPr>
              <a:t>;</a:t>
            </a:r>
          </a:p>
          <a:p>
            <a:r>
              <a:rPr kumimoji="1" lang="zh-CN" altLang="en-US" sz="2800" dirty="0" smtClean="0">
                <a:latin typeface="+mn-lt"/>
              </a:rPr>
              <a:t>对比对象</a:t>
            </a:r>
            <a:r>
              <a:rPr kumimoji="1" lang="en-US" altLang="zh-CN" sz="2800" dirty="0" smtClean="0">
                <a:latin typeface="+mn-lt"/>
              </a:rPr>
              <a:t>: </a:t>
            </a:r>
            <a:r>
              <a:rPr kumimoji="1" lang="en-US" altLang="zh-CN" sz="2800" dirty="0" err="1" smtClean="0">
                <a:latin typeface="+mn-lt"/>
              </a:rPr>
              <a:t>Numad</a:t>
            </a:r>
            <a:r>
              <a:rPr kumimoji="1" lang="en-US" altLang="zh-CN" sz="2800" dirty="0" smtClean="0">
                <a:latin typeface="+mn-lt"/>
              </a:rPr>
              <a:t>, </a:t>
            </a:r>
            <a:r>
              <a:rPr kumimoji="1" lang="zh-CN" altLang="en-US" sz="2800" dirty="0" smtClean="0">
                <a:latin typeface="+mn-lt"/>
              </a:rPr>
              <a:t>手动调优</a:t>
            </a:r>
            <a:r>
              <a:rPr kumimoji="1" lang="en-US" altLang="zh-CN" sz="2800" dirty="0" smtClean="0">
                <a:latin typeface="+mn-lt"/>
              </a:rPr>
              <a:t>, Linux </a:t>
            </a:r>
            <a:r>
              <a:rPr kumimoji="1" lang="zh-CN" altLang="en-US" sz="2800" dirty="0" smtClean="0">
                <a:latin typeface="+mn-lt"/>
              </a:rPr>
              <a:t>默认进程调度</a:t>
            </a:r>
            <a:r>
              <a:rPr kumimoji="1" lang="en-US" altLang="zh-CN" sz="2800" dirty="0" smtClean="0">
                <a:latin typeface="+mn-lt"/>
              </a:rPr>
              <a:t>;</a:t>
            </a:r>
            <a:endParaRPr kumimoji="1" lang="en-US" altLang="zh-CN" sz="2800" dirty="0" smtClean="0">
              <a:latin typeface="+mn-lt"/>
            </a:endParaRPr>
          </a:p>
          <a:p>
            <a:r>
              <a:rPr kumimoji="1" lang="en-US" altLang="zh-CN" sz="2800" dirty="0" smtClean="0">
                <a:latin typeface="+mn-lt"/>
              </a:rPr>
              <a:t>Scenario: </a:t>
            </a:r>
            <a:r>
              <a:rPr kumimoji="1" lang="zh-CN" altLang="en-US" sz="2800" dirty="0" smtClean="0">
                <a:latin typeface="+mn-lt"/>
              </a:rPr>
              <a:t>各</a:t>
            </a:r>
            <a:r>
              <a:rPr kumimoji="1" lang="en-US" altLang="zh-CN" sz="2800" dirty="0" smtClean="0">
                <a:latin typeface="+mn-lt"/>
              </a:rPr>
              <a:t>benchmark</a:t>
            </a:r>
            <a:r>
              <a:rPr kumimoji="1" lang="zh-CN" altLang="en-US" sz="2800" dirty="0" smtClean="0">
                <a:latin typeface="+mn-lt"/>
              </a:rPr>
              <a:t>单独跑</a:t>
            </a:r>
            <a:r>
              <a:rPr kumimoji="1" lang="en-US" altLang="zh-CN" sz="2800" dirty="0" smtClean="0">
                <a:latin typeface="+mn-lt"/>
              </a:rPr>
              <a:t>(Solo</a:t>
            </a:r>
            <a:r>
              <a:rPr kumimoji="1" lang="zh-CN" altLang="en-US" sz="2800" dirty="0" smtClean="0">
                <a:latin typeface="+mn-lt"/>
              </a:rPr>
              <a:t>模式</a:t>
            </a:r>
            <a:r>
              <a:rPr kumimoji="1" lang="en-US" altLang="zh-CN" sz="2800" dirty="0" smtClean="0">
                <a:latin typeface="+mn-lt"/>
              </a:rPr>
              <a:t>)</a:t>
            </a:r>
            <a:r>
              <a:rPr kumimoji="1" lang="zh-CN" altLang="en-US" sz="2800" dirty="0" smtClean="0">
                <a:latin typeface="+mn-lt"/>
              </a:rPr>
              <a:t>、</a:t>
            </a:r>
            <a:endParaRPr kumimoji="1" lang="en-US" altLang="zh-CN" sz="2800" dirty="0" smtClean="0">
              <a:latin typeface="+mn-lt"/>
            </a:endParaRPr>
          </a:p>
          <a:p>
            <a:pPr marL="0" indent="0">
              <a:buNone/>
            </a:pPr>
            <a:r>
              <a:rPr kumimoji="1" lang="en-US" altLang="zh-CN" sz="2800" dirty="0">
                <a:latin typeface="+mn-lt"/>
              </a:rPr>
              <a:t> </a:t>
            </a:r>
            <a:r>
              <a:rPr kumimoji="1" lang="en-US" altLang="zh-CN" sz="2800" dirty="0" smtClean="0">
                <a:latin typeface="+mn-lt"/>
              </a:rPr>
              <a:t>  </a:t>
            </a:r>
            <a:r>
              <a:rPr kumimoji="1" lang="zh-CN" altLang="en-US" sz="2800" dirty="0" smtClean="0">
                <a:latin typeface="+mn-lt"/>
              </a:rPr>
              <a:t>所有</a:t>
            </a:r>
            <a:r>
              <a:rPr kumimoji="1" lang="en-US" altLang="zh-CN" sz="2800" dirty="0" smtClean="0">
                <a:latin typeface="+mn-lt"/>
              </a:rPr>
              <a:t>benchmark</a:t>
            </a:r>
            <a:r>
              <a:rPr kumimoji="1" lang="zh-CN" altLang="en-US" sz="2800" dirty="0" smtClean="0">
                <a:latin typeface="+mn-lt"/>
              </a:rPr>
              <a:t>同时运行</a:t>
            </a:r>
            <a:r>
              <a:rPr kumimoji="1" lang="en-US" altLang="zh-CN" sz="2800" dirty="0" smtClean="0">
                <a:latin typeface="+mn-lt"/>
              </a:rPr>
              <a:t>(Co-run);</a:t>
            </a:r>
          </a:p>
          <a:p>
            <a:pPr marL="0" indent="0">
              <a:buNone/>
            </a:pPr>
            <a:endParaRPr kumimoji="1" lang="en-US" altLang="zh-CN" sz="2800" dirty="0" smtClean="0">
              <a:latin typeface="+mn-lt"/>
            </a:endParaRPr>
          </a:p>
          <a:p>
            <a:endParaRPr kumimoji="1"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8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Solo-</a:t>
            </a:r>
            <a:r>
              <a:rPr kumimoji="1" lang="en-US" altLang="zh-CN" dirty="0" err="1" smtClean="0"/>
              <a:t>Netperf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1031482"/>
            <a:ext cx="8820151" cy="46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Solo-YCSB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1483"/>
            <a:ext cx="7728687" cy="4512039"/>
          </a:xfrm>
        </p:spPr>
      </p:pic>
    </p:spTree>
    <p:extLst>
      <p:ext uri="{BB962C8B-B14F-4D97-AF65-F5344CB8AC3E}">
        <p14:creationId xmlns:p14="http://schemas.microsoft.com/office/powerpoint/2010/main" val="3134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Solo-</a:t>
            </a:r>
            <a:r>
              <a:rPr kumimoji="1" lang="en-US" altLang="zh-CN" dirty="0" err="1" smtClean="0"/>
              <a:t>Memcached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1255763"/>
            <a:ext cx="6971298" cy="4185665"/>
          </a:xfrm>
        </p:spPr>
      </p:pic>
    </p:spTree>
    <p:extLst>
      <p:ext uri="{BB962C8B-B14F-4D97-AF65-F5344CB8AC3E}">
        <p14:creationId xmlns:p14="http://schemas.microsoft.com/office/powerpoint/2010/main" val="952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works: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改进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平滑因子的选择、让</a:t>
            </a:r>
            <a:r>
              <a:rPr lang="en-US" altLang="zh-CN" sz="2800" dirty="0" err="1" smtClean="0"/>
              <a:t>nuiod</a:t>
            </a:r>
            <a:r>
              <a:rPr lang="zh-CN" altLang="en-US" sz="2800" dirty="0" smtClean="0"/>
              <a:t>更稳定、何时迁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等；</a:t>
            </a:r>
            <a:endParaRPr lang="en-US" altLang="zh-CN" sz="2800" dirty="0" smtClean="0"/>
          </a:p>
          <a:p>
            <a:r>
              <a:rPr lang="en-US" altLang="zh-CN" sz="2800" dirty="0" smtClean="0"/>
              <a:t>TODO: </a:t>
            </a:r>
            <a:r>
              <a:rPr lang="zh-CN" altLang="en-US" sz="2800" dirty="0" smtClean="0"/>
              <a:t>监控热页、内存迁页。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01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9529"/>
            <a:ext cx="6317005" cy="474871"/>
          </a:xfrm>
        </p:spPr>
        <p:txBody>
          <a:bodyPr/>
          <a:lstStyle/>
          <a:p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NUIOD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4" y="1333500"/>
            <a:ext cx="5459191" cy="4314825"/>
          </a:xfrm>
        </p:spPr>
      </p:pic>
    </p:spTree>
    <p:extLst>
      <p:ext uri="{BB962C8B-B14F-4D97-AF65-F5344CB8AC3E}">
        <p14:creationId xmlns:p14="http://schemas.microsoft.com/office/powerpoint/2010/main" val="5392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10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9529"/>
            <a:ext cx="6317005" cy="474871"/>
          </a:xfrm>
        </p:spPr>
        <p:txBody>
          <a:bodyPr/>
          <a:lstStyle/>
          <a:p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libnuma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libvirt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/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“process information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pseudo-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filesystem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和内核内部数据结构进行交互，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获取有关进程或者系统的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进程内存在各个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分布、系统每个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Core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的当前使用率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9529"/>
            <a:ext cx="6317005" cy="474871"/>
          </a:xfrm>
        </p:spPr>
        <p:txBody>
          <a:bodyPr/>
          <a:lstStyle/>
          <a:p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NUIOD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NUMA</a:t>
            </a:r>
            <a:r>
              <a:rPr lang="zh-CN" altLang="en-US" dirty="0" smtClean="0"/>
              <a:t>拓扑感知；</a:t>
            </a:r>
            <a:endParaRPr lang="en-US" altLang="zh-CN" dirty="0" smtClean="0"/>
          </a:p>
          <a:p>
            <a:r>
              <a:rPr lang="zh-CN" altLang="en-US" dirty="0" smtClean="0"/>
              <a:t>虚拟机监控；</a:t>
            </a:r>
            <a:endParaRPr lang="en-US" altLang="zh-CN" dirty="0" smtClean="0"/>
          </a:p>
          <a:p>
            <a:r>
              <a:rPr lang="zh-CN" altLang="en-US" dirty="0" smtClean="0"/>
              <a:t>虚拟机调度；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355"/>
            <a:ext cx="6317005" cy="549821"/>
          </a:xfrm>
        </p:spPr>
        <p:txBody>
          <a:bodyPr/>
          <a:lstStyle/>
          <a:p>
            <a:r>
              <a:rPr kumimoji="1" lang="en-US" altLang="zh-CN" sz="3600" dirty="0" smtClean="0"/>
              <a:t>NUMA</a:t>
            </a:r>
            <a:r>
              <a:rPr kumimoji="1" lang="zh-CN" altLang="en-US" sz="3600" dirty="0" smtClean="0"/>
              <a:t>拓扑感知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lt"/>
              </a:rPr>
              <a:t>以前论文用</a:t>
            </a:r>
            <a:r>
              <a:rPr kumimoji="1" lang="en-US" altLang="zh-CN" sz="2400" dirty="0" err="1" smtClean="0">
                <a:latin typeface="+mn-lt"/>
              </a:rPr>
              <a:t>Numa</a:t>
            </a:r>
            <a:r>
              <a:rPr kumimoji="1" lang="en-US" altLang="zh-CN" sz="2400" dirty="0" smtClean="0">
                <a:latin typeface="+mn-lt"/>
              </a:rPr>
              <a:t> Hop-distance;</a:t>
            </a:r>
          </a:p>
          <a:p>
            <a:r>
              <a:rPr kumimoji="1" lang="zh-CN" altLang="en-US" sz="2400" dirty="0" smtClean="0">
                <a:latin typeface="+mn-lt"/>
              </a:rPr>
              <a:t>我们用</a:t>
            </a:r>
            <a:r>
              <a:rPr kumimoji="1" lang="en-US" altLang="zh-CN" sz="2400" dirty="0" err="1" smtClean="0">
                <a:latin typeface="+mn-lt"/>
              </a:rPr>
              <a:t>Numa</a:t>
            </a:r>
            <a:r>
              <a:rPr kumimoji="1" lang="en-US" altLang="zh-CN" sz="2400" dirty="0">
                <a:latin typeface="+mn-lt"/>
              </a:rPr>
              <a:t> Latency </a:t>
            </a:r>
            <a:r>
              <a:rPr kumimoji="1" lang="en-US" altLang="zh-CN" sz="2400" dirty="0" smtClean="0">
                <a:latin typeface="+mn-lt"/>
              </a:rPr>
              <a:t>Matrix</a:t>
            </a:r>
            <a:r>
              <a:rPr kumimoji="1" lang="zh-CN" altLang="en-US" sz="2400" dirty="0" smtClean="0">
                <a:latin typeface="+mn-lt"/>
              </a:rPr>
              <a:t>：</a:t>
            </a:r>
            <a:endParaRPr kumimoji="1" lang="en-US" altLang="zh-CN" sz="2400" dirty="0" smtClean="0">
              <a:latin typeface="+mn-lt"/>
            </a:endParaRPr>
          </a:p>
          <a:p>
            <a:pPr lvl="1"/>
            <a:r>
              <a:rPr kumimoji="1" lang="zh-CN" altLang="en-US" sz="2000" dirty="0" smtClean="0">
                <a:latin typeface="+mn-lt"/>
              </a:rPr>
              <a:t>在</a:t>
            </a:r>
            <a:r>
              <a:rPr kumimoji="1" lang="en-US" altLang="zh-CN" sz="2000" dirty="0" smtClean="0">
                <a:latin typeface="+mn-lt"/>
              </a:rPr>
              <a:t>NUIOD</a:t>
            </a:r>
            <a:r>
              <a:rPr kumimoji="1" lang="zh-CN" altLang="en-US" sz="2000" dirty="0" smtClean="0">
                <a:latin typeface="+mn-lt"/>
              </a:rPr>
              <a:t>启动时计算获得，非常重要；</a:t>
            </a:r>
            <a:endParaRPr kumimoji="1" lang="en-US" altLang="zh-CN" sz="2000" dirty="0" smtClean="0">
              <a:latin typeface="+mn-lt"/>
            </a:endParaRPr>
          </a:p>
          <a:p>
            <a:pPr lvl="1"/>
            <a:r>
              <a:rPr kumimoji="1" lang="zh-CN" altLang="en-US" sz="2000" dirty="0" smtClean="0">
                <a:latin typeface="+mn-lt"/>
              </a:rPr>
              <a:t>计算耗时</a:t>
            </a:r>
            <a:r>
              <a:rPr kumimoji="1" lang="en-US" altLang="zh-CN" sz="2000" dirty="0" smtClean="0">
                <a:latin typeface="+mn-lt"/>
              </a:rPr>
              <a:t>(30~60s)</a:t>
            </a:r>
            <a:r>
              <a:rPr kumimoji="1" lang="zh-CN" altLang="en-US" sz="2000" dirty="0" smtClean="0">
                <a:latin typeface="+mn-lt"/>
              </a:rPr>
              <a:t>，缓存在文件</a:t>
            </a:r>
            <a:r>
              <a:rPr kumimoji="1" lang="en-US" altLang="zh-CN" sz="2000" dirty="0" smtClean="0">
                <a:latin typeface="+mn-lt"/>
              </a:rPr>
              <a:t>;</a:t>
            </a:r>
          </a:p>
          <a:p>
            <a:endParaRPr kumimoji="1" lang="en-US" altLang="zh-CN" sz="2400" dirty="0" smtClean="0">
              <a:latin typeface="+mn-lt"/>
            </a:endParaRPr>
          </a:p>
          <a:p>
            <a:pPr marL="0" indent="0">
              <a:buNone/>
            </a:pPr>
            <a:endParaRPr kumimoji="1" lang="zh-CN" altLang="en-US" sz="24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6" y="3077818"/>
            <a:ext cx="7497447" cy="13953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199" y="4610454"/>
            <a:ext cx="8229600" cy="90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latin typeface="+mn-lt"/>
              </a:rPr>
              <a:t>通过</a:t>
            </a:r>
            <a:r>
              <a:rPr kumimoji="1" lang="en-US" altLang="zh-CN" sz="2400" dirty="0" err="1" smtClean="0">
                <a:latin typeface="+mn-lt"/>
              </a:rPr>
              <a:t>Libnuma</a:t>
            </a:r>
            <a:r>
              <a:rPr kumimoji="1" lang="zh-CN" altLang="en-US" sz="2400" dirty="0" smtClean="0">
                <a:latin typeface="+mn-lt"/>
              </a:rPr>
              <a:t>获取宿主机的</a:t>
            </a:r>
            <a:r>
              <a:rPr kumimoji="1" lang="en-US" altLang="zh-CN" sz="2400" dirty="0" err="1" smtClean="0">
                <a:latin typeface="+mn-lt"/>
              </a:rPr>
              <a:t>Numa</a:t>
            </a:r>
            <a:r>
              <a:rPr kumimoji="1" lang="zh-CN" altLang="en-US" sz="2400" dirty="0" smtClean="0">
                <a:latin typeface="+mn-lt"/>
              </a:rPr>
              <a:t>节点个数、每个节点的</a:t>
            </a:r>
            <a:r>
              <a:rPr kumimoji="1" lang="en-US" altLang="zh-CN" sz="2400" dirty="0" smtClean="0">
                <a:latin typeface="+mn-lt"/>
              </a:rPr>
              <a:t>CPU</a:t>
            </a:r>
            <a:r>
              <a:rPr kumimoji="1" lang="zh-CN" altLang="en-US" sz="2400" dirty="0" smtClean="0">
                <a:latin typeface="+mn-lt"/>
              </a:rPr>
              <a:t>个数、内存容量等信息；</a:t>
            </a:r>
            <a:endParaRPr kumimoji="1" lang="en-US" altLang="zh-CN" sz="2400" dirty="0" smtClean="0">
              <a:latin typeface="+mn-lt"/>
            </a:endParaRPr>
          </a:p>
          <a:p>
            <a:pPr marL="0" indent="0">
              <a:buFont typeface="Arial"/>
              <a:buNone/>
            </a:pPr>
            <a:endParaRPr kumimoji="1"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2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4520"/>
            <a:ext cx="6317005" cy="549821"/>
          </a:xfrm>
        </p:spPr>
        <p:txBody>
          <a:bodyPr/>
          <a:lstStyle/>
          <a:p>
            <a:r>
              <a:rPr lang="zh-CN" altLang="en-US" sz="3600" dirty="0"/>
              <a:t>虚拟机监控</a:t>
            </a:r>
            <a:endParaRPr kumimoji="1"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199" y="1222677"/>
            <a:ext cx="8229600" cy="288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latin typeface="+mn-lt"/>
              </a:rPr>
              <a:t>通过</a:t>
            </a:r>
            <a:r>
              <a:rPr kumimoji="1" lang="en-US" altLang="zh-CN" sz="2400" i="1" dirty="0" err="1" smtClean="0">
                <a:latin typeface="+mn-lt"/>
              </a:rPr>
              <a:t>libvirt</a:t>
            </a:r>
            <a:r>
              <a:rPr kumimoji="1" lang="en-US" altLang="zh-CN" sz="2400" dirty="0" smtClean="0">
                <a:latin typeface="+mn-lt"/>
              </a:rPr>
              <a:t> </a:t>
            </a:r>
            <a:r>
              <a:rPr kumimoji="1" lang="zh-CN" altLang="en-US" sz="2400" dirty="0" smtClean="0">
                <a:latin typeface="+mn-lt"/>
              </a:rPr>
              <a:t>获取虚拟机的</a:t>
            </a:r>
            <a:r>
              <a:rPr kumimoji="1" lang="en-US" altLang="zh-CN" sz="2400" dirty="0" smtClean="0">
                <a:latin typeface="+mn-lt"/>
              </a:rPr>
              <a:t>PID -&gt; </a:t>
            </a:r>
            <a:r>
              <a:rPr kumimoji="1" lang="zh-CN" altLang="en-US" sz="2400" dirty="0" smtClean="0">
                <a:latin typeface="+mn-lt"/>
              </a:rPr>
              <a:t>到 </a:t>
            </a:r>
            <a:r>
              <a:rPr kumimoji="1" lang="en-US" altLang="zh-CN" sz="2400" i="1" dirty="0" smtClean="0">
                <a:latin typeface="+mn-lt"/>
              </a:rPr>
              <a:t>/</a:t>
            </a:r>
            <a:r>
              <a:rPr kumimoji="1" lang="en-US" altLang="zh-CN" sz="2400" i="1" dirty="0" err="1" smtClean="0">
                <a:latin typeface="+mn-lt"/>
              </a:rPr>
              <a:t>proc</a:t>
            </a:r>
            <a:r>
              <a:rPr kumimoji="1" lang="en-US" altLang="zh-CN" sz="2400" i="1" dirty="0" smtClean="0">
                <a:latin typeface="+mn-lt"/>
              </a:rPr>
              <a:t> </a:t>
            </a:r>
            <a:r>
              <a:rPr kumimoji="1" lang="zh-CN" altLang="en-US" sz="2400" dirty="0" smtClean="0">
                <a:latin typeface="+mn-lt"/>
              </a:rPr>
              <a:t>查询该虚拟机的内存分布情况</a:t>
            </a:r>
            <a:r>
              <a:rPr kumimoji="1" lang="en-US" altLang="zh-CN" sz="2400" dirty="0" smtClean="0">
                <a:latin typeface="+mn-lt"/>
              </a:rPr>
              <a:t>;</a:t>
            </a:r>
          </a:p>
          <a:p>
            <a:r>
              <a:rPr kumimoji="1" lang="zh-CN" altLang="en-US" sz="2400" dirty="0" smtClean="0">
                <a:latin typeface="+mn-lt"/>
              </a:rPr>
              <a:t>通过</a:t>
            </a:r>
            <a:r>
              <a:rPr kumimoji="1" lang="en-US" altLang="zh-CN" sz="2400" i="1" dirty="0" smtClean="0">
                <a:latin typeface="+mn-lt"/>
              </a:rPr>
              <a:t>/</a:t>
            </a:r>
            <a:r>
              <a:rPr kumimoji="1" lang="en-US" altLang="zh-CN" sz="2400" i="1" dirty="0" err="1" smtClean="0">
                <a:latin typeface="+mn-lt"/>
              </a:rPr>
              <a:t>proc</a:t>
            </a:r>
            <a:r>
              <a:rPr kumimoji="1" lang="en-US" altLang="zh-CN" sz="2400" i="1" dirty="0" smtClean="0">
                <a:latin typeface="+mn-lt"/>
              </a:rPr>
              <a:t> </a:t>
            </a:r>
            <a:r>
              <a:rPr kumimoji="1" lang="zh-CN" altLang="en-US" sz="2400" dirty="0" smtClean="0">
                <a:latin typeface="+mn-lt"/>
              </a:rPr>
              <a:t>监控宿主机的</a:t>
            </a:r>
            <a:r>
              <a:rPr kumimoji="1" lang="en-US" altLang="zh-CN" sz="2400" dirty="0" smtClean="0">
                <a:latin typeface="+mn-lt"/>
              </a:rPr>
              <a:t>CPU</a:t>
            </a:r>
            <a:r>
              <a:rPr kumimoji="1" lang="zh-CN" altLang="en-US" sz="2400" dirty="0" smtClean="0">
                <a:latin typeface="+mn-lt"/>
              </a:rPr>
              <a:t>负荷；</a:t>
            </a:r>
            <a:endParaRPr kumimoji="1" lang="en-US" altLang="zh-CN" sz="2400" dirty="0">
              <a:latin typeface="+mn-lt"/>
            </a:endParaRPr>
          </a:p>
          <a:p>
            <a:r>
              <a:rPr kumimoji="1" lang="zh-CN" altLang="en-US" sz="2400" dirty="0" smtClean="0">
                <a:latin typeface="+mn-lt"/>
              </a:rPr>
              <a:t>通过</a:t>
            </a:r>
            <a:r>
              <a:rPr kumimoji="1" lang="en-US" altLang="zh-CN" sz="2400" dirty="0" err="1" smtClean="0">
                <a:latin typeface="+mn-lt"/>
              </a:rPr>
              <a:t>libvirt</a:t>
            </a:r>
            <a:r>
              <a:rPr kumimoji="1" lang="en-US" altLang="zh-CN" sz="2400" dirty="0" smtClean="0">
                <a:latin typeface="+mn-lt"/>
              </a:rPr>
              <a:t> </a:t>
            </a:r>
            <a:r>
              <a:rPr kumimoji="1" lang="zh-CN" altLang="en-US" sz="2400" dirty="0" smtClean="0">
                <a:latin typeface="+mn-lt"/>
              </a:rPr>
              <a:t>监控虚拟机的</a:t>
            </a:r>
            <a:r>
              <a:rPr kumimoji="1" lang="en-US" altLang="zh-CN" sz="2400" dirty="0" smtClean="0">
                <a:latin typeface="+mn-lt"/>
              </a:rPr>
              <a:t>CPU</a:t>
            </a:r>
            <a:r>
              <a:rPr kumimoji="1" lang="zh-CN" altLang="en-US" sz="2400" dirty="0" smtClean="0">
                <a:latin typeface="+mn-lt"/>
              </a:rPr>
              <a:t>和内存使用率；</a:t>
            </a:r>
            <a:endParaRPr kumimoji="1" lang="en-US" altLang="zh-CN" sz="2400" dirty="0" smtClean="0">
              <a:latin typeface="+mn-lt"/>
            </a:endParaRPr>
          </a:p>
          <a:p>
            <a:r>
              <a:rPr kumimoji="1" lang="zh-CN" altLang="en-US" sz="2400" dirty="0" smtClean="0">
                <a:latin typeface="+mn-lt"/>
              </a:rPr>
              <a:t>通过</a:t>
            </a:r>
            <a:r>
              <a:rPr kumimoji="1" lang="en-US" altLang="zh-CN" sz="2400" dirty="0" err="1" smtClean="0">
                <a:latin typeface="+mn-lt"/>
              </a:rPr>
              <a:t>libvirt</a:t>
            </a:r>
            <a:r>
              <a:rPr kumimoji="1" lang="zh-CN" altLang="en-US" sz="2400" dirty="0" smtClean="0">
                <a:latin typeface="+mn-lt"/>
              </a:rPr>
              <a:t>获取虚拟机的</a:t>
            </a:r>
            <a:r>
              <a:rPr kumimoji="1" lang="en-US" altLang="zh-CN" sz="2400" dirty="0" smtClean="0">
                <a:latin typeface="+mn-lt"/>
              </a:rPr>
              <a:t>VF</a:t>
            </a:r>
            <a:r>
              <a:rPr kumimoji="1" lang="zh-CN" altLang="en-US" sz="2400" dirty="0" smtClean="0">
                <a:latin typeface="+mn-lt"/>
              </a:rPr>
              <a:t>号 </a:t>
            </a:r>
            <a:r>
              <a:rPr kumimoji="1" lang="en-US" altLang="zh-CN" sz="2400" dirty="0" smtClean="0">
                <a:latin typeface="+mn-lt"/>
              </a:rPr>
              <a:t>-&gt; </a:t>
            </a:r>
            <a:r>
              <a:rPr kumimoji="1" lang="zh-CN" altLang="en-US" sz="2400" dirty="0" smtClean="0">
                <a:latin typeface="+mn-lt"/>
              </a:rPr>
              <a:t>到</a:t>
            </a:r>
            <a:r>
              <a:rPr kumimoji="1" lang="en-US" altLang="zh-CN" sz="2400" dirty="0" smtClean="0">
                <a:latin typeface="+mn-lt"/>
              </a:rPr>
              <a:t>Linux </a:t>
            </a:r>
            <a:r>
              <a:rPr kumimoji="1" lang="zh-CN" altLang="en-US" sz="2400" dirty="0" smtClean="0">
                <a:latin typeface="+mn-lt"/>
              </a:rPr>
              <a:t>文件系统获取该</a:t>
            </a:r>
            <a:r>
              <a:rPr kumimoji="1" lang="en-US" altLang="zh-CN" sz="2400" dirty="0" smtClean="0">
                <a:latin typeface="+mn-lt"/>
              </a:rPr>
              <a:t>VF</a:t>
            </a:r>
            <a:r>
              <a:rPr kumimoji="1" lang="zh-CN" altLang="en-US" sz="2400" dirty="0" smtClean="0">
                <a:latin typeface="+mn-lt"/>
              </a:rPr>
              <a:t>的收发包数 </a:t>
            </a:r>
            <a:r>
              <a:rPr kumimoji="1" lang="en-US" altLang="zh-CN" sz="2400" dirty="0" smtClean="0">
                <a:latin typeface="+mn-lt"/>
              </a:rPr>
              <a:t>-&gt; </a:t>
            </a:r>
            <a:r>
              <a:rPr kumimoji="1" lang="zh-CN" altLang="en-US" sz="2400" dirty="0" smtClean="0">
                <a:latin typeface="+mn-lt"/>
              </a:rPr>
              <a:t>该虚拟机的</a:t>
            </a:r>
            <a:r>
              <a:rPr kumimoji="1" lang="en-US" altLang="zh-CN" sz="2400" dirty="0" smtClean="0">
                <a:latin typeface="+mn-lt"/>
              </a:rPr>
              <a:t>IO</a:t>
            </a:r>
            <a:r>
              <a:rPr kumimoji="1" lang="zh-CN" altLang="en-US" sz="2400" dirty="0" smtClean="0">
                <a:latin typeface="+mn-lt"/>
              </a:rPr>
              <a:t>情况</a:t>
            </a:r>
            <a:r>
              <a:rPr kumimoji="1" lang="en-US" altLang="zh-CN" sz="2400" dirty="0" smtClean="0">
                <a:latin typeface="+mn-lt"/>
              </a:rPr>
              <a:t>;</a:t>
            </a:r>
          </a:p>
          <a:p>
            <a:pPr marL="0" indent="0">
              <a:buFont typeface="Arial"/>
              <a:buNone/>
            </a:pPr>
            <a:endParaRPr kumimoji="1"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77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4520"/>
            <a:ext cx="6317005" cy="549821"/>
          </a:xfrm>
        </p:spPr>
        <p:txBody>
          <a:bodyPr/>
          <a:lstStyle/>
          <a:p>
            <a:r>
              <a:rPr lang="zh-CN" altLang="en-US" sz="3200" dirty="0" smtClean="0"/>
              <a:t>虚拟机调度</a:t>
            </a:r>
            <a:endParaRPr kumimoji="1"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199" y="1222677"/>
            <a:ext cx="8229600" cy="288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prstClr val="black"/>
                </a:solidFill>
                <a:latin typeface="Calibri"/>
              </a:rPr>
              <a:t>根据前两个模块获得的信息进行调度，需要考虑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</a:rPr>
              <a:t>: IO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Calibri"/>
              </a:rPr>
              <a:t>亲和度、传统的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</a:rPr>
              <a:t>NUMA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Calibri"/>
              </a:rPr>
              <a:t>亲和度、负载均衡</a:t>
            </a:r>
            <a:r>
              <a:rPr kumimoji="1" lang="en-US" altLang="zh-CN" sz="2400" dirty="0">
                <a:solidFill>
                  <a:prstClr val="black"/>
                </a:solidFill>
                <a:latin typeface="Calibri"/>
              </a:rPr>
              <a:t>;</a:t>
            </a:r>
            <a:endParaRPr kumimoji="1" lang="en-US" altLang="zh-CN" sz="2400" dirty="0" smtClean="0">
              <a:solidFill>
                <a:prstClr val="black"/>
              </a:solidFill>
              <a:latin typeface="Calibri"/>
            </a:endParaRPr>
          </a:p>
          <a:p>
            <a:pPr marL="0" indent="0">
              <a:buFont typeface="Arial"/>
              <a:buNone/>
            </a:pPr>
            <a:endParaRPr kumimoji="1" lang="zh-CN" alt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8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主要的类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err="1" smtClean="0"/>
              <a:t>Nuiod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主程序类</a:t>
            </a:r>
            <a:r>
              <a:rPr lang="en-US" altLang="zh-CN" sz="2000" dirty="0" smtClean="0"/>
              <a:t>;</a:t>
            </a:r>
          </a:p>
          <a:p>
            <a:pPr lvl="1"/>
            <a:r>
              <a:rPr lang="en-US" altLang="zh-CN" sz="2000" dirty="0" err="1" smtClean="0"/>
              <a:t>Mem_monitor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Cpu_monitor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监控类</a:t>
            </a:r>
            <a:r>
              <a:rPr lang="en-US" altLang="zh-CN" sz="2000" dirty="0" smtClean="0"/>
              <a:t>;</a:t>
            </a:r>
          </a:p>
          <a:p>
            <a:pPr lvl="1"/>
            <a:r>
              <a:rPr lang="en-US" altLang="zh-CN" sz="2000" dirty="0" err="1" smtClean="0"/>
              <a:t>Mem_migrate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Thrd_migrate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迁移类</a:t>
            </a:r>
            <a:r>
              <a:rPr lang="en-US" altLang="zh-CN" sz="2000" dirty="0" smtClean="0"/>
              <a:t>;</a:t>
            </a:r>
          </a:p>
          <a:p>
            <a:pPr lvl="1"/>
            <a:r>
              <a:rPr lang="en-US" altLang="zh-CN" sz="2000" dirty="0" err="1" smtClean="0"/>
              <a:t>Numa_info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Vm_info</a:t>
            </a:r>
            <a:r>
              <a:rPr lang="zh-CN" altLang="en-US" sz="2000" dirty="0" smtClean="0"/>
              <a:t>：保存</a:t>
            </a:r>
            <a:r>
              <a:rPr lang="en-US" altLang="zh-CN" sz="2000" dirty="0" err="1" smtClean="0"/>
              <a:t>Numa</a:t>
            </a:r>
            <a:r>
              <a:rPr lang="zh-CN" altLang="en-US" sz="2000" dirty="0" smtClean="0"/>
              <a:t>信息、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虚拟机相关信息的类</a:t>
            </a:r>
            <a:r>
              <a:rPr lang="en-US" altLang="zh-CN" sz="2000" dirty="0" smtClean="0"/>
              <a:t>;</a:t>
            </a:r>
          </a:p>
          <a:p>
            <a:pPr lvl="1"/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70" y="1332815"/>
            <a:ext cx="2958255" cy="48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NUIOD V0.5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某些参数需要写在配置文件里</a:t>
            </a:r>
            <a:r>
              <a:rPr lang="en-US" altLang="zh-CN" sz="2400" dirty="0" smtClean="0"/>
              <a:t>: </a:t>
            </a:r>
            <a:r>
              <a:rPr lang="en-US" altLang="zh-CN" sz="2400" i="1" dirty="0" smtClean="0"/>
              <a:t>/</a:t>
            </a:r>
            <a:r>
              <a:rPr lang="en-US" altLang="zh-CN" sz="2400" i="1" dirty="0" err="1" smtClean="0"/>
              <a:t>etc</a:t>
            </a:r>
            <a:r>
              <a:rPr lang="en-US" altLang="zh-CN" sz="2400" i="1" dirty="0" smtClean="0"/>
              <a:t>/</a:t>
            </a:r>
            <a:r>
              <a:rPr lang="en-US" altLang="zh-CN" sz="2400" i="1" dirty="0" err="1" smtClean="0"/>
              <a:t>nuiod.conf</a:t>
            </a:r>
            <a:endParaRPr lang="en-US" altLang="zh-CN" sz="2400" i="1" dirty="0" smtClean="0"/>
          </a:p>
          <a:p>
            <a:endParaRPr lang="zh-CN" altLang="en-US" sz="24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6" y="2001966"/>
            <a:ext cx="7827964" cy="37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1005</Words>
  <Application>Microsoft Office PowerPoint</Application>
  <PresentationFormat>全屏显示(4:3)</PresentationFormat>
  <Paragraphs>90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Heiti SC Light</vt:lpstr>
      <vt:lpstr>宋体</vt:lpstr>
      <vt:lpstr>微软雅黑</vt:lpstr>
      <vt:lpstr>Arial</vt:lpstr>
      <vt:lpstr>Calibri</vt:lpstr>
      <vt:lpstr>Office 主题</vt:lpstr>
      <vt:lpstr>NUIOD设计与代码实现  </vt:lpstr>
      <vt:lpstr>NUIOD架构</vt:lpstr>
      <vt:lpstr>背景知识</vt:lpstr>
      <vt:lpstr>NUIOD架构</vt:lpstr>
      <vt:lpstr>NUMA拓扑感知</vt:lpstr>
      <vt:lpstr>虚拟机监控</vt:lpstr>
      <vt:lpstr>虚拟机调度</vt:lpstr>
      <vt:lpstr>NUIOD V0.5 实现</vt:lpstr>
      <vt:lpstr>NUIOD V0.5 实现</vt:lpstr>
      <vt:lpstr>NUIOD V0.5 实现</vt:lpstr>
      <vt:lpstr>NUIOD V0.5 实现</vt:lpstr>
      <vt:lpstr>NUIOD V0.5 实现</vt:lpstr>
      <vt:lpstr>NUIOD V0.5 实现</vt:lpstr>
      <vt:lpstr>NUIOD V0.5 实现</vt:lpstr>
      <vt:lpstr>实验</vt:lpstr>
      <vt:lpstr>Solo-Netperf</vt:lpstr>
      <vt:lpstr>Solo-YCSB</vt:lpstr>
      <vt:lpstr>Solo-Memcached</vt:lpstr>
      <vt:lpstr>Future works: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js t</cp:lastModifiedBy>
  <cp:revision>97</cp:revision>
  <dcterms:created xsi:type="dcterms:W3CDTF">2016-01-19T11:19:18Z</dcterms:created>
  <dcterms:modified xsi:type="dcterms:W3CDTF">2016-07-27T04:42:59Z</dcterms:modified>
  <cp:category/>
</cp:coreProperties>
</file>