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381C00"/>
    <a:srgbClr val="243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7C505-C87D-4535-A975-CEED26027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E0CEC8-8F24-4F67-A861-9FA0C7EA8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38B33-CD72-452F-AAC3-85D7A1C0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BF73-BB42-4C5A-AE37-9116BF1D40E8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B1172-7364-4388-8E60-08413005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922AB-23EA-40C7-9B8A-714139BE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6C05-7348-4D11-A06D-30D7A71C0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4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7672F-9026-41FA-9BAC-014E18F6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B6F771-2AA6-48AD-9826-F41E7B211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45A2F-4FAF-477F-8697-8B183FFE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BF73-BB42-4C5A-AE37-9116BF1D40E8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5C0E3-C230-4297-BF7A-A9855BAE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A8A73-0533-41AE-A62E-8AE19F84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6C05-7348-4D11-A06D-30D7A71C0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1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05AB06-D84A-4325-BB31-F7CF708E4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C294E0-FA12-4EC7-92E6-576B17253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E6058-F2B1-4115-8642-60108147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BF73-BB42-4C5A-AE37-9116BF1D40E8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4FF9A2-B53E-448B-AE09-897FFDC5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C73DC-2E38-439D-AF36-C8436007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6C05-7348-4D11-A06D-30D7A71C0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4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43990-6A3F-448B-9423-706F3908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D26AC-98C1-4020-86E0-333AB9C5A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D24E0-D43F-4895-AEA3-8426535D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BF73-BB42-4C5A-AE37-9116BF1D40E8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E9BBC-B406-48D0-A51F-A9266C34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F3D42-5491-483F-924C-E51CF9D5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6C05-7348-4D11-A06D-30D7A71C0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53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97847-DEA8-4203-98AA-F7BC7AB1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7740AB-C57B-4022-ADF1-904D835A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3D201-23FB-4461-BF90-BA63CB19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BF73-BB42-4C5A-AE37-9116BF1D40E8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045D0-7A17-4E1F-AFD7-0BAB99FE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01D13-B715-4544-8561-E65C537B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6C05-7348-4D11-A06D-30D7A71C0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05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B6D27-64F4-4954-A57F-8D773C1E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5CAC2-D53E-44FD-84D9-1D97C793D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82A0B-F9C4-4B4D-86F8-76F2A87DC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D923D-FD72-4CB3-8DA5-65695C21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BF73-BB42-4C5A-AE37-9116BF1D40E8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08FEF4-40C0-49AD-9E32-02E4DA27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0951DF-C37A-4496-BDFA-E4C5900F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6C05-7348-4D11-A06D-30D7A71C0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0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24C27-C5E4-4972-BC49-2AF62ABC1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A6945-10C7-471C-9D71-9A92A0368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>
              <a:defRPr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2pPr>
            <a:lvl3pPr>
              <a:defRPr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3pPr>
            <a:lvl4pPr>
              <a:defRPr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4pPr>
            <a:lvl5pPr>
              <a:defRPr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7AEA48-2AB2-4A34-B38A-5801FDD97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FA3A08-E44D-4E41-B0B3-E38BF3CBB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>
              <a:defRPr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2pPr>
            <a:lvl3pPr>
              <a:defRPr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3pPr>
            <a:lvl4pPr>
              <a:defRPr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4pPr>
            <a:lvl5pPr>
              <a:defRPr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580EC8-9BD6-406E-B0C8-7AB040C8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BF73-BB42-4C5A-AE37-9116BF1D40E8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C64A93-CF2E-4D0B-BAE3-7253CDD0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631FD7-072C-49A8-8CA7-79F0CBED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6C05-7348-4D11-A06D-30D7A71C01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9235F6-9F05-48FE-84E1-D3A74DF9A819}"/>
              </a:ext>
            </a:extLst>
          </p:cNvPr>
          <p:cNvSpPr/>
          <p:nvPr userDrawn="1"/>
        </p:nvSpPr>
        <p:spPr>
          <a:xfrm>
            <a:off x="0" y="0"/>
            <a:ext cx="12192000" cy="701749"/>
          </a:xfrm>
          <a:prstGeom prst="rect">
            <a:avLst/>
          </a:prstGeom>
          <a:solidFill>
            <a:srgbClr val="243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4348F"/>
                </a:solidFill>
              </a:rPr>
              <a:t>        </a:t>
            </a:r>
            <a:endParaRPr lang="ko-KR" altLang="en-US" dirty="0">
              <a:solidFill>
                <a:srgbClr val="24348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9D0F0-DAED-4A02-8C9D-B51F698F9104}"/>
              </a:ext>
            </a:extLst>
          </p:cNvPr>
          <p:cNvSpPr txBox="1"/>
          <p:nvPr userDrawn="1"/>
        </p:nvSpPr>
        <p:spPr>
          <a:xfrm>
            <a:off x="8116922" y="193073"/>
            <a:ext cx="40006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5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EDIYA </a:t>
            </a:r>
            <a:r>
              <a:rPr lang="fr-FR" altLang="ko-KR" sz="15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MOBILE SITE</a:t>
            </a:r>
            <a:r>
              <a:rPr lang="fr-FR" altLang="ko-KR" sz="15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/ FDS15 MINI PROJECT</a:t>
            </a:r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5EE5B560-09B5-4B0E-83D3-58D57CC0D6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2657" y="127593"/>
            <a:ext cx="6518385" cy="516238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lvl="0"/>
            <a:r>
              <a:rPr lang="ko-KR" altLang="en-US" dirty="0"/>
              <a:t>테스트 </a:t>
            </a:r>
          </a:p>
        </p:txBody>
      </p:sp>
    </p:spTree>
    <p:extLst>
      <p:ext uri="{BB962C8B-B14F-4D97-AF65-F5344CB8AC3E}">
        <p14:creationId xmlns:p14="http://schemas.microsoft.com/office/powerpoint/2010/main" val="298158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F79E8-3B8D-4C76-A8B4-5336A958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B48B9A-41FA-4129-93F3-FE67E013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BF73-BB42-4C5A-AE37-9116BF1D40E8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E43812-694E-4BDA-9BF2-245F51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70B83-1AFD-4BBE-91C6-21D43A30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6C05-7348-4D11-A06D-30D7A71C0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58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1B2A25-CA04-4944-BC90-F751D5D1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11278"/>
            <a:ext cx="2743200" cy="365125"/>
          </a:xfrm>
        </p:spPr>
        <p:txBody>
          <a:bodyPr/>
          <a:lstStyle/>
          <a:p>
            <a:fld id="{77A26C05-7348-4D11-A06D-30D7A71C014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B776C8-F406-4DBC-964E-FF893460453F}"/>
              </a:ext>
            </a:extLst>
          </p:cNvPr>
          <p:cNvSpPr/>
          <p:nvPr userDrawn="1"/>
        </p:nvSpPr>
        <p:spPr>
          <a:xfrm>
            <a:off x="0" y="0"/>
            <a:ext cx="12192000" cy="701749"/>
          </a:xfrm>
          <a:prstGeom prst="rect">
            <a:avLst/>
          </a:prstGeom>
          <a:solidFill>
            <a:srgbClr val="243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4348F"/>
                </a:solidFill>
              </a:rPr>
              <a:t>        </a:t>
            </a:r>
            <a:endParaRPr lang="ko-KR" altLang="en-US" dirty="0">
              <a:solidFill>
                <a:srgbClr val="24348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35B88-6F7E-46ED-BC1C-D0ECD661F901}"/>
              </a:ext>
            </a:extLst>
          </p:cNvPr>
          <p:cNvSpPr txBox="1"/>
          <p:nvPr userDrawn="1"/>
        </p:nvSpPr>
        <p:spPr>
          <a:xfrm>
            <a:off x="8191353" y="193073"/>
            <a:ext cx="40006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5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EDIYA </a:t>
            </a:r>
            <a:r>
              <a:rPr lang="fr-FR" altLang="ko-KR" sz="15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MOBILE SITE</a:t>
            </a:r>
            <a:r>
              <a:rPr lang="fr-FR" altLang="ko-KR" sz="15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/ FDS15 MINI PROJECT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1B95EA6-10BD-4CA7-85EE-E733A50962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2657" y="127593"/>
            <a:ext cx="6518385" cy="516238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lvl="0"/>
            <a:r>
              <a:rPr lang="ko-KR" altLang="en-US" dirty="0"/>
              <a:t>테스트 </a:t>
            </a:r>
          </a:p>
        </p:txBody>
      </p:sp>
    </p:spTree>
    <p:extLst>
      <p:ext uri="{BB962C8B-B14F-4D97-AF65-F5344CB8AC3E}">
        <p14:creationId xmlns:p14="http://schemas.microsoft.com/office/powerpoint/2010/main" val="321038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4E70B-54AB-46E6-BE8E-03B71FD6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4024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7FC71-3135-4CC3-A05D-BD903DE0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A4D201-CC48-451F-A88F-E7B1CBF5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96833-5BAE-4DED-9823-52F6EC53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BF73-BB42-4C5A-AE37-9116BF1D40E8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6E5EF-7FC3-4C7E-B8BB-63B5E916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2911FC-318D-4219-84DE-C848A645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6C05-7348-4D11-A06D-30D7A71C0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2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B81BE-061F-4C4B-B7CD-1E67796A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185D4C-86B6-403A-9316-424AE61FB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7B488-CEB2-4FF3-8F98-DEFD06A37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05BCED-ABF7-4824-8123-33F0B375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BF73-BB42-4C5A-AE37-9116BF1D40E8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24C2C-2958-4300-B273-34DFAE5C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9B8C5E-795D-41B7-B7EF-AC0D1786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6C05-7348-4D11-A06D-30D7A71C0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69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7281BB-8FC5-4A9B-B649-FA99E068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5FEB6A-9CDA-48FD-9C23-836132E99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E3ED5-5A3F-4523-B80F-FF04E27DE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DBF73-BB42-4C5A-AE37-9116BF1D40E8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9FAFE-8453-4326-B924-2963A5D98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736C5-66B1-4312-8F72-A51420C8D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26C05-7348-4D11-A06D-30D7A71C01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4F54A0-8A12-4899-9DA3-A95B839B2181}"/>
              </a:ext>
            </a:extLst>
          </p:cNvPr>
          <p:cNvSpPr/>
          <p:nvPr userDrawn="1"/>
        </p:nvSpPr>
        <p:spPr>
          <a:xfrm>
            <a:off x="0" y="0"/>
            <a:ext cx="12192000" cy="170121"/>
          </a:xfrm>
          <a:prstGeom prst="rect">
            <a:avLst/>
          </a:prstGeom>
          <a:solidFill>
            <a:srgbClr val="243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4348F"/>
                </a:solidFill>
              </a:rPr>
              <a:t>        </a:t>
            </a:r>
            <a:endParaRPr lang="ko-KR" altLang="en-US" dirty="0">
              <a:solidFill>
                <a:srgbClr val="2434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24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nuli.navercorp.com/data/convention/NHN_Coding_Conventions_for_Markup_Languages.pdf" TargetMode="External"/><Relationship Id="rId13" Type="http://schemas.openxmlformats.org/officeDocument/2006/relationships/hyperlink" Target="http://darum.daum.net/accessibility/pc/qa_strict" TargetMode="External"/><Relationship Id="rId3" Type="http://schemas.openxmlformats.org/officeDocument/2006/relationships/hyperlink" Target="http://www.bbc.co.uk/accessibility/" TargetMode="External"/><Relationship Id="rId7" Type="http://schemas.openxmlformats.org/officeDocument/2006/relationships/hyperlink" Target="https://nuli.navercorp.com/sharing/a11y/checklist" TargetMode="External"/><Relationship Id="rId12" Type="http://schemas.openxmlformats.org/officeDocument/2006/relationships/hyperlink" Target="http://darum.daum.net/accessibility/pc/web_itemize" TargetMode="External"/><Relationship Id="rId2" Type="http://schemas.openxmlformats.org/officeDocument/2006/relationships/hyperlink" Target="https://www.wah.or.kr:444/Participation/online-wah.as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gsaw.w3.org/css-validator/" TargetMode="External"/><Relationship Id="rId11" Type="http://schemas.openxmlformats.org/officeDocument/2006/relationships/hyperlink" Target="http://darum.daum.net/convention/checklist" TargetMode="External"/><Relationship Id="rId5" Type="http://schemas.openxmlformats.org/officeDocument/2006/relationships/hyperlink" Target="https://validator.w3.org/" TargetMode="External"/><Relationship Id="rId10" Type="http://schemas.openxmlformats.org/officeDocument/2006/relationships/hyperlink" Target="https://nuli.navercorp.com/sharing/a11y/education#task5" TargetMode="External"/><Relationship Id="rId4" Type="http://schemas.openxmlformats.org/officeDocument/2006/relationships/hyperlink" Target="https://www.w3.org/TR/WCAG/" TargetMode="External"/><Relationship Id="rId9" Type="http://schemas.openxmlformats.org/officeDocument/2006/relationships/hyperlink" Target="https://nuli.navercorp.com/sharing/a11y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17438E3-686F-4A14-827E-1DF98D2C9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2250" y="5242945"/>
            <a:ext cx="2945220" cy="94911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김규리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김태진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백지선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/>
            <a:r>
              <a:rPr lang="en-US" altLang="ko-KR" sz="2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Team. Debugging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68E6B13-6564-4791-9BB5-3E4336659347}"/>
              </a:ext>
            </a:extLst>
          </p:cNvPr>
          <p:cNvSpPr txBox="1">
            <a:spLocks/>
          </p:cNvSpPr>
          <p:nvPr/>
        </p:nvSpPr>
        <p:spPr>
          <a:xfrm>
            <a:off x="3210475" y="2256363"/>
            <a:ext cx="8379014" cy="667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/>
              <a:t>FDS15 MINI PROJECT</a:t>
            </a:r>
            <a:endParaRPr lang="ko-KR" altLang="en-US" sz="3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DB82F8A-1059-4449-817F-4EA69D96B99A}"/>
              </a:ext>
            </a:extLst>
          </p:cNvPr>
          <p:cNvSpPr txBox="1">
            <a:spLocks/>
          </p:cNvSpPr>
          <p:nvPr/>
        </p:nvSpPr>
        <p:spPr>
          <a:xfrm>
            <a:off x="3136605" y="1457460"/>
            <a:ext cx="8452884" cy="939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>
                <a:solidFill>
                  <a:srgbClr val="24348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EDIYA </a:t>
            </a:r>
            <a:r>
              <a:rPr lang="en-US" altLang="ko-KR" dirty="0">
                <a:solidFill>
                  <a:srgbClr val="24348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MOBILE SITE</a:t>
            </a:r>
            <a:endParaRPr lang="ko-KR" altLang="en-US" dirty="0">
              <a:solidFill>
                <a:srgbClr val="24348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65E781D0-15CA-491E-9E43-C341B39B2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046224"/>
              </p:ext>
            </p:extLst>
          </p:nvPr>
        </p:nvGraphicFramePr>
        <p:xfrm>
          <a:off x="602511" y="1145113"/>
          <a:ext cx="2222500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Image" r:id="rId3" imgW="2221920" imgH="2221920" progId="Photoshop.Image.21">
                  <p:embed/>
                </p:oleObj>
              </mc:Choice>
              <mc:Fallback>
                <p:oleObj name="Image" r:id="rId3" imgW="2221920" imgH="2221920" progId="Photoshop.Image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2511" y="1145113"/>
                        <a:ext cx="2222500" cy="222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0062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1CCA7C0-C7C3-4062-B36F-A9A424BB5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4. CSS </a:t>
            </a:r>
            <a:r>
              <a:rPr lang="ko-KR" altLang="en-US" dirty="0"/>
              <a:t>레이아웃 구조설계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85BEBF2-8377-4B1B-ACAB-04A2B359F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0" y="894645"/>
            <a:ext cx="11607720" cy="58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1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1CCA7C0-C7C3-4062-B36F-A9A424BB5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4. CSS </a:t>
            </a:r>
            <a:r>
              <a:rPr lang="ko-KR" altLang="en-US" dirty="0"/>
              <a:t>레이아웃 구조설계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FD69744-A7E4-453F-993B-6820FE575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0" y="894645"/>
            <a:ext cx="11607720" cy="58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9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1CCA7C0-C7C3-4062-B36F-A9A424BB5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웹접근성 체크리스트 </a:t>
            </a:r>
            <a:r>
              <a:rPr lang="en-US" altLang="ko-KR" dirty="0"/>
              <a:t>(</a:t>
            </a:r>
            <a:r>
              <a:rPr lang="ko-KR" altLang="en-US" dirty="0"/>
              <a:t>해당 사항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67456B8-BE00-4492-A570-BA933F8BFC84}"/>
              </a:ext>
            </a:extLst>
          </p:cNvPr>
          <p:cNvSpPr txBox="1">
            <a:spLocks/>
          </p:cNvSpPr>
          <p:nvPr/>
        </p:nvSpPr>
        <p:spPr>
          <a:xfrm>
            <a:off x="340243" y="1020257"/>
            <a:ext cx="11511512" cy="5540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로고</a:t>
            </a:r>
            <a:r>
              <a:rPr lang="en-US" altLang="ko-KR" sz="2000" dirty="0"/>
              <a:t>, </a:t>
            </a:r>
            <a:r>
              <a:rPr lang="ko-KR" altLang="en-US" sz="2000" dirty="0"/>
              <a:t>음료에 대한 적절한 대체 텍스트를 제공</a:t>
            </a:r>
            <a:endParaRPr lang="ko-KR" altLang="en-US" sz="2000" b="0" dirty="0">
              <a:effectLst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000" dirty="0"/>
              <a:t>5. </a:t>
            </a:r>
            <a:r>
              <a:rPr lang="ko-KR" altLang="en-US" sz="2000" dirty="0"/>
              <a:t>텍스트와 배경 간의 명도 대비 </a:t>
            </a:r>
            <a:r>
              <a:rPr lang="en-US" altLang="ko-KR" sz="2000" dirty="0"/>
              <a:t>4.5</a:t>
            </a:r>
            <a:r>
              <a:rPr lang="ko-KR" altLang="en-US" sz="2000" dirty="0"/>
              <a:t>대 </a:t>
            </a:r>
            <a:r>
              <a:rPr lang="en-US" altLang="ko-KR" sz="2000" dirty="0"/>
              <a:t>1</a:t>
            </a:r>
            <a:r>
              <a:rPr lang="ko-KR" altLang="en-US" sz="2000" dirty="0"/>
              <a:t>을 적용</a:t>
            </a:r>
            <a:endParaRPr lang="ko-KR" altLang="en-US" sz="2000" b="0" dirty="0">
              <a:effectLst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000" dirty="0"/>
              <a:t>7. </a:t>
            </a:r>
            <a:r>
              <a:rPr lang="ko-KR" altLang="en-US" sz="2000" dirty="0"/>
              <a:t>주요 콘텐츠</a:t>
            </a:r>
            <a:r>
              <a:rPr lang="en-US" altLang="ko-KR" sz="2000" dirty="0"/>
              <a:t>(</a:t>
            </a:r>
            <a:r>
              <a:rPr lang="ko-KR" altLang="en-US" sz="2000" dirty="0"/>
              <a:t>로고</a:t>
            </a:r>
            <a:r>
              <a:rPr lang="en-US" altLang="ko-KR" sz="2000" dirty="0"/>
              <a:t>, </a:t>
            </a:r>
            <a:r>
              <a:rPr lang="ko-KR" altLang="en-US" sz="2000" dirty="0"/>
              <a:t>네비게이션 버튼</a:t>
            </a:r>
            <a:r>
              <a:rPr lang="en-US" altLang="ko-KR" sz="2000" dirty="0"/>
              <a:t>, </a:t>
            </a:r>
            <a:r>
              <a:rPr lang="ko-KR" altLang="en-US" sz="2000" dirty="0"/>
              <a:t>음료 카드 등</a:t>
            </a:r>
            <a:r>
              <a:rPr lang="en-US" altLang="ko-KR" sz="2000" dirty="0"/>
              <a:t>)</a:t>
            </a:r>
            <a:r>
              <a:rPr lang="ko-KR" altLang="en-US" sz="2000" dirty="0"/>
              <a:t>에 </a:t>
            </a:r>
            <a:r>
              <a:rPr lang="en-US" altLang="ko-KR" sz="2000" dirty="0"/>
              <a:t>Tab key, Enter key</a:t>
            </a:r>
            <a:r>
              <a:rPr lang="ko-KR" altLang="en-US" sz="2000" dirty="0"/>
              <a:t>를 적용</a:t>
            </a:r>
            <a:endParaRPr lang="ko-KR" altLang="en-US" sz="2000" b="0" dirty="0">
              <a:effectLst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000" dirty="0"/>
              <a:t>8. </a:t>
            </a:r>
            <a:r>
              <a:rPr lang="ko-KR" altLang="en-US" sz="2000" dirty="0" err="1"/>
              <a:t>이디야</a:t>
            </a:r>
            <a:r>
              <a:rPr lang="ko-KR" altLang="en-US" sz="2000" dirty="0"/>
              <a:t> 커피 로고를 시작으로 네비게이션</a:t>
            </a:r>
            <a:r>
              <a:rPr lang="en-US" altLang="ko-KR" sz="2000" dirty="0"/>
              <a:t>, </a:t>
            </a:r>
            <a:r>
              <a:rPr lang="ko-KR" altLang="en-US" sz="2000" dirty="0"/>
              <a:t>음료 카드 등 논리적인 흐름에 맞게 적용</a:t>
            </a:r>
            <a:endParaRPr lang="ko-KR" altLang="en-US" sz="2000" b="0" dirty="0">
              <a:effectLst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000" dirty="0"/>
              <a:t>14. &lt;title&gt; </a:t>
            </a:r>
            <a:r>
              <a:rPr lang="ko-KR" altLang="en-US" sz="2000" dirty="0"/>
              <a:t>요소에 현재 접속 되어있는 페이지명을 적용</a:t>
            </a:r>
            <a:endParaRPr lang="ko-KR" altLang="en-US" sz="2000" b="0" dirty="0">
              <a:effectLst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000" dirty="0"/>
              <a:t>16. &lt;html&gt; </a:t>
            </a:r>
            <a:r>
              <a:rPr lang="ko-KR" altLang="en-US" sz="2000" dirty="0"/>
              <a:t>요소에 </a:t>
            </a:r>
            <a:r>
              <a:rPr lang="en-US" altLang="ko-KR" sz="2000" dirty="0" err="1"/>
              <a:t>lang</a:t>
            </a:r>
            <a:r>
              <a:rPr lang="en-US" altLang="ko-KR" sz="2000" dirty="0"/>
              <a:t> </a:t>
            </a:r>
            <a:r>
              <a:rPr lang="ko-KR" altLang="en-US" sz="2000" dirty="0"/>
              <a:t>속성을 지정하여 현재 웹 페이지가 주로 사용하는 언어를 지정</a:t>
            </a:r>
            <a:br>
              <a:rPr lang="en-US" altLang="ko-KR" sz="2000" dirty="0"/>
            </a:br>
            <a:r>
              <a:rPr lang="en-US" altLang="ko-KR" sz="2000" dirty="0"/>
              <a:t>       (</a:t>
            </a:r>
            <a:r>
              <a:rPr lang="ko-KR" altLang="en-US" sz="2000" dirty="0"/>
              <a:t>영어로 된 텍스트에는 </a:t>
            </a:r>
            <a:r>
              <a:rPr lang="en-US" altLang="ko-KR" sz="2000" dirty="0" err="1"/>
              <a:t>lang</a:t>
            </a:r>
            <a:r>
              <a:rPr lang="en-US" altLang="ko-KR" sz="2000" dirty="0"/>
              <a:t>=“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”</a:t>
            </a:r>
            <a:r>
              <a:rPr lang="ko-KR" altLang="en-US" sz="2000" dirty="0"/>
              <a:t>을 지정하여 영어 발음으로 읽도록 지정</a:t>
            </a:r>
            <a:r>
              <a:rPr lang="en-US" altLang="ko-KR" sz="2000" dirty="0"/>
              <a:t>)</a:t>
            </a:r>
            <a:endParaRPr lang="ko-KR" altLang="en-US" sz="2000" b="0" dirty="0">
              <a:effectLst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000" dirty="0"/>
              <a:t>18. </a:t>
            </a:r>
            <a:r>
              <a:rPr lang="ko-KR" altLang="en-US" sz="2000" dirty="0"/>
              <a:t>논리적인 순서로 제공하여 콘텐츠의 선형화</a:t>
            </a:r>
            <a:endParaRPr lang="ko-KR" altLang="en-US" sz="2000" b="0" dirty="0">
              <a:effectLst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000" dirty="0"/>
              <a:t>22. </a:t>
            </a:r>
            <a:r>
              <a:rPr lang="ko-KR" altLang="en-US" sz="2000" dirty="0"/>
              <a:t>태그의 열고 닫힘</a:t>
            </a:r>
            <a:r>
              <a:rPr lang="en-US" altLang="ko-KR" sz="2000" dirty="0"/>
              <a:t>, </a:t>
            </a:r>
            <a:r>
              <a:rPr lang="ko-KR" altLang="en-US" sz="2000" dirty="0"/>
              <a:t>태그 중첩 오류</a:t>
            </a:r>
            <a:r>
              <a:rPr lang="en-US" altLang="ko-KR" sz="2000" dirty="0"/>
              <a:t>, </a:t>
            </a:r>
            <a:r>
              <a:rPr lang="ko-KR" altLang="en-US" sz="2000" dirty="0"/>
              <a:t>중복된 클래스 선언</a:t>
            </a:r>
            <a:r>
              <a:rPr lang="en-US" altLang="ko-KR" sz="2000" dirty="0"/>
              <a:t>, </a:t>
            </a:r>
            <a:r>
              <a:rPr lang="ko-KR" altLang="en-US" sz="2000" dirty="0"/>
              <a:t>페이지 내 동일한 아이디 값 등 마크업 오류를 방지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8634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1CCA7C0-C7C3-4062-B36F-A9A424BB5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작업이슈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67456B8-BE00-4492-A570-BA933F8BFC84}"/>
              </a:ext>
            </a:extLst>
          </p:cNvPr>
          <p:cNvSpPr txBox="1">
            <a:spLocks/>
          </p:cNvSpPr>
          <p:nvPr/>
        </p:nvSpPr>
        <p:spPr>
          <a:xfrm>
            <a:off x="340243" y="1020258"/>
            <a:ext cx="11511512" cy="113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ko-KR" altLang="en-US" sz="2000" dirty="0"/>
              <a:t>네비게이션</a:t>
            </a:r>
            <a:r>
              <a:rPr lang="en-US" altLang="ko-KR" sz="2000" dirty="0"/>
              <a:t> </a:t>
            </a:r>
            <a:r>
              <a:rPr lang="ko-KR" altLang="en-US" sz="2000" dirty="0"/>
              <a:t>및 메뉴 상세설명 애니메이션</a:t>
            </a:r>
            <a:endParaRPr lang="en-US" altLang="ko-KR" sz="2000" dirty="0"/>
          </a:p>
          <a:p>
            <a:pPr>
              <a:lnSpc>
                <a:spcPct val="160000"/>
              </a:lnSpc>
            </a:pPr>
            <a:r>
              <a:rPr lang="ko-KR" altLang="en-US" sz="1600" dirty="0"/>
              <a:t>화면이 보여지는 상태에서 사라지는 애니메이션이 구동되지 않는 이슈</a:t>
            </a:r>
            <a:endParaRPr lang="en-US" altLang="ko-KR" sz="1600" dirty="0"/>
          </a:p>
          <a:p>
            <a:pPr marL="457200" lvl="1" indent="0">
              <a:lnSpc>
                <a:spcPct val="160000"/>
              </a:lnSpc>
              <a:buNone/>
            </a:pPr>
            <a:endParaRPr lang="en-US" altLang="ko-KR" sz="1600" dirty="0"/>
          </a:p>
          <a:p>
            <a:pPr marL="457200" lvl="1" indent="0">
              <a:lnSpc>
                <a:spcPct val="160000"/>
              </a:lnSpc>
              <a:buNone/>
            </a:pPr>
            <a:endParaRPr lang="ko-KR" altLang="ko-KR" sz="1600" dirty="0"/>
          </a:p>
        </p:txBody>
      </p:sp>
      <p:pic>
        <p:nvPicPr>
          <p:cNvPr id="3" name="그림 2" descr="컵, 음식이(가) 표시된 사진&#10;&#10;자동 생성된 설명">
            <a:extLst>
              <a:ext uri="{FF2B5EF4-FFF2-40B4-BE49-F238E27FC236}">
                <a16:creationId xmlns:a16="http://schemas.microsoft.com/office/drawing/2014/main" id="{6CF9C2C8-A050-4372-9420-67DD74FC6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639" y="2534837"/>
            <a:ext cx="2992864" cy="27060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B28EBE0E-F966-48D3-83F9-9C5F830AF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3" y="2534837"/>
            <a:ext cx="2992864" cy="27060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 descr="컵, 테이블, 로션, 음식이(가) 표시된 사진&#10;&#10;자동 생성된 설명">
            <a:extLst>
              <a:ext uri="{FF2B5EF4-FFF2-40B4-BE49-F238E27FC236}">
                <a16:creationId xmlns:a16="http://schemas.microsoft.com/office/drawing/2014/main" id="{94800DCB-427A-413E-ACA8-8355B5160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61" y="2534837"/>
            <a:ext cx="2568594" cy="27060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 descr="텍스트, 검은색, 컴퓨터, 화면이(가) 표시된 사진&#10;&#10;자동 생성된 설명">
            <a:extLst>
              <a:ext uri="{FF2B5EF4-FFF2-40B4-BE49-F238E27FC236}">
                <a16:creationId xmlns:a16="http://schemas.microsoft.com/office/drawing/2014/main" id="{C8B5CEE6-9B41-4ED5-A90C-C6BD0F588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035" y="2534837"/>
            <a:ext cx="2568594" cy="27060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401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1CCA7C0-C7C3-4062-B36F-A9A424BB5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작업이슈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67456B8-BE00-4492-A570-BA933F8BFC84}"/>
              </a:ext>
            </a:extLst>
          </p:cNvPr>
          <p:cNvSpPr txBox="1">
            <a:spLocks/>
          </p:cNvSpPr>
          <p:nvPr/>
        </p:nvSpPr>
        <p:spPr>
          <a:xfrm>
            <a:off x="340243" y="1020258"/>
            <a:ext cx="11511512" cy="113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ko-KR" altLang="en-US" sz="2000" dirty="0"/>
              <a:t>메뉴 클릭 시 상단으로 이동하는 현상</a:t>
            </a:r>
            <a:endParaRPr lang="en-US" altLang="ko-KR" sz="2000" dirty="0"/>
          </a:p>
          <a:p>
            <a:pPr>
              <a:lnSpc>
                <a:spcPct val="160000"/>
              </a:lnSpc>
            </a:pPr>
            <a:r>
              <a:rPr lang="ko-KR" altLang="en-US" sz="1600" dirty="0"/>
              <a:t>메뉴 이미지를 클릭하면 </a:t>
            </a:r>
            <a:r>
              <a:rPr lang="en-US" altLang="ko-KR" sz="1600" dirty="0"/>
              <a:t>a</a:t>
            </a:r>
            <a:r>
              <a:rPr lang="ko-KR" altLang="en-US" sz="1600" dirty="0"/>
              <a:t>태그의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 </a:t>
            </a:r>
            <a:r>
              <a:rPr lang="ko-KR" altLang="en-US" sz="1600" dirty="0"/>
              <a:t>속성 때문에 화면의 상단으로 이동하는 이슈</a:t>
            </a:r>
            <a:endParaRPr lang="en-US" altLang="ko-KR" sz="1600" dirty="0"/>
          </a:p>
        </p:txBody>
      </p:sp>
      <p:pic>
        <p:nvPicPr>
          <p:cNvPr id="4" name="그림 3" descr="컵, 머그, 음식이(가) 표시된 사진&#10;&#10;자동 생성된 설명">
            <a:extLst>
              <a:ext uri="{FF2B5EF4-FFF2-40B4-BE49-F238E27FC236}">
                <a16:creationId xmlns:a16="http://schemas.microsoft.com/office/drawing/2014/main" id="{D5837275-954F-4EFF-9324-025DD9A68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73"/>
          <a:stretch/>
        </p:blipFill>
        <p:spPr>
          <a:xfrm>
            <a:off x="497959" y="2428512"/>
            <a:ext cx="11196083" cy="40892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645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1CCA7C0-C7C3-4062-B36F-A9A424BB5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참고 자료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67456B8-BE00-4492-A570-BA933F8BFC84}"/>
              </a:ext>
            </a:extLst>
          </p:cNvPr>
          <p:cNvSpPr txBox="1">
            <a:spLocks/>
          </p:cNvSpPr>
          <p:nvPr/>
        </p:nvSpPr>
        <p:spPr>
          <a:xfrm>
            <a:off x="340243" y="1020258"/>
            <a:ext cx="11511512" cy="5529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40000"/>
              </a:lnSpc>
            </a:pPr>
            <a:r>
              <a:rPr lang="en-US" altLang="ko-KR" sz="1500" u="sng" dirty="0">
                <a:hlinkClick r:id="rId2"/>
              </a:rPr>
              <a:t>https://www.wah.or.kr:444/Participation/online-wah.asp</a:t>
            </a:r>
            <a:r>
              <a:rPr lang="en-US" altLang="ko-KR" sz="1500" dirty="0"/>
              <a:t> </a:t>
            </a:r>
            <a:r>
              <a:rPr lang="ko-KR" altLang="en-US" sz="1500" dirty="0"/>
              <a:t>웹 접근성 연구소 </a:t>
            </a:r>
            <a:r>
              <a:rPr lang="en-US" altLang="ko-KR" sz="1500" dirty="0"/>
              <a:t>Open-WAX(chrome </a:t>
            </a:r>
            <a:r>
              <a:rPr lang="ko-KR" altLang="en-US" sz="1500" dirty="0"/>
              <a:t>확장자</a:t>
            </a:r>
            <a:r>
              <a:rPr lang="en-US" altLang="ko-KR" sz="1500" dirty="0"/>
              <a:t>)</a:t>
            </a:r>
            <a:endParaRPr lang="ko-KR" altLang="en-US" sz="1500" dirty="0"/>
          </a:p>
          <a:p>
            <a:pPr fontAlgn="base">
              <a:lnSpc>
                <a:spcPct val="140000"/>
              </a:lnSpc>
            </a:pPr>
            <a:r>
              <a:rPr lang="en-US" altLang="ko-KR" sz="1500" dirty="0">
                <a:hlinkClick r:id="rId3"/>
              </a:rPr>
              <a:t>http://www.bbc.co.uk/accessibility/</a:t>
            </a:r>
            <a:r>
              <a:rPr lang="en-US" altLang="ko-KR" sz="1500" dirty="0"/>
              <a:t>  BBC accessibility</a:t>
            </a:r>
          </a:p>
          <a:p>
            <a:pPr fontAlgn="base">
              <a:lnSpc>
                <a:spcPct val="140000"/>
              </a:lnSpc>
            </a:pPr>
            <a:r>
              <a:rPr lang="en-US" altLang="ko-KR" sz="1500" dirty="0">
                <a:hlinkClick r:id="rId4"/>
              </a:rPr>
              <a:t>https://www.w3.org/TR/WCAG/</a:t>
            </a:r>
            <a:r>
              <a:rPr lang="en-US" altLang="ko-KR" sz="1500" dirty="0"/>
              <a:t> WCAG Web Content Accessibility Guidelines (WCAG) 2.1</a:t>
            </a:r>
          </a:p>
          <a:p>
            <a:pPr fontAlgn="base">
              <a:lnSpc>
                <a:spcPct val="140000"/>
              </a:lnSpc>
            </a:pPr>
            <a:r>
              <a:rPr lang="en-US" altLang="ko-KR" sz="1500" dirty="0">
                <a:hlinkClick r:id="rId5"/>
              </a:rPr>
              <a:t>https://validator.w3.org/</a:t>
            </a:r>
            <a:r>
              <a:rPr lang="en-US" altLang="ko-KR" sz="1500" dirty="0"/>
              <a:t>  The W3C Markup Validator</a:t>
            </a:r>
          </a:p>
          <a:p>
            <a:pPr fontAlgn="base">
              <a:lnSpc>
                <a:spcPct val="140000"/>
              </a:lnSpc>
            </a:pPr>
            <a:r>
              <a:rPr lang="en-US" altLang="ko-KR" sz="1500" dirty="0">
                <a:hlinkClick r:id="rId6"/>
              </a:rPr>
              <a:t>https://jigsaw.w3.org/css-validator/</a:t>
            </a:r>
            <a:r>
              <a:rPr lang="en-US" altLang="ko-KR" sz="1500" dirty="0"/>
              <a:t> The W3C CSS Validator</a:t>
            </a:r>
          </a:p>
          <a:p>
            <a:pPr fontAlgn="base">
              <a:lnSpc>
                <a:spcPct val="140000"/>
              </a:lnSpc>
            </a:pPr>
            <a:r>
              <a:rPr lang="en-US" altLang="ko-KR" sz="1500" dirty="0">
                <a:hlinkClick r:id="rId7"/>
              </a:rPr>
              <a:t>https://nuli.navercorp.com/sharing/a11y/checklist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Naver</a:t>
            </a:r>
            <a:r>
              <a:rPr lang="en-US" altLang="ko-KR" sz="1500" dirty="0"/>
              <a:t> </a:t>
            </a:r>
            <a:r>
              <a:rPr lang="ko-KR" altLang="en-US" sz="1500" dirty="0"/>
              <a:t>웹 접근성 체크리스트</a:t>
            </a:r>
          </a:p>
          <a:p>
            <a:pPr fontAlgn="base">
              <a:lnSpc>
                <a:spcPct val="140000"/>
              </a:lnSpc>
            </a:pPr>
            <a:r>
              <a:rPr lang="en-US" altLang="ko-KR" sz="1500" dirty="0">
                <a:hlinkClick r:id="rId8"/>
              </a:rPr>
              <a:t>https://nuli.navercorp.com/data/convention/NHN_Coding_Conventions_for_Markup_Languages.pdf</a:t>
            </a:r>
            <a:r>
              <a:rPr lang="en-US" altLang="ko-KR" sz="1500" dirty="0"/>
              <a:t> </a:t>
            </a:r>
            <a:br>
              <a:rPr lang="en-US" altLang="ko-KR" sz="1500" dirty="0"/>
            </a:br>
            <a:r>
              <a:rPr lang="en-US" altLang="ko-KR" sz="1500" dirty="0" err="1"/>
              <a:t>Naver</a:t>
            </a:r>
            <a:r>
              <a:rPr lang="en-US" altLang="ko-KR" sz="1500" dirty="0"/>
              <a:t> </a:t>
            </a:r>
            <a:r>
              <a:rPr lang="en-US" altLang="ko-KR" sz="1500" dirty="0" err="1"/>
              <a:t>Nuli</a:t>
            </a:r>
            <a:r>
              <a:rPr lang="en-US" altLang="ko-KR" sz="1500" dirty="0"/>
              <a:t> Coding Convention</a:t>
            </a:r>
          </a:p>
          <a:p>
            <a:pPr fontAlgn="base">
              <a:lnSpc>
                <a:spcPct val="140000"/>
              </a:lnSpc>
            </a:pPr>
            <a:r>
              <a:rPr lang="en-US" altLang="ko-KR" sz="1500" dirty="0">
                <a:hlinkClick r:id="rId9"/>
              </a:rPr>
              <a:t>https://nuli.navercorp.com/sharing/a11y</a:t>
            </a:r>
            <a:r>
              <a:rPr lang="en-US" altLang="ko-KR" sz="1500" dirty="0"/>
              <a:t> </a:t>
            </a:r>
            <a:r>
              <a:rPr lang="en-US" altLang="ko-KR" sz="1500" dirty="0" err="1"/>
              <a:t>Naver</a:t>
            </a:r>
            <a:r>
              <a:rPr lang="en-US" altLang="ko-KR" sz="1500" dirty="0"/>
              <a:t> </a:t>
            </a:r>
            <a:r>
              <a:rPr lang="en-US" altLang="ko-KR" sz="1500" dirty="0" err="1"/>
              <a:t>Nuli</a:t>
            </a:r>
            <a:r>
              <a:rPr lang="en-US" altLang="ko-KR" sz="1500" dirty="0"/>
              <a:t> </a:t>
            </a:r>
            <a:r>
              <a:rPr lang="ko-KR" altLang="en-US" sz="1500" dirty="0"/>
              <a:t>웹 접근성 사이트</a:t>
            </a:r>
          </a:p>
          <a:p>
            <a:pPr fontAlgn="base">
              <a:lnSpc>
                <a:spcPct val="140000"/>
              </a:lnSpc>
            </a:pPr>
            <a:r>
              <a:rPr lang="en-US" altLang="ko-KR" sz="1500" dirty="0">
                <a:hlinkClick r:id="rId10"/>
              </a:rPr>
              <a:t>https://nuli.navercorp.com/sharing/a11y/education#task5</a:t>
            </a:r>
            <a:r>
              <a:rPr lang="en-US" altLang="ko-KR" sz="1500" dirty="0"/>
              <a:t> </a:t>
            </a:r>
            <a:r>
              <a:rPr lang="en-US" altLang="ko-KR" sz="1500" dirty="0" err="1"/>
              <a:t>Nuli</a:t>
            </a:r>
            <a:r>
              <a:rPr lang="en-US" altLang="ko-KR" sz="1500" dirty="0"/>
              <a:t> </a:t>
            </a:r>
            <a:r>
              <a:rPr lang="ko-KR" altLang="en-US" sz="1500" dirty="0"/>
              <a:t>웹 접근성 체크리스트</a:t>
            </a:r>
            <a:r>
              <a:rPr lang="en-US" altLang="ko-KR" sz="1500" dirty="0"/>
              <a:t>(</a:t>
            </a:r>
            <a:r>
              <a:rPr lang="ko-KR" altLang="en-US" sz="1500" dirty="0"/>
              <a:t>실무자용</a:t>
            </a:r>
            <a:r>
              <a:rPr lang="en-US" altLang="ko-KR" sz="1500" dirty="0"/>
              <a:t>)</a:t>
            </a:r>
            <a:endParaRPr lang="ko-KR" altLang="en-US" sz="1500" dirty="0"/>
          </a:p>
          <a:p>
            <a:pPr fontAlgn="base">
              <a:lnSpc>
                <a:spcPct val="140000"/>
              </a:lnSpc>
            </a:pPr>
            <a:r>
              <a:rPr lang="en-US" altLang="ko-KR" sz="1500" dirty="0">
                <a:hlinkClick r:id="rId11"/>
              </a:rPr>
              <a:t>http://darum.daum.net/convention/checklist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Daum</a:t>
            </a:r>
            <a:r>
              <a:rPr lang="en-US" altLang="ko-KR" sz="1500" dirty="0"/>
              <a:t> </a:t>
            </a:r>
            <a:r>
              <a:rPr lang="ko-KR" altLang="en-US" sz="1500" dirty="0"/>
              <a:t>웹 접근성 체크리스트</a:t>
            </a:r>
          </a:p>
          <a:p>
            <a:pPr fontAlgn="base">
              <a:lnSpc>
                <a:spcPct val="140000"/>
              </a:lnSpc>
            </a:pPr>
            <a:r>
              <a:rPr lang="en-US" altLang="ko-KR" sz="1500" dirty="0">
                <a:hlinkClick r:id="rId12"/>
              </a:rPr>
              <a:t>http://darum.daum.net/accessibility/pc/web_itemize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Daum</a:t>
            </a:r>
            <a:r>
              <a:rPr lang="en-US" altLang="ko-KR" sz="1500" dirty="0"/>
              <a:t> PC </a:t>
            </a:r>
            <a:r>
              <a:rPr lang="ko-KR" altLang="en-US" sz="1500" dirty="0"/>
              <a:t>접근성 검사항목</a:t>
            </a:r>
          </a:p>
          <a:p>
            <a:pPr>
              <a:lnSpc>
                <a:spcPct val="140000"/>
              </a:lnSpc>
            </a:pPr>
            <a:r>
              <a:rPr lang="en-US" altLang="ko-KR" sz="1500" dirty="0">
                <a:hlinkClick r:id="rId13"/>
              </a:rPr>
              <a:t>http://darum.daum.net/accessibility/pc/qa_strict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Daum</a:t>
            </a:r>
            <a:r>
              <a:rPr lang="en-US" altLang="ko-KR" sz="1500" dirty="0"/>
              <a:t> PC </a:t>
            </a:r>
            <a:r>
              <a:rPr lang="ko-KR" altLang="en-US" sz="1500" dirty="0"/>
              <a:t>접근성 지표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166094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B82F8A-1059-4449-817F-4EA69D96B99A}"/>
              </a:ext>
            </a:extLst>
          </p:cNvPr>
          <p:cNvSpPr txBox="1">
            <a:spLocks/>
          </p:cNvSpPr>
          <p:nvPr/>
        </p:nvSpPr>
        <p:spPr>
          <a:xfrm>
            <a:off x="1869558" y="2959140"/>
            <a:ext cx="8452884" cy="939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24348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Thank you</a:t>
            </a:r>
            <a:endParaRPr lang="ko-KR" altLang="en-US" dirty="0">
              <a:solidFill>
                <a:srgbClr val="24348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80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CA44BA-CE19-420F-AC11-4EFB675CB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60" y="1550193"/>
            <a:ext cx="11107482" cy="516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웹 접근성 최적화</a:t>
            </a:r>
            <a:r>
              <a:rPr lang="ko-KR" altLang="en-US" sz="3000" dirty="0"/>
              <a:t> 반응형 웹 페이지 만들기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1CCA7C0-C7C3-4062-B36F-A9A424BB5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목표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67456B8-BE00-4492-A570-BA933F8BFC84}"/>
              </a:ext>
            </a:extLst>
          </p:cNvPr>
          <p:cNvSpPr txBox="1">
            <a:spLocks/>
          </p:cNvSpPr>
          <p:nvPr/>
        </p:nvSpPr>
        <p:spPr>
          <a:xfrm>
            <a:off x="542260" y="2429133"/>
            <a:ext cx="11107482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500" dirty="0"/>
              <a:t>Semantic</a:t>
            </a:r>
            <a:r>
              <a:rPr lang="ko-KR" altLang="en-US" sz="2500" dirty="0"/>
              <a:t>한 </a:t>
            </a:r>
            <a:r>
              <a:rPr lang="en-US" altLang="ko-KR" sz="2500" dirty="0"/>
              <a:t>HTML </a:t>
            </a:r>
            <a:r>
              <a:rPr lang="ko-KR" altLang="en-US" sz="2500" dirty="0"/>
              <a:t>마크업</a:t>
            </a:r>
            <a:r>
              <a:rPr lang="en-US" altLang="ko-KR" sz="2500" dirty="0"/>
              <a:t> </a:t>
            </a:r>
            <a:r>
              <a:rPr lang="ko-KR" altLang="en-US" sz="2500" dirty="0"/>
              <a:t>구조</a:t>
            </a:r>
            <a:endParaRPr lang="en-US" altLang="ko-KR" sz="2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500" dirty="0" err="1"/>
              <a:t>Github</a:t>
            </a:r>
            <a:r>
              <a:rPr lang="ko-KR" altLang="en-US" sz="2500" dirty="0"/>
              <a:t>을</a:t>
            </a:r>
            <a:r>
              <a:rPr lang="en-US" altLang="ko-KR" sz="2500" dirty="0"/>
              <a:t> </a:t>
            </a:r>
            <a:r>
              <a:rPr lang="ko-KR" altLang="en-US" sz="2500" dirty="0"/>
              <a:t>통한 협업 및 </a:t>
            </a:r>
            <a:r>
              <a:rPr lang="en-US" altLang="ko-KR" sz="2500" dirty="0"/>
              <a:t>Git </a:t>
            </a:r>
            <a:r>
              <a:rPr lang="ko-KR" altLang="en-US" sz="2500" dirty="0"/>
              <a:t>사용 적응</a:t>
            </a:r>
            <a:endParaRPr lang="en-US" altLang="ko-KR" sz="2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500" dirty="0"/>
              <a:t>협업을 위한 코딩 컨벤션</a:t>
            </a:r>
            <a:r>
              <a:rPr lang="en-US" altLang="ko-KR" sz="2500" dirty="0"/>
              <a:t> </a:t>
            </a:r>
            <a:r>
              <a:rPr lang="ko-KR" altLang="en-US" sz="2500" dirty="0"/>
              <a:t>정하기</a:t>
            </a:r>
            <a:endParaRPr lang="en-US" altLang="ko-KR" sz="2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500" dirty="0"/>
              <a:t>협업을 통한 개인 역량 업그레이드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32149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CA44BA-CE19-420F-AC11-4EFB675CB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60" y="1550193"/>
            <a:ext cx="11107482" cy="516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공통미션</a:t>
            </a:r>
            <a:endParaRPr lang="ko-KR" altLang="en-US" sz="3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1CCA7C0-C7C3-4062-B36F-A9A424BB5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준비과정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67456B8-BE00-4492-A570-BA933F8BFC84}"/>
              </a:ext>
            </a:extLst>
          </p:cNvPr>
          <p:cNvSpPr txBox="1">
            <a:spLocks/>
          </p:cNvSpPr>
          <p:nvPr/>
        </p:nvSpPr>
        <p:spPr>
          <a:xfrm>
            <a:off x="618460" y="2066431"/>
            <a:ext cx="11107482" cy="654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500" dirty="0"/>
              <a:t>프로젝트 영상 분석 및 </a:t>
            </a:r>
            <a:r>
              <a:rPr lang="ko-KR" altLang="en-US" sz="2400" dirty="0"/>
              <a:t>코딩 컨벤션</a:t>
            </a:r>
            <a:r>
              <a:rPr lang="ko-KR" altLang="en-US" sz="2500" dirty="0"/>
              <a:t> 준비</a:t>
            </a:r>
            <a:endParaRPr lang="en-US" altLang="ko-KR" sz="2500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A6713AD0-DF5C-458A-9C31-194799601107}"/>
              </a:ext>
            </a:extLst>
          </p:cNvPr>
          <p:cNvSpPr txBox="1">
            <a:spLocks/>
          </p:cNvSpPr>
          <p:nvPr/>
        </p:nvSpPr>
        <p:spPr>
          <a:xfrm>
            <a:off x="618460" y="3429000"/>
            <a:ext cx="11107482" cy="516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개인미션</a:t>
            </a:r>
            <a:endParaRPr lang="ko-KR" altLang="en-US" sz="3000" dirty="0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BD5F8DAE-122E-47AF-8D9C-AE3B5B0B7042}"/>
              </a:ext>
            </a:extLst>
          </p:cNvPr>
          <p:cNvSpPr txBox="1">
            <a:spLocks/>
          </p:cNvSpPr>
          <p:nvPr/>
        </p:nvSpPr>
        <p:spPr>
          <a:xfrm>
            <a:off x="618460" y="3945238"/>
            <a:ext cx="11107482" cy="2273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500" dirty="0"/>
              <a:t>Pm : </a:t>
            </a:r>
            <a:r>
              <a:rPr lang="ko-KR" altLang="en-US" sz="2500" dirty="0"/>
              <a:t>프로젝트 진행방향성과 규칙 가이드 잡기</a:t>
            </a:r>
            <a:endParaRPr lang="en-US" altLang="ko-KR" sz="25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dirty="0"/>
              <a:t>T1 : </a:t>
            </a:r>
            <a:r>
              <a:rPr lang="ko-KR" altLang="en-US" sz="2500" dirty="0"/>
              <a:t>웹접근성 체크리스트 자료 찾기</a:t>
            </a:r>
            <a:endParaRPr lang="en-US" altLang="ko-KR" sz="25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dirty="0"/>
              <a:t>T2 : HTML</a:t>
            </a:r>
            <a:r>
              <a:rPr lang="ko-KR" altLang="en-US" sz="2500" dirty="0"/>
              <a:t> </a:t>
            </a:r>
            <a:r>
              <a:rPr lang="en-US" altLang="ko-KR" sz="2500" dirty="0"/>
              <a:t>&amp;</a:t>
            </a:r>
            <a:r>
              <a:rPr lang="ko-KR" altLang="en-US" sz="2500" dirty="0"/>
              <a:t> </a:t>
            </a:r>
            <a:r>
              <a:rPr lang="en-US" altLang="ko-KR" sz="2500" dirty="0"/>
              <a:t>CSS </a:t>
            </a:r>
            <a:r>
              <a:rPr lang="ko-KR" altLang="en-US" sz="2500" dirty="0"/>
              <a:t>복습 통한 기초 다지기</a:t>
            </a:r>
            <a:endParaRPr lang="en-US" altLang="ko-KR" sz="25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58423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CA44BA-CE19-420F-AC11-4EFB675CB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60" y="1020244"/>
            <a:ext cx="11107482" cy="516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네이밍 규칙</a:t>
            </a:r>
            <a:endParaRPr lang="ko-KR" altLang="en-US" sz="25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1CCA7C0-C7C3-4062-B36F-A9A424BB5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코딩 컨벤션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67456B8-BE00-4492-A570-BA933F8BFC84}"/>
              </a:ext>
            </a:extLst>
          </p:cNvPr>
          <p:cNvSpPr txBox="1">
            <a:spLocks/>
          </p:cNvSpPr>
          <p:nvPr/>
        </p:nvSpPr>
        <p:spPr>
          <a:xfrm>
            <a:off x="542260" y="1589647"/>
            <a:ext cx="11107482" cy="1839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ko-KR" altLang="en-US" sz="2000" dirty="0"/>
              <a:t>첫 글자가 대문자</a:t>
            </a:r>
            <a:r>
              <a:rPr lang="en-US" altLang="ko-KR" sz="2000" dirty="0"/>
              <a:t>, </a:t>
            </a:r>
            <a:r>
              <a:rPr lang="ko-KR" altLang="en-US" sz="2000" dirty="0"/>
              <a:t>숫자가 되지 않도록 한다</a:t>
            </a:r>
            <a:r>
              <a:rPr lang="en-US" altLang="ko-KR" sz="2000" dirty="0"/>
              <a:t>. (</a:t>
            </a:r>
            <a:r>
              <a:rPr lang="ko-KR" altLang="en-US" sz="2000" dirty="0"/>
              <a:t>첫 글자는 영문 소문자로 시작한다</a:t>
            </a:r>
            <a:r>
              <a:rPr lang="en-US" altLang="ko-KR" sz="2000" dirty="0"/>
              <a:t>.)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ko-KR" sz="2000" dirty="0"/>
              <a:t>id</a:t>
            </a:r>
            <a:r>
              <a:rPr lang="ko-KR" altLang="en-US" sz="2000" dirty="0"/>
              <a:t>와 </a:t>
            </a:r>
            <a:r>
              <a:rPr lang="en-US" altLang="ko-KR" sz="2000" dirty="0"/>
              <a:t>class</a:t>
            </a:r>
            <a:r>
              <a:rPr lang="ko-KR" altLang="en-US" sz="2000" dirty="0"/>
              <a:t>는 가급적 같지 않게 네이밍 한다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ko-KR" altLang="en-US" sz="2000" dirty="0"/>
              <a:t>기본 작성 방법은 </a:t>
            </a:r>
            <a:r>
              <a:rPr lang="en-US" altLang="ko-KR" sz="2000" dirty="0"/>
              <a:t>BEM</a:t>
            </a:r>
            <a:r>
              <a:rPr lang="ko-KR" altLang="en-US" sz="2000" dirty="0"/>
              <a:t> 방식으로 사용하되</a:t>
            </a:r>
            <a:r>
              <a:rPr lang="en-US" altLang="ko-KR" sz="2000" dirty="0"/>
              <a:t>, </a:t>
            </a:r>
            <a:r>
              <a:rPr lang="ko-KR" altLang="en-US" sz="2000" dirty="0"/>
              <a:t>단어가 합쳐질 때는 </a:t>
            </a:r>
            <a:r>
              <a:rPr lang="en-US" altLang="ko-KR" sz="2000" dirty="0"/>
              <a:t>camelCase</a:t>
            </a:r>
            <a:r>
              <a:rPr lang="ko-KR" altLang="en-US" sz="2000" dirty="0"/>
              <a:t>방식으로 사용한다</a:t>
            </a:r>
            <a:r>
              <a:rPr lang="en-US" altLang="ko-KR" sz="20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2236AA-1D97-41D5-83B7-AF1D3C588B84}"/>
              </a:ext>
            </a:extLst>
          </p:cNvPr>
          <p:cNvSpPr/>
          <p:nvPr/>
        </p:nvSpPr>
        <p:spPr>
          <a:xfrm>
            <a:off x="1084521" y="3306728"/>
            <a:ext cx="10565219" cy="1010093"/>
          </a:xfrm>
          <a:prstGeom prst="rect">
            <a:avLst/>
          </a:prstGeom>
          <a:solidFill>
            <a:srgbClr val="F0F0F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36F7A29-93B2-4400-A089-B8B2634A0234}"/>
              </a:ext>
            </a:extLst>
          </p:cNvPr>
          <p:cNvGrpSpPr/>
          <p:nvPr/>
        </p:nvGrpSpPr>
        <p:grpSpPr>
          <a:xfrm>
            <a:off x="1359197" y="3444528"/>
            <a:ext cx="10015867" cy="734492"/>
            <a:chOff x="1359197" y="3434316"/>
            <a:chExt cx="10015867" cy="734492"/>
          </a:xfrm>
        </p:grpSpPr>
        <p:sp>
          <p:nvSpPr>
            <p:cNvPr id="6" name="내용 개체 틀 4">
              <a:extLst>
                <a:ext uri="{FF2B5EF4-FFF2-40B4-BE49-F238E27FC236}">
                  <a16:creationId xmlns:a16="http://schemas.microsoft.com/office/drawing/2014/main" id="{AF3DB48A-97A1-400F-8AA9-B2B726365F7C}"/>
                </a:ext>
              </a:extLst>
            </p:cNvPr>
            <p:cNvSpPr txBox="1">
              <a:spLocks/>
            </p:cNvSpPr>
            <p:nvPr/>
          </p:nvSpPr>
          <p:spPr>
            <a:xfrm>
              <a:off x="1359197" y="3434316"/>
              <a:ext cx="4834270" cy="7344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ko-KR" altLang="en-US" sz="1600" dirty="0"/>
                <a:t>올바른 예</a:t>
              </a:r>
              <a:endParaRPr lang="en-US" altLang="ko-KR" sz="1600" dirty="0"/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US" altLang="ko-KR" sz="1600" dirty="0"/>
                <a:t>main__</a:t>
              </a:r>
              <a:r>
                <a:rPr lang="en-US" altLang="ko-KR" sz="1600" dirty="0" err="1"/>
                <a:t>navBtn</a:t>
              </a:r>
              <a:r>
                <a:rPr lang="en-US" altLang="ko-KR" sz="1600" dirty="0"/>
                <a:t>—hover</a:t>
              </a:r>
            </a:p>
          </p:txBody>
        </p:sp>
        <p:sp>
          <p:nvSpPr>
            <p:cNvPr id="7" name="내용 개체 틀 4">
              <a:extLst>
                <a:ext uri="{FF2B5EF4-FFF2-40B4-BE49-F238E27FC236}">
                  <a16:creationId xmlns:a16="http://schemas.microsoft.com/office/drawing/2014/main" id="{EF273C9B-C138-4E40-8263-DA984CEE6E70}"/>
                </a:ext>
              </a:extLst>
            </p:cNvPr>
            <p:cNvSpPr txBox="1">
              <a:spLocks/>
            </p:cNvSpPr>
            <p:nvPr/>
          </p:nvSpPr>
          <p:spPr>
            <a:xfrm>
              <a:off x="6540794" y="3434316"/>
              <a:ext cx="4834270" cy="7344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ko-KR" altLang="en-US" sz="1600" dirty="0"/>
                <a:t>잘못된 예</a:t>
              </a:r>
              <a:endParaRPr lang="en-US" altLang="ko-KR" sz="1600" dirty="0"/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US" altLang="ko-KR" sz="1600" dirty="0" err="1"/>
                <a:t>main_nav</a:t>
              </a:r>
              <a:r>
                <a:rPr lang="en-US" altLang="ko-KR" sz="1600" dirty="0"/>
                <a:t>-</a:t>
              </a:r>
              <a:r>
                <a:rPr lang="en-US" altLang="ko-KR" sz="1600" dirty="0" err="1"/>
                <a:t>btn</a:t>
              </a:r>
              <a:r>
                <a:rPr lang="en-US" altLang="ko-KR" sz="1600" dirty="0"/>
                <a:t>-hover</a:t>
              </a:r>
            </a:p>
          </p:txBody>
        </p:sp>
      </p:grp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80CFAC0-4F0E-4D85-B2D8-573CE7FF4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35403"/>
              </p:ext>
            </p:extLst>
          </p:nvPr>
        </p:nvGraphicFramePr>
        <p:xfrm>
          <a:off x="542256" y="5217661"/>
          <a:ext cx="11107480" cy="965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496">
                  <a:extLst>
                    <a:ext uri="{9D8B030D-6E8A-4147-A177-3AD203B41FA5}">
                      <a16:colId xmlns:a16="http://schemas.microsoft.com/office/drawing/2014/main" val="1223977858"/>
                    </a:ext>
                  </a:extLst>
                </a:gridCol>
                <a:gridCol w="2221496">
                  <a:extLst>
                    <a:ext uri="{9D8B030D-6E8A-4147-A177-3AD203B41FA5}">
                      <a16:colId xmlns:a16="http://schemas.microsoft.com/office/drawing/2014/main" val="3956898838"/>
                    </a:ext>
                  </a:extLst>
                </a:gridCol>
                <a:gridCol w="2221496">
                  <a:extLst>
                    <a:ext uri="{9D8B030D-6E8A-4147-A177-3AD203B41FA5}">
                      <a16:colId xmlns:a16="http://schemas.microsoft.com/office/drawing/2014/main" val="1583709575"/>
                    </a:ext>
                  </a:extLst>
                </a:gridCol>
                <a:gridCol w="2221496">
                  <a:extLst>
                    <a:ext uri="{9D8B030D-6E8A-4147-A177-3AD203B41FA5}">
                      <a16:colId xmlns:a16="http://schemas.microsoft.com/office/drawing/2014/main" val="553569449"/>
                    </a:ext>
                  </a:extLst>
                </a:gridCol>
                <a:gridCol w="2221496">
                  <a:extLst>
                    <a:ext uri="{9D8B030D-6E8A-4147-A177-3AD203B41FA5}">
                      <a16:colId xmlns:a16="http://schemas.microsoft.com/office/drawing/2014/main" val="3371768635"/>
                    </a:ext>
                  </a:extLst>
                </a:gridCol>
              </a:tblGrid>
              <a:tr h="482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목록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썸네일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텍스트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상세내용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41169"/>
                  </a:ext>
                </a:extLst>
              </a:tr>
              <a:tr h="482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btn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list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thumb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txt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desc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464619"/>
                  </a:ext>
                </a:extLst>
              </a:tr>
            </a:tbl>
          </a:graphicData>
        </a:graphic>
      </p:graphicFrame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07F1E524-6B88-4251-8B94-C37A6D8B9468}"/>
              </a:ext>
            </a:extLst>
          </p:cNvPr>
          <p:cNvSpPr txBox="1">
            <a:spLocks/>
          </p:cNvSpPr>
          <p:nvPr/>
        </p:nvSpPr>
        <p:spPr>
          <a:xfrm>
            <a:off x="542258" y="4701423"/>
            <a:ext cx="11107482" cy="516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공통 표현 규칙</a:t>
            </a:r>
          </a:p>
        </p:txBody>
      </p:sp>
    </p:spTree>
    <p:extLst>
      <p:ext uri="{BB962C8B-B14F-4D97-AF65-F5344CB8AC3E}">
        <p14:creationId xmlns:p14="http://schemas.microsoft.com/office/powerpoint/2010/main" val="236871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CA44BA-CE19-420F-AC11-4EFB675CB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60" y="1339234"/>
            <a:ext cx="11107482" cy="516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작성 기본 규칙</a:t>
            </a:r>
            <a:endParaRPr lang="ko-KR" altLang="en-US" sz="25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1CCA7C0-C7C3-4062-B36F-A9A424BB5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코딩 컨벤션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67456B8-BE00-4492-A570-BA933F8BFC84}"/>
              </a:ext>
            </a:extLst>
          </p:cNvPr>
          <p:cNvSpPr txBox="1">
            <a:spLocks/>
          </p:cNvSpPr>
          <p:nvPr/>
        </p:nvSpPr>
        <p:spPr>
          <a:xfrm>
            <a:off x="542260" y="1908637"/>
            <a:ext cx="11107482" cy="4248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줄 바꿈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ko-KR" altLang="en-US" sz="2000" dirty="0"/>
              <a:t>중첩되어 깊이가 깊어질 때마다 줄을 바꾼다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ko-KR" sz="2000" dirty="0"/>
              <a:t>Heading </a:t>
            </a:r>
            <a:r>
              <a:rPr lang="ko-KR" altLang="en-US" sz="2000" dirty="0"/>
              <a:t>태그나 문단안의 인라인 요소의 경우 줄 바꿈 하지 않는다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ko-KR" altLang="en-US" sz="2000" dirty="0"/>
              <a:t>한 줄이 비는 줄 바꿈 </a:t>
            </a:r>
            <a:r>
              <a:rPr lang="en-US" altLang="ko-KR" sz="2000" dirty="0"/>
              <a:t>(</a:t>
            </a:r>
            <a:r>
              <a:rPr lang="ko-KR" altLang="en-US" sz="2000" dirty="0"/>
              <a:t>두 줄 바꿈</a:t>
            </a:r>
            <a:r>
              <a:rPr lang="en-US" altLang="ko-KR" sz="2000" dirty="0"/>
              <a:t>)</a:t>
            </a:r>
            <a:r>
              <a:rPr lang="ko-KR" altLang="en-US" sz="2000" dirty="0"/>
              <a:t>은 그룹이 바뀔 때 주석과 함께 사용한다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000" b="1" dirty="0"/>
              <a:t>들여쓰기</a:t>
            </a:r>
            <a:endParaRPr lang="en-US" altLang="ko-KR" sz="2000" b="1" dirty="0"/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ko-KR" altLang="en-US" sz="2000" dirty="0"/>
              <a:t>중첩되어 깊이가 깊어질 때마다 탭 </a:t>
            </a:r>
            <a:r>
              <a:rPr lang="en-US" altLang="ko-KR" sz="2000" dirty="0"/>
              <a:t>1</a:t>
            </a:r>
            <a:r>
              <a:rPr lang="ko-KR" altLang="en-US" sz="2000" dirty="0"/>
              <a:t>개만큼 들여 쓴다</a:t>
            </a:r>
            <a:r>
              <a:rPr lang="en-US" altLang="ko-KR" sz="2000" dirty="0"/>
              <a:t>. </a:t>
            </a:r>
            <a:r>
              <a:rPr lang="ko-KR" altLang="en-US" sz="2000" dirty="0"/>
              <a:t>탭의 크기는 공백 </a:t>
            </a:r>
            <a:r>
              <a:rPr lang="en-US" altLang="ko-KR" sz="2000" dirty="0"/>
              <a:t>4</a:t>
            </a:r>
            <a:r>
              <a:rPr lang="ko-KR" altLang="en-US" sz="2000" dirty="0"/>
              <a:t>칸으로 설정한다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904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1CCA7C0-C7C3-4062-B36F-A9A424BB5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코딩 컨벤션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67456B8-BE00-4492-A570-BA933F8BFC84}"/>
              </a:ext>
            </a:extLst>
          </p:cNvPr>
          <p:cNvSpPr txBox="1">
            <a:spLocks/>
          </p:cNvSpPr>
          <p:nvPr/>
        </p:nvSpPr>
        <p:spPr>
          <a:xfrm>
            <a:off x="542260" y="802787"/>
            <a:ext cx="11107482" cy="5916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ko-KR" altLang="en-US" sz="19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주석</a:t>
            </a:r>
            <a:endParaRPr lang="en-US" altLang="ko-KR" sz="19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ko-KR" altLang="en-US" sz="1900" dirty="0"/>
              <a:t>주석은 큰 블록의 구분 </a:t>
            </a:r>
            <a:r>
              <a:rPr lang="en-US" altLang="ko-KR" sz="1900" dirty="0"/>
              <a:t>(</a:t>
            </a:r>
            <a:r>
              <a:rPr lang="ko-KR" altLang="en-US" sz="1900" dirty="0"/>
              <a:t>그룹이 바뀔 때</a:t>
            </a:r>
            <a:r>
              <a:rPr lang="en-US" altLang="ko-KR" sz="1900" dirty="0"/>
              <a:t>) </a:t>
            </a:r>
            <a:r>
              <a:rPr lang="ko-KR" altLang="en-US" sz="1900" dirty="0"/>
              <a:t>또는 작업이슈가 생긴 부분에만 사용한다</a:t>
            </a:r>
            <a:r>
              <a:rPr lang="en-US" altLang="ko-KR" sz="1900" dirty="0"/>
              <a:t>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ko-KR" altLang="en-US" sz="1900" dirty="0"/>
              <a:t>들여쓰기는 요소의 들여쓰기와 동일하게 한다</a:t>
            </a:r>
            <a:r>
              <a:rPr lang="en-US" altLang="ko-KR" sz="1900" dirty="0"/>
              <a:t>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ko-KR" sz="1900" dirty="0"/>
              <a:t>HTML</a:t>
            </a:r>
            <a:r>
              <a:rPr lang="ko-KR" altLang="en-US" sz="1900" dirty="0"/>
              <a:t>의 주석은 시작과 끝을 모두 사용한다</a:t>
            </a:r>
            <a:r>
              <a:rPr lang="en-US" altLang="ko-KR" sz="1900" dirty="0"/>
              <a:t>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endParaRPr lang="en-US" altLang="ko-KR" sz="1900" dirty="0"/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endParaRPr lang="en-US" altLang="ko-KR" sz="19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9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CSS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ko-KR" sz="1900" dirty="0"/>
              <a:t>@charset “utf-8”;</a:t>
            </a:r>
            <a:r>
              <a:rPr lang="ko-KR" altLang="en-US" sz="1900" dirty="0"/>
              <a:t>은 생략한다</a:t>
            </a:r>
            <a:r>
              <a:rPr lang="en-US" altLang="ko-KR" sz="1900" dirty="0"/>
              <a:t>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ko-KR" altLang="en-US" sz="1900" dirty="0"/>
              <a:t>클래스명을 선언한 뒤 공백 한 칸을 두고 작성한다</a:t>
            </a:r>
            <a:r>
              <a:rPr lang="en-US" altLang="ko-KR" sz="1900" dirty="0"/>
              <a:t>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ko-KR" altLang="en-US" sz="1900" dirty="0"/>
              <a:t>세부 속성 간에는 줄 바꿈을 하고 작성한다</a:t>
            </a:r>
            <a:r>
              <a:rPr lang="en-US" altLang="ko-KR" sz="1900" dirty="0"/>
              <a:t>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ko-KR" altLang="en-US" sz="1900" dirty="0"/>
              <a:t>가능한 작성순서를 통일하도록 한다</a:t>
            </a:r>
            <a:r>
              <a:rPr lang="en-US" altLang="ko-KR" sz="19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2E07DF-E03A-41E3-831B-D5B295592B9A}"/>
              </a:ext>
            </a:extLst>
          </p:cNvPr>
          <p:cNvSpPr/>
          <p:nvPr/>
        </p:nvSpPr>
        <p:spPr>
          <a:xfrm>
            <a:off x="1084521" y="2881428"/>
            <a:ext cx="10565219" cy="872292"/>
          </a:xfrm>
          <a:prstGeom prst="rect">
            <a:avLst/>
          </a:prstGeom>
          <a:solidFill>
            <a:srgbClr val="F0F0F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59429C1-3DF4-4881-9B61-684777261DC7}"/>
              </a:ext>
            </a:extLst>
          </p:cNvPr>
          <p:cNvGrpSpPr/>
          <p:nvPr/>
        </p:nvGrpSpPr>
        <p:grpSpPr>
          <a:xfrm>
            <a:off x="1359197" y="2955429"/>
            <a:ext cx="10015867" cy="734492"/>
            <a:chOff x="1359197" y="3434316"/>
            <a:chExt cx="10015867" cy="734492"/>
          </a:xfrm>
        </p:grpSpPr>
        <p:sp>
          <p:nvSpPr>
            <p:cNvPr id="10" name="내용 개체 틀 4">
              <a:extLst>
                <a:ext uri="{FF2B5EF4-FFF2-40B4-BE49-F238E27FC236}">
                  <a16:creationId xmlns:a16="http://schemas.microsoft.com/office/drawing/2014/main" id="{0BDF4C2D-425F-4EEE-A302-D8F2F5B869A6}"/>
                </a:ext>
              </a:extLst>
            </p:cNvPr>
            <p:cNvSpPr txBox="1">
              <a:spLocks/>
            </p:cNvSpPr>
            <p:nvPr/>
          </p:nvSpPr>
          <p:spPr>
            <a:xfrm>
              <a:off x="1359197" y="3434316"/>
              <a:ext cx="4834270" cy="7344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ko-KR" altLang="en-US" sz="1600" dirty="0"/>
                <a:t>주석의 시작</a:t>
              </a:r>
              <a:endParaRPr lang="en-US" altLang="ko-KR" sz="1600" dirty="0"/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US" altLang="ko-KR" sz="1600" dirty="0"/>
                <a:t>&lt;!– </a:t>
              </a:r>
              <a:r>
                <a:rPr lang="ko-KR" altLang="en-US" sz="1600" dirty="0"/>
                <a:t>주석내용 </a:t>
              </a:r>
              <a:r>
                <a:rPr lang="en-US" altLang="ko-KR" sz="1600" dirty="0"/>
                <a:t>--&gt;</a:t>
              </a:r>
            </a:p>
          </p:txBody>
        </p:sp>
        <p:sp>
          <p:nvSpPr>
            <p:cNvPr id="11" name="내용 개체 틀 4">
              <a:extLst>
                <a:ext uri="{FF2B5EF4-FFF2-40B4-BE49-F238E27FC236}">
                  <a16:creationId xmlns:a16="http://schemas.microsoft.com/office/drawing/2014/main" id="{F84E338A-5732-477E-8751-3F17BF0BB516}"/>
                </a:ext>
              </a:extLst>
            </p:cNvPr>
            <p:cNvSpPr txBox="1">
              <a:spLocks/>
            </p:cNvSpPr>
            <p:nvPr/>
          </p:nvSpPr>
          <p:spPr>
            <a:xfrm>
              <a:off x="6540794" y="3434316"/>
              <a:ext cx="4834270" cy="7344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ko-KR" altLang="en-US" sz="1600" dirty="0"/>
                <a:t>주석의 끝</a:t>
              </a:r>
              <a:endParaRPr lang="en-US" altLang="ko-KR" sz="1600" dirty="0"/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US" altLang="ko-KR" sz="1600" dirty="0"/>
                <a:t>&lt;!– // </a:t>
              </a:r>
              <a:r>
                <a:rPr lang="ko-KR" altLang="en-US" sz="1600" dirty="0"/>
                <a:t>주석내용 </a:t>
              </a:r>
              <a:r>
                <a:rPr lang="en-US" altLang="ko-KR" sz="1600" dirty="0"/>
                <a:t>--&gt;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74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CA44BA-CE19-420F-AC11-4EFB675CB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60" y="1020257"/>
            <a:ext cx="11107482" cy="516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작성 예시</a:t>
            </a:r>
            <a:endParaRPr lang="ko-KR" altLang="en-US" sz="25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1CCA7C0-C7C3-4062-B36F-A9A424BB5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코딩 컨벤션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67456B8-BE00-4492-A570-BA933F8BFC84}"/>
              </a:ext>
            </a:extLst>
          </p:cNvPr>
          <p:cNvSpPr txBox="1">
            <a:spLocks/>
          </p:cNvSpPr>
          <p:nvPr/>
        </p:nvSpPr>
        <p:spPr>
          <a:xfrm>
            <a:off x="542259" y="1589660"/>
            <a:ext cx="4878039" cy="4619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altLang="ko-KR" sz="1500" dirty="0"/>
              <a:t>&lt;!-- HTML </a:t>
            </a:r>
            <a:r>
              <a:rPr lang="ko-KR" altLang="en-US" sz="1500" dirty="0"/>
              <a:t>작성 예시 </a:t>
            </a:r>
            <a:r>
              <a:rPr lang="en-US" altLang="ko-KR" sz="1500" dirty="0"/>
              <a:t>--&gt;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500" dirty="0"/>
              <a:t>&lt;section&gt;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500" dirty="0"/>
              <a:t>	&lt;h3&gt;</a:t>
            </a:r>
            <a:r>
              <a:rPr lang="ko-KR" altLang="en-US" sz="1500" dirty="0" err="1"/>
              <a:t>오시는길</a:t>
            </a:r>
            <a:r>
              <a:rPr lang="en-US" altLang="ko-KR" sz="1500" dirty="0"/>
              <a:t>&lt;/h3&gt;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500" dirty="0"/>
              <a:t>	&lt;ul&gt;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500" dirty="0"/>
              <a:t>		&lt;li&gt;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500" dirty="0"/>
              <a:t>			&lt;h4&gt;</a:t>
            </a:r>
            <a:r>
              <a:rPr lang="ko-KR" altLang="en-US" sz="1500" dirty="0"/>
              <a:t>버스</a:t>
            </a:r>
            <a:r>
              <a:rPr lang="en-US" altLang="ko-KR" sz="1500" dirty="0"/>
              <a:t>&lt;/h4&gt;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500" dirty="0"/>
              <a:t>		&lt;/li&gt;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500" dirty="0"/>
              <a:t>	&lt;/ul&gt;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500" dirty="0"/>
              <a:t>&lt;section&gt;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500" dirty="0"/>
              <a:t>&lt;!-- // HTML </a:t>
            </a:r>
            <a:r>
              <a:rPr lang="ko-KR" altLang="en-US" sz="1500" dirty="0"/>
              <a:t>작성 예시 </a:t>
            </a:r>
            <a:r>
              <a:rPr lang="en-US" altLang="ko-KR" sz="1500" dirty="0"/>
              <a:t>--&gt;</a:t>
            </a: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51BD4D3F-CA92-4BC2-92D2-C999E8C37176}"/>
              </a:ext>
            </a:extLst>
          </p:cNvPr>
          <p:cNvSpPr txBox="1">
            <a:spLocks/>
          </p:cNvSpPr>
          <p:nvPr/>
        </p:nvSpPr>
        <p:spPr>
          <a:xfrm>
            <a:off x="6423430" y="1591055"/>
            <a:ext cx="4878039" cy="4619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altLang="ko-KR" sz="1500" dirty="0"/>
              <a:t>/* CSS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작성예시</a:t>
            </a:r>
            <a:r>
              <a:rPr lang="ko-KR" altLang="en-US" sz="1500" dirty="0"/>
              <a:t> </a:t>
            </a:r>
            <a:r>
              <a:rPr lang="en-US" altLang="ko-KR" sz="1500" dirty="0"/>
              <a:t>*/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500" dirty="0"/>
              <a:t>Header {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500" dirty="0"/>
              <a:t>	width: 100%;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500" dirty="0"/>
              <a:t>	padding: 10px;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500" dirty="0"/>
              <a:t>	font-size: 1.6rem;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500" dirty="0"/>
              <a:t>	background: #ccc;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90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CA44BA-CE19-420F-AC11-4EFB675CB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60" y="1020257"/>
            <a:ext cx="11107482" cy="516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File tree (</a:t>
            </a:r>
            <a:r>
              <a:rPr lang="ko-KR" altLang="en-US" sz="2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디렉토리 구조</a:t>
            </a:r>
            <a:r>
              <a:rPr lang="en-US" altLang="ko-KR" sz="2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25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1CCA7C0-C7C3-4062-B36F-A9A424BB5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코딩 컨벤션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67456B8-BE00-4492-A570-BA933F8BFC84}"/>
              </a:ext>
            </a:extLst>
          </p:cNvPr>
          <p:cNvSpPr txBox="1">
            <a:spLocks/>
          </p:cNvSpPr>
          <p:nvPr/>
        </p:nvSpPr>
        <p:spPr>
          <a:xfrm>
            <a:off x="542259" y="1589660"/>
            <a:ext cx="4774020" cy="4619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2000" dirty="0"/>
              <a:t>2020.02.14_ediya</a:t>
            </a:r>
            <a:endParaRPr lang="ko-KR" altLang="ko-KR" sz="2000" dirty="0"/>
          </a:p>
          <a:p>
            <a:pPr marL="0" indent="0" latinLnBrk="0">
              <a:buNone/>
            </a:pPr>
            <a:r>
              <a:rPr lang="ko-KR" altLang="ko-KR" sz="2000" dirty="0"/>
              <a:t>├ </a:t>
            </a:r>
            <a:r>
              <a:rPr lang="en-US" altLang="ko-KR" sz="2000" dirty="0"/>
              <a:t>Index.html</a:t>
            </a:r>
            <a:endParaRPr lang="ko-KR" altLang="ko-KR" sz="2000" dirty="0"/>
          </a:p>
          <a:p>
            <a:pPr marL="0" indent="0" latinLnBrk="0">
              <a:buNone/>
            </a:pPr>
            <a:r>
              <a:rPr lang="ko-KR" altLang="ko-KR" sz="2000" dirty="0"/>
              <a:t>├ 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 </a:t>
            </a:r>
            <a:endParaRPr lang="ko-KR" altLang="ko-KR" sz="2000" dirty="0"/>
          </a:p>
          <a:p>
            <a:pPr marL="0" indent="0" latinLnBrk="0">
              <a:buNone/>
            </a:pPr>
            <a:r>
              <a:rPr lang="ko-KR" altLang="ko-KR" sz="2000" dirty="0"/>
              <a:t>│</a:t>
            </a:r>
            <a:r>
              <a:rPr lang="en-US" altLang="ko-KR" sz="2000" dirty="0"/>
              <a:t>	common.css</a:t>
            </a:r>
            <a:endParaRPr lang="ko-KR" altLang="ko-KR" sz="2000" dirty="0"/>
          </a:p>
          <a:p>
            <a:pPr marL="0" indent="0" latinLnBrk="0">
              <a:buNone/>
            </a:pPr>
            <a:r>
              <a:rPr lang="ko-KR" altLang="ko-KR" sz="2000" dirty="0"/>
              <a:t>│</a:t>
            </a:r>
            <a:r>
              <a:rPr lang="en-US" altLang="ko-KR" sz="2000" dirty="0"/>
              <a:t>	nav.css</a:t>
            </a:r>
            <a:endParaRPr lang="ko-KR" altLang="ko-KR" sz="2000" dirty="0"/>
          </a:p>
          <a:p>
            <a:pPr marL="0" indent="0" latinLnBrk="0">
              <a:buNone/>
            </a:pPr>
            <a:r>
              <a:rPr lang="ko-KR" altLang="ko-KR" sz="2000" dirty="0"/>
              <a:t>│</a:t>
            </a:r>
            <a:r>
              <a:rPr lang="en-US" altLang="ko-KR" sz="2000" dirty="0"/>
              <a:t>	main.css</a:t>
            </a:r>
            <a:endParaRPr lang="ko-KR" altLang="ko-KR" sz="2000" dirty="0"/>
          </a:p>
          <a:p>
            <a:pPr marL="0" indent="0" latinLnBrk="0">
              <a:buNone/>
            </a:pPr>
            <a:r>
              <a:rPr lang="ko-KR" altLang="ko-KR" sz="2000" dirty="0"/>
              <a:t>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js</a:t>
            </a:r>
            <a:endParaRPr lang="ko-KR" altLang="ko-KR" sz="2000" dirty="0"/>
          </a:p>
          <a:p>
            <a:pPr marL="0" indent="0" latinLnBrk="0">
              <a:buNone/>
            </a:pPr>
            <a:r>
              <a:rPr lang="ko-KR" altLang="ko-KR" sz="2000" dirty="0"/>
              <a:t>│</a:t>
            </a:r>
            <a:r>
              <a:rPr lang="en-US" altLang="ko-KR" sz="2000" dirty="0"/>
              <a:t>	nav.js</a:t>
            </a:r>
            <a:endParaRPr lang="ko-KR" altLang="ko-KR" sz="2000" dirty="0"/>
          </a:p>
          <a:p>
            <a:pPr marL="0" indent="0" latinLnBrk="0">
              <a:buNone/>
            </a:pPr>
            <a:r>
              <a:rPr lang="ko-KR" altLang="ko-KR" sz="2000" dirty="0"/>
              <a:t>│</a:t>
            </a:r>
            <a:r>
              <a:rPr lang="en-US" altLang="ko-KR" sz="2000" dirty="0"/>
              <a:t>	main.js</a:t>
            </a:r>
            <a:endParaRPr lang="ko-KR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└ images</a:t>
            </a:r>
            <a:endParaRPr lang="ko-KR" altLang="ko-KR" sz="20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8D55F09-3054-4823-9A85-213D2B3FC8A4}"/>
              </a:ext>
            </a:extLst>
          </p:cNvPr>
          <p:cNvSpPr txBox="1">
            <a:spLocks/>
          </p:cNvSpPr>
          <p:nvPr/>
        </p:nvSpPr>
        <p:spPr>
          <a:xfrm>
            <a:off x="5915246" y="1589660"/>
            <a:ext cx="4774020" cy="4619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images</a:t>
            </a:r>
          </a:p>
          <a:p>
            <a:pPr marL="0" indent="0" latinLnBrk="0">
              <a:buNone/>
            </a:pPr>
            <a:endParaRPr lang="en-US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iced-cherry-blossoms-latte.png</a:t>
            </a:r>
            <a:endParaRPr lang="ko-KR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hot-cherry-blossoms-latte.png</a:t>
            </a:r>
            <a:endParaRPr lang="ko-KR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iced-brownie-chocolate.png</a:t>
            </a:r>
            <a:endParaRPr lang="ko-KR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hot-brownie-chocolate.png</a:t>
            </a:r>
            <a:endParaRPr lang="ko-KR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jeju-green-tangerine-tea.png</a:t>
            </a:r>
            <a:endParaRPr lang="ko-KR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jeju-green-tangerine-blossom.png</a:t>
            </a:r>
            <a:endParaRPr lang="ko-KR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pomegranate-tea.png</a:t>
            </a:r>
            <a:endParaRPr lang="ko-KR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pomegranate-apple-lime.png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8265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1CCA7C0-C7C3-4062-B36F-A9A424BB5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마크업 구조설계</a:t>
            </a: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DABBA453-7A2E-4FEC-8B96-4032F933F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0" y="894645"/>
            <a:ext cx="11607720" cy="58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3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875</Words>
  <Application>Microsoft Office PowerPoint</Application>
  <PresentationFormat>와이드스크린</PresentationFormat>
  <Paragraphs>135</Paragraphs>
  <Slides>16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Noto Sans CJK KR Bold</vt:lpstr>
      <vt:lpstr>Noto Sans CJK KR Regular</vt:lpstr>
      <vt:lpstr>맑은 고딕</vt:lpstr>
      <vt:lpstr>Arial</vt:lpstr>
      <vt:lpstr>Office 테마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규리 김</dc:creator>
  <cp:lastModifiedBy>규리 김</cp:lastModifiedBy>
  <cp:revision>57</cp:revision>
  <dcterms:created xsi:type="dcterms:W3CDTF">2020-02-13T06:45:57Z</dcterms:created>
  <dcterms:modified xsi:type="dcterms:W3CDTF">2020-02-13T11:25:23Z</dcterms:modified>
</cp:coreProperties>
</file>