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AEC93-C0C7-47B7-BAFF-B08BB4C4D696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3CBA1-33A7-4D21-9235-958504791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220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3CBA1-33A7-4D21-9235-958504791D5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3715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5E4F-ECE4-4EE2-B2F9-23E30E7BC326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DBDBE-1AF6-4864-B4CB-7B26CD786E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47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5E4F-ECE4-4EE2-B2F9-23E30E7BC326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DBDBE-1AF6-4864-B4CB-7B26CD786E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457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5E4F-ECE4-4EE2-B2F9-23E30E7BC326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DBDBE-1AF6-4864-B4CB-7B26CD786E73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8024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5E4F-ECE4-4EE2-B2F9-23E30E7BC326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DBDBE-1AF6-4864-B4CB-7B26CD786E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462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5E4F-ECE4-4EE2-B2F9-23E30E7BC326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DBDBE-1AF6-4864-B4CB-7B26CD786E73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1998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5E4F-ECE4-4EE2-B2F9-23E30E7BC326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DBDBE-1AF6-4864-B4CB-7B26CD786E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233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5E4F-ECE4-4EE2-B2F9-23E30E7BC326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DBDBE-1AF6-4864-B4CB-7B26CD786E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361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5E4F-ECE4-4EE2-B2F9-23E30E7BC326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DBDBE-1AF6-4864-B4CB-7B26CD786E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609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5E4F-ECE4-4EE2-B2F9-23E30E7BC326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DBDBE-1AF6-4864-B4CB-7B26CD786E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675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5E4F-ECE4-4EE2-B2F9-23E30E7BC326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DBDBE-1AF6-4864-B4CB-7B26CD786E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58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5E4F-ECE4-4EE2-B2F9-23E30E7BC326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DBDBE-1AF6-4864-B4CB-7B26CD786E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39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5E4F-ECE4-4EE2-B2F9-23E30E7BC326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DBDBE-1AF6-4864-B4CB-7B26CD786E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516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5E4F-ECE4-4EE2-B2F9-23E30E7BC326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DBDBE-1AF6-4864-B4CB-7B26CD786E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229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5E4F-ECE4-4EE2-B2F9-23E30E7BC326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DBDBE-1AF6-4864-B4CB-7B26CD786E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521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5E4F-ECE4-4EE2-B2F9-23E30E7BC326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DBDBE-1AF6-4864-B4CB-7B26CD786E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28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5E4F-ECE4-4EE2-B2F9-23E30E7BC326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DBDBE-1AF6-4864-B4CB-7B26CD786E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177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45E4F-ECE4-4EE2-B2F9-23E30E7BC326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DDBDBE-1AF6-4864-B4CB-7B26CD786E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6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ru-ru/dotnet/csharp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Microsoft_Visual_Studio#cite_note-5" TargetMode="External"/><Relationship Id="rId2" Type="http://schemas.openxmlformats.org/officeDocument/2006/relationships/hyperlink" Target="https://ru.wikipedia.org/wiki/Microsoft_Visual_Studio#cite_note-4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ru.wikipedia.org/wiki/Microsoft_Visual_Studio#cite_note-7" TargetMode="External"/><Relationship Id="rId4" Type="http://schemas.openxmlformats.org/officeDocument/2006/relationships/hyperlink" Target="https://ru.wikipedia.org/wiki/Microsoft_Visual_Studio#cite_note-6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A1%D0%B5%D1%80%D0%B2%D0%B5%D1%80_(%D0%B0%D0%BF%D0%BF%D0%B0%D1%80%D0%B0%D1%82%D0%BD%D0%BE%D0%B5_%D0%BE%D0%B1%D0%B5%D1%81%D0%BF%D0%B5%D1%87%D0%B5%D0%BD%D0%B8%D0%B5)" TargetMode="External"/><Relationship Id="rId3" Type="http://schemas.openxmlformats.org/officeDocument/2006/relationships/hyperlink" Target="https://ru.wikipedia.org/wiki/%D0%A1%D0%A8%D0%90" TargetMode="External"/><Relationship Id="rId7" Type="http://schemas.openxmlformats.org/officeDocument/2006/relationships/hyperlink" Target="https://ru.wikipedia.org/wiki/Oracle#cite_note-5" TargetMode="External"/><Relationship Id="rId2" Type="http://schemas.openxmlformats.org/officeDocument/2006/relationships/hyperlink" Target="https://ru.wikipedia.org/wiki/Oracle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ru.wikipedia.org/wiki/Oracle#cite_note-4" TargetMode="External"/><Relationship Id="rId5" Type="http://schemas.openxmlformats.org/officeDocument/2006/relationships/hyperlink" Target="https://ru.wikipedia.org/wiki/Microsoft" TargetMode="External"/><Relationship Id="rId4" Type="http://schemas.openxmlformats.org/officeDocument/2006/relationships/hyperlink" Target="https://ru.wikipedia.org/wiki/%D0%9F%D1%80%D0%BE%D0%B3%D1%80%D0%B0%D0%BC%D0%BC%D0%BD%D0%BE%D0%B5_%D0%BE%D0%B1%D0%B5%D1%81%D0%BF%D0%B5%D1%87%D0%B5%D0%BD%D0%B8%D0%B5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Microsoft</a:t>
            </a:r>
            <a:r>
              <a:rPr lang="ru-RU" dirty="0"/>
              <a:t> </a:t>
            </a:r>
            <a:r>
              <a:rPr lang="ru-RU" dirty="0" err="1"/>
              <a:t>Visual</a:t>
            </a:r>
            <a:r>
              <a:rPr lang="ru-RU" dirty="0"/>
              <a:t> </a:t>
            </a:r>
            <a:r>
              <a:rPr lang="ru-RU" dirty="0" err="1"/>
              <a:t>Studio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12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346365"/>
            <a:ext cx="8596668" cy="761999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5" y="1108364"/>
            <a:ext cx="10323174" cy="4279484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tx1"/>
                </a:solidFill>
              </a:rPr>
              <a:t>Одной из самых популярных СУБД на сегодняшний день является </a:t>
            </a:r>
            <a:r>
              <a:rPr lang="ru-RU" sz="2400" dirty="0" err="1">
                <a:solidFill>
                  <a:schemeClr val="tx1"/>
                </a:solidFill>
              </a:rPr>
              <a:t>MySQL</a:t>
            </a:r>
            <a:r>
              <a:rPr lang="ru-RU" sz="2400" dirty="0">
                <a:solidFill>
                  <a:schemeClr val="tx1"/>
                </a:solidFill>
              </a:rPr>
              <a:t>, распространяемая свободно (но с некоторыми ограничениями). Эта серверная система способна эффективно функционировать во взаимодействии с интернет-сайтами и </a:t>
            </a:r>
            <a:r>
              <a:rPr lang="ru-RU" sz="2400" dirty="0" smtClean="0">
                <a:solidFill>
                  <a:schemeClr val="tx1"/>
                </a:solidFill>
              </a:rPr>
              <a:t>веб-приложениями, при </a:t>
            </a:r>
            <a:r>
              <a:rPr lang="ru-RU" sz="2400" dirty="0">
                <a:solidFill>
                  <a:schemeClr val="tx1"/>
                </a:solidFill>
              </a:rPr>
              <a:t>этом она проста в </a:t>
            </a:r>
            <a:r>
              <a:rPr lang="ru-RU" sz="2400" dirty="0" smtClean="0">
                <a:solidFill>
                  <a:schemeClr val="tx1"/>
                </a:solidFill>
              </a:rPr>
              <a:t>освоении и изучении.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0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221674"/>
            <a:ext cx="8596668" cy="775853"/>
          </a:xfrm>
        </p:spPr>
        <p:txBody>
          <a:bodyPr/>
          <a:lstStyle/>
          <a:p>
            <a:r>
              <a:rPr lang="ru-RU" dirty="0" smtClean="0"/>
              <a:t>Определение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6362" y="997527"/>
            <a:ext cx="10681855" cy="3228109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tx1"/>
                </a:solidFill>
              </a:rPr>
              <a:t>V</a:t>
            </a:r>
            <a:r>
              <a:rPr lang="ru-RU" sz="2400" b="1" dirty="0" err="1" smtClean="0">
                <a:solidFill>
                  <a:schemeClr val="tx1"/>
                </a:solidFill>
              </a:rPr>
              <a:t>isual</a:t>
            </a:r>
            <a:r>
              <a:rPr lang="ru-RU" sz="2400" b="1" dirty="0" smtClean="0">
                <a:solidFill>
                  <a:schemeClr val="tx1"/>
                </a:solidFill>
              </a:rPr>
              <a:t> </a:t>
            </a:r>
            <a:r>
              <a:rPr lang="ru-RU" sz="2400" b="1" dirty="0" err="1">
                <a:solidFill>
                  <a:schemeClr val="tx1"/>
                </a:solidFill>
              </a:rPr>
              <a:t>Studio</a:t>
            </a:r>
            <a:endParaRPr lang="ru-RU" sz="2400" b="1" dirty="0">
              <a:solidFill>
                <a:schemeClr val="tx1"/>
              </a:solidFill>
            </a:endParaRPr>
          </a:p>
          <a:p>
            <a:r>
              <a:rPr lang="ru-RU" sz="2400" dirty="0" err="1">
                <a:solidFill>
                  <a:schemeClr val="tx1"/>
                </a:solidFill>
              </a:rPr>
              <a:t>Microsoft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ru-RU" sz="2400" dirty="0" err="1">
                <a:solidFill>
                  <a:schemeClr val="tx1"/>
                </a:solidFill>
              </a:rPr>
              <a:t>Visual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ru-RU" sz="2400" dirty="0" err="1">
                <a:solidFill>
                  <a:schemeClr val="tx1"/>
                </a:solidFill>
              </a:rPr>
              <a:t>Studio</a:t>
            </a:r>
            <a:r>
              <a:rPr lang="ru-RU" sz="2400" dirty="0">
                <a:solidFill>
                  <a:schemeClr val="tx1"/>
                </a:solidFill>
              </a:rPr>
              <a:t> - это программная </a:t>
            </a:r>
            <a:r>
              <a:rPr lang="ru-RU" sz="2400" dirty="0" smtClean="0">
                <a:solidFill>
                  <a:schemeClr val="tx1"/>
                </a:solidFill>
              </a:rPr>
              <a:t>среда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ru-RU" sz="2400" dirty="0" smtClean="0">
                <a:solidFill>
                  <a:schemeClr val="tx1"/>
                </a:solidFill>
              </a:rPr>
              <a:t>разработк</a:t>
            </a:r>
            <a:r>
              <a:rPr lang="ru-RU" sz="2400" dirty="0">
                <a:solidFill>
                  <a:schemeClr val="tx1"/>
                </a:solidFill>
              </a:rPr>
              <a:t>и</a:t>
            </a:r>
            <a:r>
              <a:rPr lang="ru-RU" sz="2400" dirty="0" smtClean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приложений для ОС </a:t>
            </a:r>
            <a:r>
              <a:rPr lang="ru-RU" sz="2400" dirty="0" err="1">
                <a:solidFill>
                  <a:schemeClr val="tx1"/>
                </a:solidFill>
              </a:rPr>
              <a:t>Windows</a:t>
            </a:r>
            <a:r>
              <a:rPr lang="ru-RU" sz="2400" dirty="0">
                <a:solidFill>
                  <a:schemeClr val="tx1"/>
                </a:solidFill>
              </a:rPr>
              <a:t>, как консольных, так и с графическим интерфейсом</a:t>
            </a:r>
            <a:r>
              <a:rPr lang="ru-RU" sz="2400" dirty="0" smtClean="0">
                <a:solidFill>
                  <a:schemeClr val="tx1"/>
                </a:solidFill>
              </a:rPr>
              <a:t>.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ru-RU" sz="2400" dirty="0">
                <a:solidFill>
                  <a:schemeClr val="tx1"/>
                </a:solidFill>
              </a:rPr>
              <a:t>Поддерживает следующие языки: </a:t>
            </a:r>
            <a:r>
              <a:rPr lang="ru-RU" sz="2400" dirty="0" err="1">
                <a:solidFill>
                  <a:schemeClr val="tx1"/>
                </a:solidFill>
              </a:rPr>
              <a:t>Visual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ru-RU" sz="2400" dirty="0" err="1">
                <a:solidFill>
                  <a:schemeClr val="tx1"/>
                </a:solidFill>
              </a:rPr>
              <a:t>Basic</a:t>
            </a:r>
            <a:r>
              <a:rPr lang="ru-RU" sz="2400" dirty="0">
                <a:solidFill>
                  <a:schemeClr val="tx1"/>
                </a:solidFill>
              </a:rPr>
              <a:t>, C++, C#, F</a:t>
            </a:r>
            <a:r>
              <a:rPr lang="ru-RU" sz="2400" dirty="0" smtClean="0">
                <a:solidFill>
                  <a:schemeClr val="tx1"/>
                </a:solidFill>
              </a:rPr>
              <a:t>#.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ru-RU" sz="2400" dirty="0" smtClean="0">
                <a:solidFill>
                  <a:schemeClr val="tx1"/>
                </a:solidFill>
              </a:rPr>
              <a:t>Первая версия продукта была выпущена в 1997 году, с тех пор было выпущено 12  обновлений, которые компания </a:t>
            </a:r>
            <a:r>
              <a:rPr lang="ru-RU" sz="2400" dirty="0" err="1" smtClean="0">
                <a:solidFill>
                  <a:schemeClr val="tx1"/>
                </a:solidFill>
              </a:rPr>
              <a:t>Microsoft</a:t>
            </a:r>
            <a:r>
              <a:rPr lang="ru-RU" sz="2400" dirty="0" smtClean="0">
                <a:solidFill>
                  <a:schemeClr val="tx1"/>
                </a:solidFill>
              </a:rPr>
              <a:t> выпускает регулярно, что позволяет приложению идти в ногу со временем.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98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4909" y="332510"/>
            <a:ext cx="8789094" cy="748145"/>
          </a:xfrm>
        </p:spPr>
        <p:txBody>
          <a:bodyPr>
            <a:noAutofit/>
          </a:bodyPr>
          <a:lstStyle/>
          <a:p>
            <a:r>
              <a:rPr lang="ru-RU" sz="4400" dirty="0" smtClean="0"/>
              <a:t>Отличительные черты</a:t>
            </a:r>
            <a:endParaRPr lang="ru-RU" sz="44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35528" y="1080656"/>
            <a:ext cx="10751128" cy="4807526"/>
          </a:xfrm>
        </p:spPr>
        <p:txBody>
          <a:bodyPr>
            <a:normAutofit lnSpcReduction="10000"/>
          </a:bodyPr>
          <a:lstStyle/>
          <a:p>
            <a:r>
              <a:rPr lang="ru-RU" sz="2400" dirty="0" smtClean="0">
                <a:solidFill>
                  <a:schemeClr val="tx1"/>
                </a:solidFill>
              </a:rPr>
              <a:t>Среда разработки должна максимально упростить работу для разработчика. И </a:t>
            </a:r>
            <a:r>
              <a:rPr lang="ru-RU" sz="2400" dirty="0" err="1" smtClean="0">
                <a:solidFill>
                  <a:schemeClr val="tx1"/>
                </a:solidFill>
              </a:rPr>
              <a:t>Microsoft</a:t>
            </a:r>
            <a:r>
              <a:rPr lang="ru-RU" sz="2400" dirty="0" smtClean="0">
                <a:solidFill>
                  <a:schemeClr val="tx1"/>
                </a:solidFill>
              </a:rPr>
              <a:t> </a:t>
            </a:r>
            <a:r>
              <a:rPr lang="ru-RU" sz="2400" dirty="0" err="1">
                <a:solidFill>
                  <a:schemeClr val="tx1"/>
                </a:solidFill>
              </a:rPr>
              <a:t>Visual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ru-RU" sz="2400" dirty="0" err="1">
                <a:solidFill>
                  <a:schemeClr val="tx1"/>
                </a:solidFill>
              </a:rPr>
              <a:t>Studi</a:t>
            </a:r>
            <a:r>
              <a:rPr lang="en-US" sz="2400" dirty="0" smtClean="0">
                <a:solidFill>
                  <a:schemeClr val="tx1"/>
                </a:solidFill>
              </a:rPr>
              <a:t>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c</a:t>
            </a:r>
            <a:r>
              <a:rPr lang="ru-RU" sz="2400" dirty="0" smtClean="0">
                <a:solidFill>
                  <a:schemeClr val="tx1"/>
                </a:solidFill>
              </a:rPr>
              <a:t> этим справляется: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</a:rPr>
              <a:t>Приятный, лаконичный и неброский интерфейс.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err="1">
                <a:solidFill>
                  <a:schemeClr val="tx1"/>
                </a:solidFill>
              </a:rPr>
              <a:t>IntelliSense</a:t>
            </a:r>
            <a:r>
              <a:rPr lang="ru-RU" sz="2400" b="1" dirty="0">
                <a:solidFill>
                  <a:schemeClr val="tx1"/>
                </a:solidFill>
              </a:rPr>
              <a:t>. </a:t>
            </a:r>
            <a:r>
              <a:rPr lang="ru-RU" sz="2400" dirty="0">
                <a:solidFill>
                  <a:schemeClr val="tx1"/>
                </a:solidFill>
              </a:rPr>
              <a:t>Технология </a:t>
            </a:r>
            <a:r>
              <a:rPr lang="ru-RU" sz="2400" dirty="0" err="1">
                <a:solidFill>
                  <a:schemeClr val="tx1"/>
                </a:solidFill>
              </a:rPr>
              <a:t>автодополнения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ru-RU" sz="2400" dirty="0" err="1">
                <a:solidFill>
                  <a:schemeClr val="tx1"/>
                </a:solidFill>
              </a:rPr>
              <a:t>Microsoft</a:t>
            </a:r>
            <a:r>
              <a:rPr lang="ru-RU" sz="2400" dirty="0">
                <a:solidFill>
                  <a:schemeClr val="tx1"/>
                </a:solidFill>
              </a:rPr>
              <a:t>. Дописывает название функции при вводе начальных букв. Кроме прямого назначения, </a:t>
            </a:r>
            <a:r>
              <a:rPr lang="ru-RU" sz="2400" dirty="0" err="1">
                <a:solidFill>
                  <a:schemeClr val="tx1"/>
                </a:solidFill>
              </a:rPr>
              <a:t>IntelliSense</a:t>
            </a:r>
            <a:r>
              <a:rPr lang="ru-RU" sz="2400" dirty="0">
                <a:solidFill>
                  <a:schemeClr val="tx1"/>
                </a:solidFill>
              </a:rPr>
              <a:t> используется для доступа к документации и для устранения неоднозначности в именах переменных, функций и методов, используя рефлексию.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err="1">
                <a:solidFill>
                  <a:schemeClr val="tx1"/>
                </a:solidFill>
              </a:rPr>
              <a:t>Code</a:t>
            </a:r>
            <a:r>
              <a:rPr lang="ru-RU" sz="2400" b="1" dirty="0">
                <a:solidFill>
                  <a:schemeClr val="tx1"/>
                </a:solidFill>
              </a:rPr>
              <a:t> </a:t>
            </a:r>
            <a:r>
              <a:rPr lang="ru-RU" sz="2400" b="1" dirty="0" err="1">
                <a:solidFill>
                  <a:schemeClr val="tx1"/>
                </a:solidFill>
              </a:rPr>
              <a:t>Anilizer</a:t>
            </a:r>
            <a:r>
              <a:rPr lang="ru-RU" sz="2400" b="1" dirty="0">
                <a:solidFill>
                  <a:schemeClr val="tx1"/>
                </a:solidFill>
              </a:rPr>
              <a:t>. </a:t>
            </a:r>
            <a:r>
              <a:rPr lang="ru-RU" sz="2400" dirty="0">
                <a:solidFill>
                  <a:schemeClr val="tx1"/>
                </a:solidFill>
              </a:rPr>
              <a:t>Функционал, который помогает найти ошибки в коде. Совмещён с </a:t>
            </a:r>
            <a:r>
              <a:rPr lang="ru-RU" sz="2400" dirty="0" err="1">
                <a:solidFill>
                  <a:schemeClr val="tx1"/>
                </a:solidFill>
              </a:rPr>
              <a:t>IntelliSense</a:t>
            </a:r>
            <a:r>
              <a:rPr lang="ru-RU" sz="2400" dirty="0">
                <a:solidFill>
                  <a:schemeClr val="tx1"/>
                </a:solidFill>
              </a:rPr>
              <a:t>, тем, что все ошибки, уведомления, потенциальные ошибки подсвечиваются. Также вся эта информация отображается в окне "</a:t>
            </a:r>
            <a:r>
              <a:rPr lang="ru-RU" sz="2400" dirty="0" err="1">
                <a:solidFill>
                  <a:schemeClr val="tx1"/>
                </a:solidFill>
              </a:rPr>
              <a:t>Error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ru-RU" sz="2400" dirty="0" err="1">
                <a:solidFill>
                  <a:schemeClr val="tx1"/>
                </a:solidFill>
              </a:rPr>
              <a:t>List</a:t>
            </a:r>
            <a:r>
              <a:rPr lang="ru-RU" sz="2400" dirty="0">
                <a:solidFill>
                  <a:schemeClr val="tx1"/>
                </a:solidFill>
              </a:rPr>
              <a:t>".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223851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7927" y="290945"/>
            <a:ext cx="8886076" cy="734291"/>
          </a:xfrm>
        </p:spPr>
        <p:txBody>
          <a:bodyPr>
            <a:noAutofit/>
          </a:bodyPr>
          <a:lstStyle/>
          <a:p>
            <a:r>
              <a:rPr lang="ru-RU" sz="4400" dirty="0"/>
              <a:t>Отличительные черты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7927" y="1025235"/>
            <a:ext cx="10598728" cy="516774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chemeClr val="tx1"/>
                </a:solidFill>
              </a:rPr>
              <a:t>Extension</a:t>
            </a:r>
            <a:r>
              <a:rPr lang="ru-RU" sz="2400" dirty="0">
                <a:solidFill>
                  <a:schemeClr val="tx1"/>
                </a:solidFill>
              </a:rPr>
              <a:t>/</a:t>
            </a:r>
            <a:r>
              <a:rPr lang="ru-RU" sz="2400" dirty="0" err="1">
                <a:solidFill>
                  <a:schemeClr val="tx1"/>
                </a:solidFill>
              </a:rPr>
              <a:t>Updates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ru-RU" sz="2400" dirty="0" err="1">
                <a:solidFill>
                  <a:schemeClr val="tx1"/>
                </a:solidFill>
              </a:rPr>
              <a:t>Manager</a:t>
            </a:r>
            <a:r>
              <a:rPr lang="ru-RU" sz="2400" dirty="0">
                <a:solidFill>
                  <a:schemeClr val="tx1"/>
                </a:solidFill>
              </a:rPr>
              <a:t>. Менеджер плагинов, адаптеров, провайдеров. Позволяет легко найти, установить, обновить любое дополнение</a:t>
            </a:r>
            <a:r>
              <a:rPr lang="ru-RU" sz="2400" dirty="0" smtClean="0">
                <a:solidFill>
                  <a:schemeClr val="tx1"/>
                </a:solidFill>
              </a:rPr>
              <a:t>. Что еще не менее важно, каждый </a:t>
            </a:r>
            <a:r>
              <a:rPr lang="ru-RU" sz="2400" dirty="0">
                <a:solidFill>
                  <a:schemeClr val="tx1"/>
                </a:solidFill>
              </a:rPr>
              <a:t>п</a:t>
            </a:r>
            <a:r>
              <a:rPr lang="ru-RU" sz="2400" dirty="0" smtClean="0">
                <a:solidFill>
                  <a:schemeClr val="tx1"/>
                </a:solidFill>
              </a:rPr>
              <a:t>ользователь может внести свое дополнение и любой может им воспользоваться.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</a:rPr>
              <a:t>Множество других функций и расширений, позволяющих полностью подстроить </a:t>
            </a:r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ru-RU" sz="2400" dirty="0" err="1">
                <a:solidFill>
                  <a:schemeClr val="tx1"/>
                </a:solidFill>
              </a:rPr>
              <a:t>isual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ru-RU" sz="2400" dirty="0" err="1" smtClean="0">
                <a:solidFill>
                  <a:schemeClr val="tx1"/>
                </a:solidFill>
              </a:rPr>
              <a:t>Studio</a:t>
            </a:r>
            <a:r>
              <a:rPr lang="ru-RU" sz="2400" dirty="0" smtClean="0">
                <a:solidFill>
                  <a:schemeClr val="tx1"/>
                </a:solidFill>
              </a:rPr>
              <a:t> под себя.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</a:rPr>
              <a:t>Также всю необходимую информацию можно найти на поддерживаемых </a:t>
            </a:r>
            <a:r>
              <a:rPr lang="ru-RU" sz="2400" dirty="0" err="1" smtClean="0">
                <a:solidFill>
                  <a:schemeClr val="tx1"/>
                </a:solidFill>
              </a:rPr>
              <a:t>Microsoft</a:t>
            </a:r>
            <a:r>
              <a:rPr lang="ru-RU" sz="2400" dirty="0" smtClean="0">
                <a:solidFill>
                  <a:schemeClr val="tx1"/>
                </a:solidFill>
              </a:rPr>
              <a:t> сайтах, типа </a:t>
            </a:r>
            <a:r>
              <a:rPr lang="en-US" sz="2400" dirty="0">
                <a:hlinkClick r:id="rId2"/>
              </a:rPr>
              <a:t>https://docs.microsoft.com/ru-ru/dotnet/csharp</a:t>
            </a:r>
            <a:r>
              <a:rPr lang="en-US" sz="2400" dirty="0" smtClean="0">
                <a:hlinkClick r:id="rId2"/>
              </a:rPr>
              <a:t>/</a:t>
            </a:r>
            <a:r>
              <a:rPr lang="ru-RU" sz="2400" dirty="0" smtClean="0"/>
              <a:t>  </a:t>
            </a:r>
            <a:r>
              <a:rPr lang="ru-RU" sz="2400" dirty="0" smtClean="0">
                <a:solidFill>
                  <a:schemeClr val="tx1"/>
                </a:solidFill>
              </a:rPr>
              <a:t>и т.д.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</a:rPr>
              <a:t>Из недостатка можно отметить огромный вес пакетов технологий.</a:t>
            </a:r>
            <a:endParaRPr lang="ru-RU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0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2508" y="152401"/>
            <a:ext cx="8941495" cy="56803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Версии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32508" y="720437"/>
            <a:ext cx="10598727" cy="6026727"/>
          </a:xfrm>
        </p:spPr>
        <p:txBody>
          <a:bodyPr/>
          <a:lstStyle/>
          <a:p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098769"/>
              </p:ext>
            </p:extLst>
          </p:nvPr>
        </p:nvGraphicFramePr>
        <p:xfrm>
          <a:off x="720436" y="720437"/>
          <a:ext cx="6580910" cy="6026728"/>
        </p:xfrm>
        <a:graphic>
          <a:graphicData uri="http://schemas.openxmlformats.org/drawingml/2006/table">
            <a:tbl>
              <a:tblPr/>
              <a:tblGrid>
                <a:gridCol w="1316182">
                  <a:extLst>
                    <a:ext uri="{9D8B030D-6E8A-4147-A177-3AD203B41FA5}">
                      <a16:colId xmlns:a16="http://schemas.microsoft.com/office/drawing/2014/main" val="3840614765"/>
                    </a:ext>
                  </a:extLst>
                </a:gridCol>
                <a:gridCol w="1316182">
                  <a:extLst>
                    <a:ext uri="{9D8B030D-6E8A-4147-A177-3AD203B41FA5}">
                      <a16:colId xmlns:a16="http://schemas.microsoft.com/office/drawing/2014/main" val="1850017358"/>
                    </a:ext>
                  </a:extLst>
                </a:gridCol>
                <a:gridCol w="1316182">
                  <a:extLst>
                    <a:ext uri="{9D8B030D-6E8A-4147-A177-3AD203B41FA5}">
                      <a16:colId xmlns:a16="http://schemas.microsoft.com/office/drawing/2014/main" val="3892878783"/>
                    </a:ext>
                  </a:extLst>
                </a:gridCol>
                <a:gridCol w="1316182">
                  <a:extLst>
                    <a:ext uri="{9D8B030D-6E8A-4147-A177-3AD203B41FA5}">
                      <a16:colId xmlns:a16="http://schemas.microsoft.com/office/drawing/2014/main" val="1154809401"/>
                    </a:ext>
                  </a:extLst>
                </a:gridCol>
                <a:gridCol w="1316182">
                  <a:extLst>
                    <a:ext uri="{9D8B030D-6E8A-4147-A177-3AD203B41FA5}">
                      <a16:colId xmlns:a16="http://schemas.microsoft.com/office/drawing/2014/main" val="4175729070"/>
                    </a:ext>
                  </a:extLst>
                </a:gridCol>
              </a:tblGrid>
              <a:tr h="518368"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Официальное</a:t>
                      </a:r>
                      <a:br>
                        <a:rPr lang="ru-RU" sz="1000">
                          <a:effectLst/>
                        </a:rPr>
                      </a:br>
                      <a:r>
                        <a:rPr lang="ru-RU" sz="1000">
                          <a:effectLst/>
                        </a:rPr>
                        <a:t>название</a:t>
                      </a:r>
                    </a:p>
                  </a:txBody>
                  <a:tcPr marL="37322" marR="37322" marT="18661" marB="186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</a:rPr>
                        <a:t>Кодовое</a:t>
                      </a:r>
                      <a:br>
                        <a:rPr lang="ru-RU" sz="1000" dirty="0">
                          <a:effectLst/>
                        </a:rPr>
                      </a:br>
                      <a:r>
                        <a:rPr lang="ru-RU" sz="1000" dirty="0">
                          <a:effectLst/>
                        </a:rPr>
                        <a:t>название</a:t>
                      </a:r>
                    </a:p>
                  </a:txBody>
                  <a:tcPr marL="37322" marR="37322" marT="18661" marB="186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Внутренняя</a:t>
                      </a:r>
                      <a:br>
                        <a:rPr lang="ru-RU" sz="1000">
                          <a:effectLst/>
                        </a:rPr>
                      </a:br>
                      <a:r>
                        <a:rPr lang="ru-RU" sz="1000">
                          <a:effectLst/>
                        </a:rPr>
                        <a:t>версия</a:t>
                      </a:r>
                    </a:p>
                  </a:txBody>
                  <a:tcPr marL="37322" marR="37322" marT="18661" marB="186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Версии</a:t>
                      </a:r>
                      <a:br>
                        <a:rPr lang="ru-RU" sz="1000">
                          <a:effectLst/>
                        </a:rPr>
                      </a:br>
                      <a:r>
                        <a:rPr lang="ru-RU" sz="1000">
                          <a:effectLst/>
                        </a:rPr>
                        <a:t>.</a:t>
                      </a:r>
                      <a:r>
                        <a:rPr lang="en-US" sz="1000">
                          <a:effectLst/>
                        </a:rPr>
                        <a:t>NET Framework</a:t>
                      </a:r>
                    </a:p>
                  </a:txBody>
                  <a:tcPr marL="37322" marR="37322" marT="18661" marB="186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Дата</a:t>
                      </a:r>
                      <a:br>
                        <a:rPr lang="ru-RU" sz="1000">
                          <a:effectLst/>
                        </a:rPr>
                      </a:br>
                      <a:r>
                        <a:rPr lang="ru-RU" sz="1000">
                          <a:effectLst/>
                        </a:rPr>
                        <a:t>выхода</a:t>
                      </a:r>
                    </a:p>
                  </a:txBody>
                  <a:tcPr marL="37322" marR="37322" marT="18661" marB="186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67618"/>
                  </a:ext>
                </a:extLst>
              </a:tr>
              <a:tr h="234398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Visual Studio</a:t>
                      </a:r>
                    </a:p>
                  </a:txBody>
                  <a:tcPr marL="37322" marR="37322" marT="18661" marB="186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>
                          <a:effectLst/>
                        </a:rPr>
                        <a:t>N/A</a:t>
                      </a:r>
                    </a:p>
                  </a:txBody>
                  <a:tcPr marL="37322" marR="37322" marT="18661" marB="186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4.0</a:t>
                      </a:r>
                    </a:p>
                  </a:txBody>
                  <a:tcPr marL="37322" marR="37322" marT="18661" marB="186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>
                          <a:effectLst/>
                        </a:rPr>
                        <a:t>N/A</a:t>
                      </a:r>
                    </a:p>
                  </a:txBody>
                  <a:tcPr marL="37322" marR="37322" marT="18661" marB="186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effectLst/>
                        </a:rPr>
                        <a:t>апрель 1995</a:t>
                      </a:r>
                    </a:p>
                  </a:txBody>
                  <a:tcPr marL="37322" marR="37322" marT="18661" marB="186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73145"/>
                  </a:ext>
                </a:extLst>
              </a:tr>
              <a:tr h="410197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Visual Studio 97</a:t>
                      </a:r>
                    </a:p>
                  </a:txBody>
                  <a:tcPr marL="37322" marR="37322" marT="18661" marB="186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i="1">
                          <a:effectLst/>
                        </a:rPr>
                        <a:t>Boston</a:t>
                      </a:r>
                      <a:endParaRPr lang="en-US" sz="1000">
                        <a:effectLst/>
                      </a:endParaRPr>
                    </a:p>
                  </a:txBody>
                  <a:tcPr marL="37322" marR="37322" marT="18661" marB="186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5.0</a:t>
                      </a:r>
                    </a:p>
                  </a:txBody>
                  <a:tcPr marL="37322" marR="37322" marT="18661" marB="186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>
                          <a:effectLst/>
                        </a:rPr>
                        <a:t>N/A</a:t>
                      </a:r>
                    </a:p>
                  </a:txBody>
                  <a:tcPr marL="37322" marR="37322" marT="18661" marB="186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effectLst/>
                        </a:rPr>
                        <a:t>февраль 1997</a:t>
                      </a:r>
                    </a:p>
                  </a:txBody>
                  <a:tcPr marL="37322" marR="37322" marT="18661" marB="186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613740"/>
                  </a:ext>
                </a:extLst>
              </a:tr>
              <a:tr h="410197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Visual Studio 6.0</a:t>
                      </a:r>
                    </a:p>
                  </a:txBody>
                  <a:tcPr marL="37322" marR="37322" marT="18661" marB="186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i="1" dirty="0">
                          <a:effectLst/>
                        </a:rPr>
                        <a:t>Aspen</a:t>
                      </a:r>
                      <a:endParaRPr lang="en-US" sz="1000" dirty="0">
                        <a:effectLst/>
                      </a:endParaRPr>
                    </a:p>
                  </a:txBody>
                  <a:tcPr marL="37322" marR="37322" marT="18661" marB="186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6.0</a:t>
                      </a:r>
                    </a:p>
                  </a:txBody>
                  <a:tcPr marL="37322" marR="37322" marT="18661" marB="186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>
                          <a:effectLst/>
                        </a:rPr>
                        <a:t>N/A</a:t>
                      </a:r>
                    </a:p>
                  </a:txBody>
                  <a:tcPr marL="37322" marR="37322" marT="18661" marB="186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июнь 1998</a:t>
                      </a:r>
                    </a:p>
                  </a:txBody>
                  <a:tcPr marL="37322" marR="37322" marT="18661" marB="186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103795"/>
                  </a:ext>
                </a:extLst>
              </a:tr>
              <a:tr h="410197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Visual Studio .NET (2002)</a:t>
                      </a:r>
                    </a:p>
                  </a:txBody>
                  <a:tcPr marL="37322" marR="37322" marT="18661" marB="186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i="1">
                          <a:effectLst/>
                        </a:rPr>
                        <a:t>Rainier</a:t>
                      </a:r>
                      <a:endParaRPr lang="en-US" sz="1000">
                        <a:effectLst/>
                      </a:endParaRPr>
                    </a:p>
                  </a:txBody>
                  <a:tcPr marL="37322" marR="37322" marT="18661" marB="186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7.0</a:t>
                      </a:r>
                    </a:p>
                  </a:txBody>
                  <a:tcPr marL="37322" marR="37322" marT="18661" marB="186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1.0</a:t>
                      </a:r>
                    </a:p>
                  </a:txBody>
                  <a:tcPr marL="37322" marR="37322" marT="18661" marB="186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2002-02-13</a:t>
                      </a:r>
                    </a:p>
                  </a:txBody>
                  <a:tcPr marL="37322" marR="37322" marT="18661" marB="186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279983"/>
                  </a:ext>
                </a:extLst>
              </a:tr>
              <a:tr h="410197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Visual Studio .NET 2003</a:t>
                      </a:r>
                    </a:p>
                  </a:txBody>
                  <a:tcPr marL="37322" marR="37322" marT="18661" marB="186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i="1">
                          <a:effectLst/>
                        </a:rPr>
                        <a:t>Everett</a:t>
                      </a:r>
                      <a:endParaRPr lang="en-US" sz="1000">
                        <a:effectLst/>
                      </a:endParaRPr>
                    </a:p>
                  </a:txBody>
                  <a:tcPr marL="37322" marR="37322" marT="18661" marB="186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7.1</a:t>
                      </a:r>
                    </a:p>
                  </a:txBody>
                  <a:tcPr marL="37322" marR="37322" marT="18661" marB="186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1.1</a:t>
                      </a:r>
                    </a:p>
                  </a:txBody>
                  <a:tcPr marL="37322" marR="37322" marT="18661" marB="186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2003-04-24</a:t>
                      </a:r>
                    </a:p>
                  </a:txBody>
                  <a:tcPr marL="37322" marR="37322" marT="18661" marB="186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543092"/>
                  </a:ext>
                </a:extLst>
              </a:tr>
              <a:tr h="410197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Visual Studio 2005</a:t>
                      </a:r>
                    </a:p>
                  </a:txBody>
                  <a:tcPr marL="37322" marR="37322" marT="18661" marB="186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i="1">
                          <a:effectLst/>
                        </a:rPr>
                        <a:t>Whidbey</a:t>
                      </a:r>
                      <a:endParaRPr lang="en-US" sz="1000">
                        <a:effectLst/>
                      </a:endParaRPr>
                    </a:p>
                  </a:txBody>
                  <a:tcPr marL="37322" marR="37322" marT="18661" marB="186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8.0</a:t>
                      </a:r>
                    </a:p>
                  </a:txBody>
                  <a:tcPr marL="37322" marR="37322" marT="18661" marB="186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2.0, 3.0</a:t>
                      </a:r>
                    </a:p>
                  </a:txBody>
                  <a:tcPr marL="37322" marR="37322" marT="18661" marB="186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2005-11-07</a:t>
                      </a:r>
                    </a:p>
                  </a:txBody>
                  <a:tcPr marL="37322" marR="37322" marT="18661" marB="186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686315"/>
                  </a:ext>
                </a:extLst>
              </a:tr>
              <a:tr h="410197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Visual Studio 2008</a:t>
                      </a:r>
                    </a:p>
                  </a:txBody>
                  <a:tcPr marL="37322" marR="37322" marT="18661" marB="186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i="1">
                          <a:effectLst/>
                        </a:rPr>
                        <a:t>Orcas</a:t>
                      </a:r>
                      <a:endParaRPr lang="en-US" sz="1000">
                        <a:effectLst/>
                      </a:endParaRPr>
                    </a:p>
                  </a:txBody>
                  <a:tcPr marL="37322" marR="37322" marT="18661" marB="186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9.0</a:t>
                      </a:r>
                    </a:p>
                  </a:txBody>
                  <a:tcPr marL="37322" marR="37322" marT="18661" marB="186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2.0, 3.0, 3.5</a:t>
                      </a:r>
                    </a:p>
                  </a:txBody>
                  <a:tcPr marL="37322" marR="37322" marT="18661" marB="186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2007-11-19</a:t>
                      </a:r>
                    </a:p>
                  </a:txBody>
                  <a:tcPr marL="37322" marR="37322" marT="18661" marB="186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400611"/>
                  </a:ext>
                </a:extLst>
              </a:tr>
              <a:tr h="410197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Visual Studio 2010</a:t>
                      </a:r>
                    </a:p>
                  </a:txBody>
                  <a:tcPr marL="37322" marR="37322" marT="18661" marB="186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i="1">
                          <a:effectLst/>
                        </a:rPr>
                        <a:t>Dev10</a:t>
                      </a:r>
                      <a:r>
                        <a:rPr lang="en-US" sz="1000">
                          <a:effectLst/>
                        </a:rPr>
                        <a:t>/</a:t>
                      </a:r>
                      <a:r>
                        <a:rPr lang="en-US" sz="1000" i="1">
                          <a:effectLst/>
                        </a:rPr>
                        <a:t>Rosario</a:t>
                      </a:r>
                      <a:endParaRPr lang="en-US" sz="1000">
                        <a:effectLst/>
                      </a:endParaRPr>
                    </a:p>
                  </a:txBody>
                  <a:tcPr marL="37322" marR="37322" marT="18661" marB="186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10.0</a:t>
                      </a:r>
                    </a:p>
                  </a:txBody>
                  <a:tcPr marL="37322" marR="37322" marT="18661" marB="186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2.0 — 4.0</a:t>
                      </a:r>
                    </a:p>
                  </a:txBody>
                  <a:tcPr marL="37322" marR="37322" marT="18661" marB="186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2010-04-12</a:t>
                      </a:r>
                    </a:p>
                  </a:txBody>
                  <a:tcPr marL="37322" marR="37322" marT="18661" marB="186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29907"/>
                  </a:ext>
                </a:extLst>
              </a:tr>
              <a:tr h="410197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Visual Studio 2012</a:t>
                      </a:r>
                    </a:p>
                  </a:txBody>
                  <a:tcPr marL="37322" marR="37322" marT="18661" marB="186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i="1">
                          <a:effectLst/>
                        </a:rPr>
                        <a:t>Dev11</a:t>
                      </a:r>
                      <a:endParaRPr lang="en-US" sz="1000">
                        <a:effectLst/>
                      </a:endParaRPr>
                    </a:p>
                  </a:txBody>
                  <a:tcPr marL="37322" marR="37322" marT="18661" marB="186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11.0</a:t>
                      </a:r>
                    </a:p>
                  </a:txBody>
                  <a:tcPr marL="37322" marR="37322" marT="18661" marB="186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2.0 — 4.5.2</a:t>
                      </a:r>
                    </a:p>
                  </a:txBody>
                  <a:tcPr marL="37322" marR="37322" marT="18661" marB="186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2012-08-15</a:t>
                      </a:r>
                    </a:p>
                  </a:txBody>
                  <a:tcPr marL="37322" marR="37322" marT="18661" marB="186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483536"/>
                  </a:ext>
                </a:extLst>
              </a:tr>
              <a:tr h="410197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Visual Studio 2013</a:t>
                      </a:r>
                    </a:p>
                  </a:txBody>
                  <a:tcPr marL="37322" marR="37322" marT="18661" marB="186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i="1">
                          <a:effectLst/>
                        </a:rPr>
                        <a:t>Dev12</a:t>
                      </a:r>
                      <a:endParaRPr lang="en-US" sz="1000">
                        <a:effectLst/>
                      </a:endParaRPr>
                    </a:p>
                  </a:txBody>
                  <a:tcPr marL="37322" marR="37322" marT="18661" marB="186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12.0</a:t>
                      </a:r>
                    </a:p>
                  </a:txBody>
                  <a:tcPr marL="37322" marR="37322" marT="18661" marB="186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2.0 — 4.5.2</a:t>
                      </a:r>
                    </a:p>
                  </a:txBody>
                  <a:tcPr marL="37322" marR="37322" marT="18661" marB="186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2013-10-17</a:t>
                      </a:r>
                    </a:p>
                  </a:txBody>
                  <a:tcPr marL="37322" marR="37322" marT="18661" marB="186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138822"/>
                  </a:ext>
                </a:extLst>
              </a:tr>
              <a:tr h="410197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Visual Studio 2015</a:t>
                      </a:r>
                    </a:p>
                  </a:txBody>
                  <a:tcPr marL="37322" marR="37322" marT="18661" marB="186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i="1">
                          <a:effectLst/>
                        </a:rPr>
                        <a:t>Dev14</a:t>
                      </a:r>
                      <a:endParaRPr lang="en-US" sz="1000">
                        <a:effectLst/>
                      </a:endParaRPr>
                    </a:p>
                  </a:txBody>
                  <a:tcPr marL="37322" marR="37322" marT="18661" marB="186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14.0</a:t>
                      </a:r>
                    </a:p>
                  </a:txBody>
                  <a:tcPr marL="37322" marR="37322" marT="18661" marB="186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2.0 — 4.6</a:t>
                      </a:r>
                    </a:p>
                  </a:txBody>
                  <a:tcPr marL="37322" marR="37322" marT="18661" marB="186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2015-07-20</a:t>
                      </a:r>
                    </a:p>
                  </a:txBody>
                  <a:tcPr marL="37322" marR="37322" marT="18661" marB="186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715332"/>
                  </a:ext>
                </a:extLst>
              </a:tr>
              <a:tr h="585996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Visual Studio 2017</a:t>
                      </a:r>
                    </a:p>
                  </a:txBody>
                  <a:tcPr marL="37322" marR="37322" marT="18661" marB="186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i="1">
                          <a:effectLst/>
                        </a:rPr>
                        <a:t>Dev15</a:t>
                      </a:r>
                      <a:endParaRPr lang="en-US" sz="1000">
                        <a:effectLst/>
                      </a:endParaRPr>
                    </a:p>
                  </a:txBody>
                  <a:tcPr marL="37322" marR="37322" marT="18661" marB="186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15.0</a:t>
                      </a:r>
                    </a:p>
                  </a:txBody>
                  <a:tcPr marL="37322" marR="37322" marT="18661" marB="186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3.5 — 4.7;</a:t>
                      </a:r>
                      <a:r>
                        <a:rPr lang="en-US" sz="1000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2"/>
                        </a:rPr>
                        <a:t>[4]</a:t>
                      </a:r>
                      <a:r>
                        <a:rPr lang="en-US" sz="1000">
                          <a:effectLst/>
                        </a:rPr>
                        <a:t> Core 1.0 — 2.2</a:t>
                      </a:r>
                      <a:r>
                        <a:rPr lang="en-US" sz="1000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3"/>
                        </a:rPr>
                        <a:t>[5]</a:t>
                      </a:r>
                      <a:r>
                        <a:rPr lang="en-US" sz="1000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4"/>
                        </a:rPr>
                        <a:t>[6]</a:t>
                      </a:r>
                      <a:endParaRPr lang="en-US" sz="1000">
                        <a:effectLst/>
                      </a:endParaRPr>
                    </a:p>
                  </a:txBody>
                  <a:tcPr marL="37322" marR="37322" marT="18661" marB="186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effectLst/>
                        </a:rPr>
                        <a:t>2017-03-07</a:t>
                      </a:r>
                    </a:p>
                  </a:txBody>
                  <a:tcPr marL="37322" marR="37322" marT="18661" marB="186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718600"/>
                  </a:ext>
                </a:extLst>
              </a:tr>
              <a:tr h="585996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Visual Studio 2019</a:t>
                      </a:r>
                    </a:p>
                  </a:txBody>
                  <a:tcPr marL="37322" marR="37322" marT="18661" marB="186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i="1">
                          <a:effectLst/>
                        </a:rPr>
                        <a:t>Dev16</a:t>
                      </a:r>
                      <a:endParaRPr lang="en-US" sz="1000">
                        <a:effectLst/>
                      </a:endParaRPr>
                    </a:p>
                  </a:txBody>
                  <a:tcPr marL="37322" marR="37322" marT="18661" marB="186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16.0</a:t>
                      </a:r>
                    </a:p>
                  </a:txBody>
                  <a:tcPr marL="37322" marR="37322" marT="18661" marB="186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3.5 — 4.7;</a:t>
                      </a:r>
                      <a:r>
                        <a:rPr lang="en-US" sz="1000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5"/>
                        </a:rPr>
                        <a:t>[7]</a:t>
                      </a:r>
                      <a:r>
                        <a:rPr lang="en-US" sz="1000">
                          <a:effectLst/>
                        </a:rPr>
                        <a:t> Core 1.1 — 3.0</a:t>
                      </a:r>
                    </a:p>
                  </a:txBody>
                  <a:tcPr marL="37322" marR="37322" marT="18661" marB="186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effectLst/>
                        </a:rPr>
                        <a:t>2019-04-02</a:t>
                      </a:r>
                    </a:p>
                  </a:txBody>
                  <a:tcPr marL="37322" marR="37322" marT="18661" marB="1866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749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19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MySql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12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290946"/>
            <a:ext cx="8596668" cy="706582"/>
          </a:xfrm>
        </p:spPr>
        <p:txBody>
          <a:bodyPr/>
          <a:lstStyle/>
          <a:p>
            <a:r>
              <a:rPr lang="ru-RU" dirty="0" smtClean="0"/>
              <a:t>Определение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60218" y="997529"/>
            <a:ext cx="10571018" cy="5167744"/>
          </a:xfrm>
        </p:spPr>
        <p:txBody>
          <a:bodyPr>
            <a:normAutofit/>
          </a:bodyPr>
          <a:lstStyle/>
          <a:p>
            <a:r>
              <a:rPr lang="ru-RU" sz="2400" dirty="0" err="1" smtClean="0">
                <a:solidFill>
                  <a:schemeClr val="tx1"/>
                </a:solidFill>
              </a:rPr>
              <a:t>MySQL</a:t>
            </a:r>
            <a:r>
              <a:rPr lang="ru-RU" sz="2400" dirty="0" smtClean="0">
                <a:solidFill>
                  <a:schemeClr val="tx1"/>
                </a:solidFill>
              </a:rPr>
              <a:t> — </a:t>
            </a:r>
            <a:r>
              <a:rPr lang="ru-RU" sz="2400" dirty="0">
                <a:solidFill>
                  <a:schemeClr val="tx1"/>
                </a:solidFill>
              </a:rPr>
              <a:t>свободная реляционная система управления базами </a:t>
            </a:r>
            <a:r>
              <a:rPr lang="ru-RU" sz="2400" dirty="0" smtClean="0">
                <a:solidFill>
                  <a:schemeClr val="tx1"/>
                </a:solidFill>
              </a:rPr>
              <a:t>данных. </a:t>
            </a:r>
          </a:p>
          <a:p>
            <a:r>
              <a:rPr lang="ru-RU" sz="2400" dirty="0">
                <a:solidFill>
                  <a:schemeClr val="tx1"/>
                </a:solidFill>
              </a:rPr>
              <a:t>Разработку и </a:t>
            </a:r>
            <a:r>
              <a:rPr lang="ru-RU" sz="2400" dirty="0" smtClean="0">
                <a:solidFill>
                  <a:schemeClr val="tx1"/>
                </a:solidFill>
              </a:rPr>
              <a:t>поддержку </a:t>
            </a:r>
            <a:r>
              <a:rPr lang="ru-RU" sz="2400" dirty="0">
                <a:solidFill>
                  <a:schemeClr val="tx1"/>
                </a:solidFill>
              </a:rPr>
              <a:t>осуществляет корпорация </a:t>
            </a:r>
            <a:r>
              <a:rPr lang="ru-RU" sz="2400" dirty="0" err="1" smtClean="0">
                <a:solidFill>
                  <a:schemeClr val="tx1"/>
                </a:solidFill>
                <a:hlinkClick r:id="rId2" tooltip="Oracle"/>
              </a:rPr>
              <a:t>Oracle</a:t>
            </a:r>
            <a:r>
              <a:rPr lang="ru-RU" sz="2400" dirty="0" smtClean="0">
                <a:solidFill>
                  <a:schemeClr val="tx1"/>
                </a:solidFill>
              </a:rPr>
              <a:t> (</a:t>
            </a:r>
            <a:r>
              <a:rPr lang="ru-RU" sz="2400" dirty="0">
                <a:solidFill>
                  <a:schemeClr val="tx1"/>
                </a:solidFill>
              </a:rPr>
              <a:t> </a:t>
            </a:r>
            <a:r>
              <a:rPr lang="ru-RU" sz="2400" dirty="0">
                <a:solidFill>
                  <a:schemeClr val="tx1"/>
                </a:solidFill>
                <a:hlinkClick r:id="rId3" tooltip="США"/>
              </a:rPr>
              <a:t>американская</a:t>
            </a:r>
            <a:r>
              <a:rPr lang="ru-RU" sz="2400" dirty="0">
                <a:solidFill>
                  <a:schemeClr val="tx1"/>
                </a:solidFill>
              </a:rPr>
              <a:t> корпорация, второй по величине доходов производитель </a:t>
            </a:r>
            <a:r>
              <a:rPr lang="ru-RU" sz="2400" dirty="0">
                <a:solidFill>
                  <a:schemeClr val="tx1"/>
                </a:solidFill>
                <a:hlinkClick r:id="rId4" tooltip="Программное обеспечение"/>
              </a:rPr>
              <a:t>программного обеспечения</a:t>
            </a:r>
            <a:r>
              <a:rPr lang="ru-RU" sz="2400" dirty="0">
                <a:solidFill>
                  <a:schemeClr val="tx1"/>
                </a:solidFill>
              </a:rPr>
              <a:t> (после </a:t>
            </a:r>
            <a:r>
              <a:rPr lang="ru-RU" sz="2400" dirty="0" err="1">
                <a:solidFill>
                  <a:schemeClr val="tx1"/>
                </a:solidFill>
                <a:hlinkClick r:id="rId5" tooltip="Microsoft"/>
              </a:rPr>
              <a:t>Microsoft</a:t>
            </a:r>
            <a:r>
              <a:rPr lang="ru-RU" sz="2400" dirty="0">
                <a:solidFill>
                  <a:schemeClr val="tx1"/>
                </a:solidFill>
              </a:rPr>
              <a:t>)</a:t>
            </a:r>
            <a:r>
              <a:rPr lang="ru-RU" sz="2400" baseline="30000" dirty="0">
                <a:solidFill>
                  <a:schemeClr val="tx1"/>
                </a:solidFill>
                <a:hlinkClick r:id="rId6"/>
              </a:rPr>
              <a:t>[4]</a:t>
            </a:r>
            <a:r>
              <a:rPr lang="ru-RU" sz="2400" dirty="0">
                <a:solidFill>
                  <a:schemeClr val="tx1"/>
                </a:solidFill>
              </a:rPr>
              <a:t>, крупнейший производитель программного обеспечения для организаций</a:t>
            </a:r>
            <a:r>
              <a:rPr lang="ru-RU" sz="2400" baseline="30000" dirty="0">
                <a:solidFill>
                  <a:schemeClr val="tx1"/>
                </a:solidFill>
                <a:hlinkClick r:id="rId7"/>
              </a:rPr>
              <a:t>[5]</a:t>
            </a:r>
            <a:r>
              <a:rPr lang="ru-RU" sz="2400" dirty="0">
                <a:solidFill>
                  <a:schemeClr val="tx1"/>
                </a:solidFill>
              </a:rPr>
              <a:t>, крупный поставщик </a:t>
            </a:r>
            <a:r>
              <a:rPr lang="ru-RU" sz="2400" dirty="0">
                <a:solidFill>
                  <a:schemeClr val="tx1"/>
                </a:solidFill>
                <a:hlinkClick r:id="rId8" tooltip="Сервер (аппаратное обеспечение)"/>
              </a:rPr>
              <a:t>серверного </a:t>
            </a:r>
            <a:r>
              <a:rPr lang="ru-RU" sz="2400" dirty="0" smtClean="0">
                <a:solidFill>
                  <a:schemeClr val="tx1"/>
                </a:solidFill>
                <a:hlinkClick r:id="rId8" tooltip="Сервер (аппаратное обеспечение)"/>
              </a:rPr>
              <a:t>оборудования</a:t>
            </a:r>
            <a:r>
              <a:rPr lang="ru-RU" sz="2400" dirty="0" smtClean="0">
                <a:solidFill>
                  <a:schemeClr val="tx1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1661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429492"/>
            <a:ext cx="8596668" cy="706582"/>
          </a:xfrm>
        </p:spPr>
        <p:txBody>
          <a:bodyPr/>
          <a:lstStyle/>
          <a:p>
            <a:r>
              <a:rPr lang="ru-RU" dirty="0" smtClean="0"/>
              <a:t>Краткая история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7928" y="1136074"/>
            <a:ext cx="10543308" cy="4599708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tx1"/>
                </a:solidFill>
              </a:rPr>
              <a:t>26 февраля 2008 года </a:t>
            </a:r>
            <a:r>
              <a:rPr lang="en-US" sz="2400" dirty="0">
                <a:solidFill>
                  <a:schemeClr val="tx1"/>
                </a:solidFill>
              </a:rPr>
              <a:t>Sun Microsystems </a:t>
            </a:r>
            <a:r>
              <a:rPr lang="ru-RU" sz="2400" dirty="0">
                <a:solidFill>
                  <a:schemeClr val="tx1"/>
                </a:solidFill>
              </a:rPr>
              <a:t>приобрела </a:t>
            </a:r>
            <a:r>
              <a:rPr lang="en-US" sz="2400" dirty="0">
                <a:solidFill>
                  <a:schemeClr val="tx1"/>
                </a:solidFill>
              </a:rPr>
              <a:t>MySQL AB </a:t>
            </a:r>
            <a:r>
              <a:rPr lang="ru-RU" sz="2400" dirty="0">
                <a:solidFill>
                  <a:schemeClr val="tx1"/>
                </a:solidFill>
              </a:rPr>
              <a:t>за 1 миллиард долларов. 27 января 2010 года </a:t>
            </a:r>
            <a:r>
              <a:rPr lang="en-US" sz="2400" dirty="0">
                <a:solidFill>
                  <a:schemeClr val="tx1"/>
                </a:solidFill>
              </a:rPr>
              <a:t>Oracle Corporation </a:t>
            </a:r>
            <a:r>
              <a:rPr lang="ru-RU" sz="2400" dirty="0">
                <a:solidFill>
                  <a:schemeClr val="tx1"/>
                </a:solidFill>
              </a:rPr>
              <a:t>приобрела </a:t>
            </a:r>
            <a:r>
              <a:rPr lang="en-US" sz="2400" dirty="0">
                <a:solidFill>
                  <a:schemeClr val="tx1"/>
                </a:solidFill>
              </a:rPr>
              <a:t>Sun Microsystems </a:t>
            </a:r>
            <a:r>
              <a:rPr lang="ru-RU" sz="2400" dirty="0">
                <a:solidFill>
                  <a:schemeClr val="tx1"/>
                </a:solidFill>
              </a:rPr>
              <a:t>и включила </a:t>
            </a:r>
            <a:r>
              <a:rPr lang="en-US" sz="2400" dirty="0">
                <a:solidFill>
                  <a:schemeClr val="tx1"/>
                </a:solidFill>
              </a:rPr>
              <a:t>MySQL </a:t>
            </a:r>
            <a:r>
              <a:rPr lang="ru-RU" sz="2400" dirty="0">
                <a:solidFill>
                  <a:schemeClr val="tx1"/>
                </a:solidFill>
              </a:rPr>
              <a:t>в свою линейку СУБД.</a:t>
            </a:r>
          </a:p>
          <a:p>
            <a:r>
              <a:rPr lang="ru-RU" sz="2400" dirty="0">
                <a:solidFill>
                  <a:schemeClr val="tx1"/>
                </a:solidFill>
              </a:rPr>
              <a:t>Примечательно, что результатом огромной популярности </a:t>
            </a:r>
            <a:r>
              <a:rPr lang="ru-RU" sz="2400" dirty="0" err="1">
                <a:solidFill>
                  <a:schemeClr val="tx1"/>
                </a:solidFill>
              </a:rPr>
              <a:t>MySQL</a:t>
            </a:r>
            <a:r>
              <a:rPr lang="ru-RU" sz="2400" dirty="0">
                <a:solidFill>
                  <a:schemeClr val="tx1"/>
                </a:solidFill>
              </a:rPr>
              <a:t> стало появление в интернете множества руководств по освоению системы, а также огромного количества всевозможных плагинов и расширений, упрощающих работу с этой системой. И это в свою очередь лишь придало системе еще большей популярности.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56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6364" y="249383"/>
            <a:ext cx="8927639" cy="51261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Отличительные черты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6364" y="762000"/>
            <a:ext cx="10598727" cy="5735782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</a:rPr>
              <a:t>Простота </a:t>
            </a:r>
            <a:r>
              <a:rPr lang="ru-RU" sz="2400" dirty="0">
                <a:solidFill>
                  <a:schemeClr val="tx1"/>
                </a:solidFill>
              </a:rPr>
              <a:t>в использовании. </a:t>
            </a:r>
            <a:r>
              <a:rPr lang="ru-RU" sz="2400" dirty="0" err="1">
                <a:solidFill>
                  <a:schemeClr val="tx1"/>
                </a:solidFill>
              </a:rPr>
              <a:t>MySQL</a:t>
            </a:r>
            <a:r>
              <a:rPr lang="ru-RU" sz="2400" dirty="0">
                <a:solidFill>
                  <a:schemeClr val="tx1"/>
                </a:solidFill>
              </a:rPr>
              <a:t> достаточно легко инсталлируется, а наличие множества плагинов и вспомогательных приложений упрощает работу с базами данных.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</a:rPr>
              <a:t>Обширный функционал. Система </a:t>
            </a:r>
            <a:r>
              <a:rPr lang="ru-RU" sz="2400" dirty="0" err="1">
                <a:solidFill>
                  <a:schemeClr val="tx1"/>
                </a:solidFill>
              </a:rPr>
              <a:t>MySQL</a:t>
            </a:r>
            <a:r>
              <a:rPr lang="ru-RU" sz="2400" dirty="0">
                <a:solidFill>
                  <a:schemeClr val="tx1"/>
                </a:solidFill>
              </a:rPr>
              <a:t> обладает практически всем необходимым инструментарием, который может понадобиться в реализации практически любого проекта.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</a:rPr>
              <a:t>Безопасность. Система изначально создана таким образом, что множество встроенных функций безопасности в ней работают по умолчанию.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</a:rPr>
              <a:t>Масштабируемость. Являясь весьма универсальной СУБД, </a:t>
            </a:r>
            <a:r>
              <a:rPr lang="ru-RU" sz="2400" dirty="0" err="1">
                <a:solidFill>
                  <a:schemeClr val="tx1"/>
                </a:solidFill>
              </a:rPr>
              <a:t>MySQL</a:t>
            </a:r>
            <a:r>
              <a:rPr lang="ru-RU" sz="2400" dirty="0">
                <a:solidFill>
                  <a:schemeClr val="tx1"/>
                </a:solidFill>
              </a:rPr>
              <a:t> в равной степени легко может быть </a:t>
            </a:r>
            <a:r>
              <a:rPr lang="ru-RU" dirty="0">
                <a:solidFill>
                  <a:schemeClr val="tx1"/>
                </a:solidFill>
              </a:rPr>
              <a:t>использована</a:t>
            </a:r>
            <a:r>
              <a:rPr lang="ru-RU" sz="2400" dirty="0">
                <a:solidFill>
                  <a:schemeClr val="tx1"/>
                </a:solidFill>
              </a:rPr>
              <a:t> для работы и с малыми, и с большими объемами данных.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</a:rPr>
              <a:t>Скорость. Высокая производительность системы обеспечивается за счет упрощения некоторых используемых в ней стандартов.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30998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130</TotalTime>
  <Words>538</Words>
  <Application>Microsoft Office PowerPoint</Application>
  <PresentationFormat>Широкоэкранный</PresentationFormat>
  <Paragraphs>103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Аспект</vt:lpstr>
      <vt:lpstr>Microsoft Visual Studio </vt:lpstr>
      <vt:lpstr>Определение</vt:lpstr>
      <vt:lpstr>Отличительные черты</vt:lpstr>
      <vt:lpstr>Отличительные черты</vt:lpstr>
      <vt:lpstr>Версии</vt:lpstr>
      <vt:lpstr>MySql</vt:lpstr>
      <vt:lpstr>Определение</vt:lpstr>
      <vt:lpstr>Краткая история</vt:lpstr>
      <vt:lpstr>Отличительные черты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Visual Studio </dc:title>
  <dc:creator>ggg hhbh</dc:creator>
  <cp:lastModifiedBy>ggg hhbh</cp:lastModifiedBy>
  <cp:revision>10</cp:revision>
  <dcterms:created xsi:type="dcterms:W3CDTF">2020-02-27T05:19:33Z</dcterms:created>
  <dcterms:modified xsi:type="dcterms:W3CDTF">2020-02-27T07:29:42Z</dcterms:modified>
</cp:coreProperties>
</file>