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93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5910" userDrawn="1">
          <p15:clr>
            <a:srgbClr val="A4A3A4"/>
          </p15:clr>
        </p15:guide>
        <p15:guide id="3" pos="330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2213" userDrawn="1">
          <p15:clr>
            <a:srgbClr val="A4A3A4"/>
          </p15:clr>
        </p15:guide>
        <p15:guide id="6" pos="489" userDrawn="1">
          <p15:clr>
            <a:srgbClr val="A4A3A4"/>
          </p15:clr>
        </p15:guide>
        <p15:guide id="7" pos="3619" userDrawn="1">
          <p15:clr>
            <a:srgbClr val="A4A3A4"/>
          </p15:clr>
        </p15:guide>
        <p15:guide id="8" pos="3914" userDrawn="1">
          <p15:clr>
            <a:srgbClr val="A4A3A4"/>
          </p15:clr>
        </p15:guide>
        <p15:guide id="9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BB800"/>
    <a:srgbClr val="99CC00"/>
    <a:srgbClr val="111E49"/>
    <a:srgbClr val="CCCC00"/>
    <a:srgbClr val="669900"/>
    <a:srgbClr val="152C7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1294" autoAdjust="0"/>
  </p:normalViewPr>
  <p:slideViewPr>
    <p:cSldViewPr snapToGrid="0" snapToObjects="1">
      <p:cViewPr varScale="1">
        <p:scale>
          <a:sx n="114" d="100"/>
          <a:sy n="114" d="100"/>
        </p:scale>
        <p:origin x="1152" y="108"/>
      </p:cViewPr>
      <p:guideLst>
        <p:guide orient="horz" pos="4224"/>
        <p:guide pos="5910"/>
        <p:guide pos="330"/>
        <p:guide orient="horz" pos="3952"/>
        <p:guide pos="2213"/>
        <p:guide pos="489"/>
        <p:guide pos="3619"/>
        <p:guide pos="3914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E77B-F5C5-4762-B1EB-2E73F168543F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F0A2-334D-4CEF-98C1-5AAD1CBD39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3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473" y="2073898"/>
            <a:ext cx="6411651" cy="1341797"/>
          </a:xfrm>
        </p:spPr>
        <p:txBody>
          <a:bodyPr anchor="ctr"/>
          <a:lstStyle>
            <a:lvl1pPr algn="l">
              <a:defRPr sz="4000"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9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2075" indent="-92075">
              <a:defRPr sz="12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268288" indent="-92075">
              <a:buFont typeface="맑은 고딕" panose="020B0503020000020004" pitchFamily="50" charset="-127"/>
              <a:buChar char="-"/>
              <a:defRPr sz="12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 marL="534988" indent="-92075">
              <a:buFont typeface="Wingdings" panose="05000000000000000000" pitchFamily="2" charset="2"/>
              <a:buChar char="ü"/>
              <a:defRPr sz="12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12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12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05452" y="6668655"/>
            <a:ext cx="360000" cy="180000"/>
          </a:xfrm>
        </p:spPr>
        <p:txBody>
          <a:bodyPr lIns="0" tIns="0" rIns="0" bIns="0"/>
          <a:lstStyle>
            <a:lvl1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defRPr>
            </a:lvl1pPr>
          </a:lstStyle>
          <a:p>
            <a:fld id="{70B16FC9-AF6A-1946-A26D-1E2616A04AE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07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53231" y="6650182"/>
            <a:ext cx="360000" cy="180000"/>
          </a:xfrm>
        </p:spPr>
        <p:txBody>
          <a:bodyPr lIns="0" tIns="0" rIns="0" bIns="0"/>
          <a:lstStyle>
            <a:lvl1pPr>
              <a:defRPr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defRPr>
            </a:lvl1pPr>
          </a:lstStyle>
          <a:p>
            <a:fld id="{70B16FC9-AF6A-1946-A26D-1E2616A04AE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5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766" y="273379"/>
            <a:ext cx="7607432" cy="473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756" y="810704"/>
            <a:ext cx="8785780" cy="55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3924" y="6658509"/>
            <a:ext cx="3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5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rgbClr val="152C7D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92075" indent="-92075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268288" indent="-92075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2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534988" indent="-92075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2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 KR Medium" panose="020B0600000000000000" pitchFamily="34" charset="-127"/>
          <a:ea typeface="Noto Sans KR Medium" panose="020B06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17">
            <a:extLst>
              <a:ext uri="{FF2B5EF4-FFF2-40B4-BE49-F238E27FC236}">
                <a16:creationId xmlns:a16="http://schemas.microsoft.com/office/drawing/2014/main" id="{43481015-B43E-4F30-A657-320C8FA75B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74179" y="200539"/>
            <a:ext cx="1226911" cy="382856"/>
          </a:xfrm>
          <a:custGeom>
            <a:avLst/>
            <a:gdLst>
              <a:gd name="connsiteX0" fmla="*/ 0 w 3962400"/>
              <a:gd name="connsiteY0" fmla="*/ 0 h 431800"/>
              <a:gd name="connsiteX1" fmla="*/ 0 w 3962400"/>
              <a:gd name="connsiteY1" fmla="*/ 431800 h 431800"/>
              <a:gd name="connsiteX2" fmla="*/ 3962400 w 3962400"/>
              <a:gd name="connsiteY2" fmla="*/ 431800 h 431800"/>
              <a:gd name="connsiteX3" fmla="*/ 3873500 w 3962400"/>
              <a:gd name="connsiteY3" fmla="*/ 0 h 431800"/>
              <a:gd name="connsiteX4" fmla="*/ 0 w 3962400"/>
              <a:gd name="connsiteY4" fmla="*/ 0 h 431800"/>
              <a:gd name="connsiteX0" fmla="*/ 0 w 3947716"/>
              <a:gd name="connsiteY0" fmla="*/ 0 h 431800"/>
              <a:gd name="connsiteX1" fmla="*/ 0 w 3947716"/>
              <a:gd name="connsiteY1" fmla="*/ 431800 h 431800"/>
              <a:gd name="connsiteX2" fmla="*/ 3947716 w 3947716"/>
              <a:gd name="connsiteY2" fmla="*/ 431800 h 431800"/>
              <a:gd name="connsiteX3" fmla="*/ 3873500 w 3947716"/>
              <a:gd name="connsiteY3" fmla="*/ 0 h 431800"/>
              <a:gd name="connsiteX4" fmla="*/ 0 w 3947716"/>
              <a:gd name="connsiteY4" fmla="*/ 0 h 431800"/>
              <a:gd name="connsiteX0" fmla="*/ 0 w 3947716"/>
              <a:gd name="connsiteY0" fmla="*/ 6923 h 438723"/>
              <a:gd name="connsiteX1" fmla="*/ 0 w 3947716"/>
              <a:gd name="connsiteY1" fmla="*/ 438723 h 438723"/>
              <a:gd name="connsiteX2" fmla="*/ 3947716 w 3947716"/>
              <a:gd name="connsiteY2" fmla="*/ 438723 h 438723"/>
              <a:gd name="connsiteX3" fmla="*/ 3891535 w 3947716"/>
              <a:gd name="connsiteY3" fmla="*/ 0 h 438723"/>
              <a:gd name="connsiteX4" fmla="*/ 0 w 3947716"/>
              <a:gd name="connsiteY4" fmla="*/ 6923 h 4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7716" h="438723">
                <a:moveTo>
                  <a:pt x="0" y="6923"/>
                </a:moveTo>
                <a:lnTo>
                  <a:pt x="0" y="438723"/>
                </a:lnTo>
                <a:lnTo>
                  <a:pt x="3947716" y="438723"/>
                </a:lnTo>
                <a:lnTo>
                  <a:pt x="3891535" y="0"/>
                </a:lnTo>
                <a:lnTo>
                  <a:pt x="0" y="6923"/>
                </a:lnTo>
                <a:close/>
              </a:path>
            </a:pathLst>
          </a:custGeom>
          <a:solidFill>
            <a:srgbClr val="336699"/>
          </a:solidFill>
          <a:ln w="9525" cap="flat" cmpd="sng" algn="ctr">
            <a:solidFill>
              <a:srgbClr val="CDDEE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6800" rIns="9144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Contents</a:t>
            </a:r>
            <a:endParaRPr lang="ko-KR" altLang="en-US" sz="1400" b="1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7" name="표 23">
            <a:extLst>
              <a:ext uri="{FF2B5EF4-FFF2-40B4-BE49-F238E27FC236}">
                <a16:creationId xmlns:a16="http://schemas.microsoft.com/office/drawing/2014/main" id="{FB4ADFB8-EA72-4FB4-BC7D-064411D2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759904"/>
              </p:ext>
            </p:extLst>
          </p:nvPr>
        </p:nvGraphicFramePr>
        <p:xfrm>
          <a:off x="5720643" y="3128673"/>
          <a:ext cx="3661481" cy="2509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1">
                  <a:extLst>
                    <a:ext uri="{9D8B030D-6E8A-4147-A177-3AD203B41FA5}">
                      <a16:colId xmlns:a16="http://schemas.microsoft.com/office/drawing/2014/main" val="3045194000"/>
                    </a:ext>
                  </a:extLst>
                </a:gridCol>
                <a:gridCol w="2847100">
                  <a:extLst>
                    <a:ext uri="{9D8B030D-6E8A-4147-A177-3AD203B41FA5}">
                      <a16:colId xmlns:a16="http://schemas.microsoft.com/office/drawing/2014/main" val="46967359"/>
                    </a:ext>
                  </a:extLst>
                </a:gridCol>
              </a:tblGrid>
              <a:tr h="234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주요 특징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568162"/>
                  </a:ext>
                </a:extLst>
              </a:tr>
              <a:tr h="52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구조적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안전성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주철근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방사형 배치 → 응력분산 우수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철근 중심간 간격 거리 증가 → 외력저항 우수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045666"/>
                  </a:ext>
                </a:extLst>
              </a:tr>
              <a:tr h="52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시공성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단순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주철근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구조 → 기초 철근 간섭 최소화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작업자의 안전한 작업 조건 → 현장 용접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볼팅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공정 배제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107426"/>
                  </a:ext>
                </a:extLst>
              </a:tr>
              <a:tr h="522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작업안전성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무용접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무볼트로 안전사고의 위험을 사전 방지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철근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배근시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안전사고 발생가능성 미연 방지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70995"/>
                  </a:ext>
                </a:extLst>
              </a:tr>
              <a:tr h="583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친환경성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무용접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방식 →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CO</a:t>
                      </a:r>
                      <a:r>
                        <a:rPr lang="en-US" altLang="ko-KR" sz="1000" b="0" baseline="-25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용접폐기물 발생 억제 및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                         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미세분진 최소화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기계적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볼팅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작업 배제 → 소음 발생 억제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070097"/>
                  </a:ext>
                </a:extLst>
              </a:tr>
            </a:tbl>
          </a:graphicData>
        </a:graphic>
      </p:graphicFrame>
      <p:sp>
        <p:nvSpPr>
          <p:cNvPr id="33" name="텍스트 개체 틀 4">
            <a:extLst>
              <a:ext uri="{FF2B5EF4-FFF2-40B4-BE49-F238E27FC236}">
                <a16:creationId xmlns:a16="http://schemas.microsoft.com/office/drawing/2014/main" id="{190046B6-11D3-4591-B39B-827E5B283F20}"/>
              </a:ext>
            </a:extLst>
          </p:cNvPr>
          <p:cNvSpPr txBox="1">
            <a:spLocks/>
          </p:cNvSpPr>
          <p:nvPr/>
        </p:nvSpPr>
        <p:spPr>
          <a:xfrm>
            <a:off x="5600699" y="1973744"/>
            <a:ext cx="3781425" cy="1081066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 기술가치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- 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건설신기술 제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768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</a:t>
            </a:r>
            <a:endParaRPr lang="en-US" altLang="ko-KR" sz="105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- 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원형체결판을 이용한 </a:t>
            </a:r>
            <a:r>
              <a:rPr lang="ko-KR" altLang="en-US" sz="105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무용접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무볼트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</a:t>
            </a:r>
            <a:endParaRPr lang="en-US" altLang="ko-KR" sz="105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- </a:t>
            </a:r>
            <a:r>
              <a:rPr lang="ko-KR" altLang="en-US" sz="105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강관말뚝머리보강공법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(Disk Connector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공법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34" name="텍스트 개체 틀 4">
            <a:extLst>
              <a:ext uri="{FF2B5EF4-FFF2-40B4-BE49-F238E27FC236}">
                <a16:creationId xmlns:a16="http://schemas.microsoft.com/office/drawing/2014/main" id="{78DA5ECD-DF7D-4650-9F93-CDE033C3D580}"/>
              </a:ext>
            </a:extLst>
          </p:cNvPr>
          <p:cNvSpPr txBox="1">
            <a:spLocks/>
          </p:cNvSpPr>
          <p:nvPr/>
        </p:nvSpPr>
        <p:spPr>
          <a:xfrm>
            <a:off x="569329" y="1022459"/>
            <a:ext cx="4240796" cy="245629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/>
            <a:r>
              <a:rPr lang="ko-KR" altLang="en-US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 </a:t>
            </a:r>
            <a:r>
              <a:rPr lang="ko-KR" altLang="en-US" sz="1400" b="1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강관말뚝</a:t>
            </a:r>
            <a:r>
              <a:rPr lang="ko-KR" altLang="en-US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머리보강</a:t>
            </a:r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(Disk Connector)</a:t>
            </a:r>
            <a:r>
              <a:rPr lang="ko-KR" altLang="en-US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개요 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3CA05D-3449-4A82-A49F-83E9C6673B1A}"/>
              </a:ext>
            </a:extLst>
          </p:cNvPr>
          <p:cNvGrpSpPr/>
          <p:nvPr/>
        </p:nvGrpSpPr>
        <p:grpSpPr>
          <a:xfrm>
            <a:off x="742732" y="1940963"/>
            <a:ext cx="2889701" cy="3751871"/>
            <a:chOff x="801455" y="1940963"/>
            <a:chExt cx="2889701" cy="3571111"/>
          </a:xfrm>
        </p:grpSpPr>
        <p:pic>
          <p:nvPicPr>
            <p:cNvPr id="30" name="그림 19">
              <a:extLst>
                <a:ext uri="{FF2B5EF4-FFF2-40B4-BE49-F238E27FC236}">
                  <a16:creationId xmlns:a16="http://schemas.microsoft.com/office/drawing/2014/main" id="{3972B8B0-B40A-4EBD-85E1-7F29E5128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duotone>
                <a:srgbClr val="0000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455" y="1973744"/>
              <a:ext cx="2889701" cy="3538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7CD8F0-3ED3-4883-854F-7E23EB685D32}"/>
                </a:ext>
              </a:extLst>
            </p:cNvPr>
            <p:cNvSpPr txBox="1"/>
            <p:nvPr/>
          </p:nvSpPr>
          <p:spPr bwMode="auto">
            <a:xfrm>
              <a:off x="1551285" y="1940963"/>
              <a:ext cx="1575717" cy="246221"/>
            </a:xfrm>
            <a:prstGeom prst="rect">
              <a:avLst/>
            </a:prstGeom>
            <a:solidFill>
              <a:schemeClr val="bg1"/>
            </a:solidFill>
            <a:ln w="3175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solidFill>
                      <a:srgbClr val="C00000">
                        <a:alpha val="35000"/>
                      </a:srgbClr>
                    </a:solidFill>
                  </a:ln>
                  <a:solidFill>
                    <a:srgbClr val="FF0000"/>
                  </a:solidFill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주철근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srgbClr val="C00000">
                        <a:alpha val="35000"/>
                      </a:srgbClr>
                    </a:solidFill>
                  </a:ln>
                  <a:solidFill>
                    <a:srgbClr val="FF0000"/>
                  </a:solidFill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및 강관말뚝 일체화</a:t>
              </a:r>
              <a:endParaRPr kumimoji="0" lang="en-US" altLang="ko-KR" sz="1000" b="0" i="0" u="none" strike="noStrike" kern="0" cap="none" spc="0" normalizeH="0" baseline="0" noProof="0" dirty="0">
                <a:ln>
                  <a:solidFill>
                    <a:srgbClr val="C00000">
                      <a:alpha val="35000"/>
                    </a:srgbClr>
                  </a:solidFill>
                </a:ln>
                <a:solidFill>
                  <a:srgbClr val="FF0000"/>
                </a:solidFill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82531FD-E10F-4853-B150-311C8AA9C101}"/>
                </a:ext>
              </a:extLst>
            </p:cNvPr>
            <p:cNvCxnSpPr>
              <a:cxnSpLocks/>
              <a:stCxn id="73" idx="2"/>
              <a:endCxn id="66" idx="0"/>
            </p:cNvCxnSpPr>
            <p:nvPr/>
          </p:nvCxnSpPr>
          <p:spPr>
            <a:xfrm flipH="1">
              <a:off x="2322783" y="2187184"/>
              <a:ext cx="16361" cy="1429410"/>
            </a:xfrm>
            <a:prstGeom prst="straightConnector1">
              <a:avLst/>
            </a:prstGeom>
            <a:ln w="12700">
              <a:solidFill>
                <a:srgbClr val="111E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7374F17-E92E-4965-A6BD-538BF94EACD4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1491746" y="4488407"/>
              <a:ext cx="400999" cy="572803"/>
            </a:xfrm>
            <a:prstGeom prst="straightConnector1">
              <a:avLst/>
            </a:prstGeom>
            <a:ln w="12700">
              <a:solidFill>
                <a:srgbClr val="111E4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23">
              <a:extLst>
                <a:ext uri="{FF2B5EF4-FFF2-40B4-BE49-F238E27FC236}">
                  <a16:creationId xmlns:a16="http://schemas.microsoft.com/office/drawing/2014/main" id="{D2D776FC-53BA-41A8-8379-96D288927F8A}"/>
                </a:ext>
              </a:extLst>
            </p:cNvPr>
            <p:cNvGrpSpPr/>
            <p:nvPr/>
          </p:nvGrpSpPr>
          <p:grpSpPr>
            <a:xfrm>
              <a:off x="1485764" y="2390415"/>
              <a:ext cx="1634676" cy="1096765"/>
              <a:chOff x="3508574" y="2340864"/>
              <a:chExt cx="2359241" cy="1280160"/>
            </a:xfrm>
            <a:solidFill>
              <a:srgbClr val="0067B6"/>
            </a:solidFill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아래쪽 화살표 23">
                <a:extLst>
                  <a:ext uri="{FF2B5EF4-FFF2-40B4-BE49-F238E27FC236}">
                    <a16:creationId xmlns:a16="http://schemas.microsoft.com/office/drawing/2014/main" id="{D8389694-51B7-48E5-AA87-289039EA13EF}"/>
                  </a:ext>
                </a:extLst>
              </p:cNvPr>
              <p:cNvSpPr/>
              <p:nvPr/>
            </p:nvSpPr>
            <p:spPr>
              <a:xfrm>
                <a:off x="3508574" y="2340864"/>
                <a:ext cx="539044" cy="1280160"/>
              </a:xfrm>
              <a:prstGeom prst="downArrow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아래쪽 화살표 24">
                <a:extLst>
                  <a:ext uri="{FF2B5EF4-FFF2-40B4-BE49-F238E27FC236}">
                    <a16:creationId xmlns:a16="http://schemas.microsoft.com/office/drawing/2014/main" id="{E2BF7B0E-4A33-4D43-8D22-1EC55F351FCE}"/>
                  </a:ext>
                </a:extLst>
              </p:cNvPr>
              <p:cNvSpPr/>
              <p:nvPr/>
            </p:nvSpPr>
            <p:spPr>
              <a:xfrm>
                <a:off x="5328771" y="2340864"/>
                <a:ext cx="539044" cy="1280160"/>
              </a:xfrm>
              <a:prstGeom prst="downArrow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9" name="아래쪽 화살표 25">
              <a:extLst>
                <a:ext uri="{FF2B5EF4-FFF2-40B4-BE49-F238E27FC236}">
                  <a16:creationId xmlns:a16="http://schemas.microsoft.com/office/drawing/2014/main" id="{AC6899A9-5D89-451F-80AE-24F535EB11B5}"/>
                </a:ext>
              </a:extLst>
            </p:cNvPr>
            <p:cNvSpPr/>
            <p:nvPr/>
          </p:nvSpPr>
          <p:spPr>
            <a:xfrm>
              <a:off x="2172269" y="4538598"/>
              <a:ext cx="317175" cy="382305"/>
            </a:xfrm>
            <a:prstGeom prst="downArrow">
              <a:avLst/>
            </a:prstGeom>
            <a:solidFill>
              <a:srgbClr val="0067B6"/>
            </a:solidFill>
            <a:ln w="25400" cap="flat" cmpd="sng" algn="ctr">
              <a:noFill/>
              <a:prstDash val="solid"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아래쪽 화살표 26">
              <a:extLst>
                <a:ext uri="{FF2B5EF4-FFF2-40B4-BE49-F238E27FC236}">
                  <a16:creationId xmlns:a16="http://schemas.microsoft.com/office/drawing/2014/main" id="{3B784726-4143-4C5E-8878-AC61044B9CF3}"/>
                </a:ext>
              </a:extLst>
            </p:cNvPr>
            <p:cNvSpPr/>
            <p:nvPr/>
          </p:nvSpPr>
          <p:spPr>
            <a:xfrm rot="5400000">
              <a:off x="2753100" y="3884723"/>
              <a:ext cx="229815" cy="279587"/>
            </a:xfrm>
            <a:prstGeom prst="downArrow">
              <a:avLst/>
            </a:prstGeom>
            <a:solidFill>
              <a:srgbClr val="0067B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아래쪽 화살표 27">
              <a:extLst>
                <a:ext uri="{FF2B5EF4-FFF2-40B4-BE49-F238E27FC236}">
                  <a16:creationId xmlns:a16="http://schemas.microsoft.com/office/drawing/2014/main" id="{3253E2C7-CE4A-4E66-8B72-DA09E80A31F5}"/>
                </a:ext>
              </a:extLst>
            </p:cNvPr>
            <p:cNvSpPr/>
            <p:nvPr/>
          </p:nvSpPr>
          <p:spPr>
            <a:xfrm rot="16200000">
              <a:off x="1686019" y="3891157"/>
              <a:ext cx="229817" cy="271927"/>
            </a:xfrm>
            <a:prstGeom prst="downArrow">
              <a:avLst/>
            </a:prstGeom>
            <a:solidFill>
              <a:srgbClr val="0067B6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6BFABB-D449-458D-8F8D-0EFCF39675F8}"/>
                </a:ext>
              </a:extLst>
            </p:cNvPr>
            <p:cNvSpPr txBox="1"/>
            <p:nvPr/>
          </p:nvSpPr>
          <p:spPr bwMode="auto">
            <a:xfrm>
              <a:off x="1090747" y="5061210"/>
              <a:ext cx="801998" cy="260179"/>
            </a:xfrm>
            <a:prstGeom prst="rect">
              <a:avLst/>
            </a:prstGeom>
            <a:noFill/>
            <a:ln w="381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solidFill>
                      <a:srgbClr val="C00000">
                        <a:alpha val="35000"/>
                      </a:srgbClr>
                    </a:solidFill>
                  </a:ln>
                  <a:solidFill>
                    <a:srgbClr val="FF0000"/>
                  </a:solidFill>
                  <a:uLnTx/>
                  <a:uFillTx/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하중전달</a:t>
              </a:r>
              <a:endParaRPr kumimoji="0" lang="en-US" altLang="ko-KR" sz="1000" b="0" i="0" u="none" strike="noStrike" kern="0" cap="none" spc="0" normalizeH="0" baseline="0" noProof="0" dirty="0">
                <a:ln>
                  <a:solidFill>
                    <a:srgbClr val="C00000">
                      <a:alpha val="35000"/>
                    </a:srgbClr>
                  </a:solidFill>
                </a:ln>
                <a:solidFill>
                  <a:srgbClr val="FF0000"/>
                </a:solidFill>
                <a:uLnTx/>
                <a:uFillTx/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grpSp>
          <p:nvGrpSpPr>
            <p:cNvPr id="64" name="그룹 57">
              <a:extLst>
                <a:ext uri="{FF2B5EF4-FFF2-40B4-BE49-F238E27FC236}">
                  <a16:creationId xmlns:a16="http://schemas.microsoft.com/office/drawing/2014/main" id="{967BBAB0-F4FA-4E5D-B8F4-8E611A42E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577" y="3616594"/>
              <a:ext cx="1666372" cy="905843"/>
              <a:chOff x="2924993" y="3702480"/>
              <a:chExt cx="2072985" cy="857055"/>
            </a:xfrm>
          </p:grpSpPr>
          <p:grpSp>
            <p:nvGrpSpPr>
              <p:cNvPr id="65" name="그룹 59">
                <a:extLst>
                  <a:ext uri="{FF2B5EF4-FFF2-40B4-BE49-F238E27FC236}">
                    <a16:creationId xmlns:a16="http://schemas.microsoft.com/office/drawing/2014/main" id="{269E3D6B-7522-49F5-B638-0FB2F5FF7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490" y="4281173"/>
                <a:ext cx="1388488" cy="278362"/>
                <a:chOff x="3609492" y="4281175"/>
                <a:chExt cx="1388488" cy="278362"/>
              </a:xfrm>
            </p:grpSpPr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CDABECC9-1C0F-4642-8F8D-62959BB0D54C}"/>
                    </a:ext>
                  </a:extLst>
                </p:cNvPr>
                <p:cNvCxnSpPr/>
                <p:nvPr/>
              </p:nvCxnSpPr>
              <p:spPr>
                <a:xfrm>
                  <a:off x="3983141" y="4559536"/>
                  <a:ext cx="1014839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67B6"/>
                  </a:solidFill>
                  <a:prstDash val="solid"/>
                </a:ln>
                <a:effectLst/>
              </p:spPr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6388B0FD-CE5E-4B63-B26C-14701FAA35DA}"/>
                    </a:ext>
                  </a:extLst>
                </p:cNvPr>
                <p:cNvCxnSpPr/>
                <p:nvPr/>
              </p:nvCxnSpPr>
              <p:spPr>
                <a:xfrm>
                  <a:off x="3609492" y="4318291"/>
                  <a:ext cx="385925" cy="241246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0067B6"/>
                  </a:solidFill>
                  <a:prstDash val="solid"/>
                </a:ln>
                <a:effectLst/>
              </p:spPr>
            </p:cxnSp>
            <p:sp>
              <p:nvSpPr>
                <p:cNvPr id="67" name="TextBox 60">
                  <a:extLst>
                    <a:ext uri="{FF2B5EF4-FFF2-40B4-BE49-F238E27FC236}">
                      <a16:creationId xmlns:a16="http://schemas.microsoft.com/office/drawing/2014/main" id="{FD2E298C-58C9-4648-AC61-952612D858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3100" y="4281175"/>
                  <a:ext cx="1017479" cy="24616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solidFill>
                          <a:srgbClr val="C00000">
                            <a:alpha val="28000"/>
                          </a:srgbClr>
                        </a:solidFill>
                      </a:ln>
                      <a:solidFill>
                        <a:srgbClr val="FF0000"/>
                      </a:solidFill>
                      <a:uLnTx/>
                      <a:uFillTx/>
                      <a:latin typeface="Noto Sans CJK KR Regular" panose="020B0500000000000000" pitchFamily="34" charset="-127"/>
                      <a:ea typeface="Noto Sans CJK KR Regular" panose="020B0500000000000000" pitchFamily="34" charset="-127"/>
                    </a:rPr>
                    <a:t>원형체결판</a:t>
                  </a:r>
                </a:p>
              </p:txBody>
            </p:sp>
          </p:grp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FB90856-15A2-440A-A2D8-CA08A394A61A}"/>
                  </a:ext>
                </a:extLst>
              </p:cNvPr>
              <p:cNvSpPr/>
              <p:nvPr/>
            </p:nvSpPr>
            <p:spPr>
              <a:xfrm>
                <a:off x="2924993" y="3702480"/>
                <a:ext cx="829023" cy="691994"/>
              </a:xfrm>
              <a:prstGeom prst="ellipse">
                <a:avLst/>
              </a:prstGeom>
              <a:solidFill>
                <a:sysClr val="windowText" lastClr="000000">
                  <a:alpha val="25000"/>
                </a:sysClr>
              </a:solidFill>
              <a:ln w="28575" cap="sq" cmpd="sng" algn="ctr">
                <a:solidFill>
                  <a:srgbClr val="0067B6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1" name="그룹 1">
            <a:extLst>
              <a:ext uri="{FF2B5EF4-FFF2-40B4-BE49-F238E27FC236}">
                <a16:creationId xmlns:a16="http://schemas.microsoft.com/office/drawing/2014/main" id="{B743E01A-8885-45D6-A03A-4208D262BFDF}"/>
              </a:ext>
            </a:extLst>
          </p:cNvPr>
          <p:cNvGrpSpPr>
            <a:grpSpLocks/>
          </p:cNvGrpSpPr>
          <p:nvPr/>
        </p:nvGrpSpPr>
        <p:grpSpPr bwMode="auto">
          <a:xfrm>
            <a:off x="3732624" y="1940963"/>
            <a:ext cx="1460060" cy="3751871"/>
            <a:chOff x="6456704" y="1117601"/>
            <a:chExt cx="2389121" cy="552173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710343D-C3A8-4A76-A951-3317B1E938B6}"/>
                </a:ext>
              </a:extLst>
            </p:cNvPr>
            <p:cNvSpPr/>
            <p:nvPr/>
          </p:nvSpPr>
          <p:spPr>
            <a:xfrm>
              <a:off x="6456704" y="1117601"/>
              <a:ext cx="2389121" cy="5521738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lIns="107287" tIns="53643" rIns="107287" bIns="53643" anchor="ctr"/>
            <a:lstStyle/>
            <a:p>
              <a:pPr marL="0" marR="0" lvl="0" indent="0" algn="ctr" defTabSz="91440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200" b="0" i="0" u="none" strike="noStrike" kern="0" cap="none" spc="0" normalizeH="0" baseline="0" noProof="0">
                <a:ln>
                  <a:solidFill>
                    <a:srgbClr val="0067B6">
                      <a:alpha val="30000"/>
                    </a:srgbClr>
                  </a:solidFill>
                </a:ln>
                <a:solidFill>
                  <a:srgbClr val="0067B6"/>
                </a:solidFill>
                <a:effectLst/>
                <a:uLnTx/>
                <a:uFillTx/>
                <a:latin typeface="Yoon 윤고딕 520_TT" pitchFamily="18" charset="-127"/>
                <a:ea typeface="Yoon 윤고딕 520_TT" pitchFamily="18" charset="-127"/>
                <a:cs typeface="+mn-cs"/>
              </a:endParaRPr>
            </a:p>
          </p:txBody>
        </p:sp>
        <p:grpSp>
          <p:nvGrpSpPr>
            <p:cNvPr id="35" name="그룹 15">
              <a:extLst>
                <a:ext uri="{FF2B5EF4-FFF2-40B4-BE49-F238E27FC236}">
                  <a16:creationId xmlns:a16="http://schemas.microsoft.com/office/drawing/2014/main" id="{065415E0-15BE-4FE4-B0A8-EA94EDA34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8468" y="1193729"/>
              <a:ext cx="2078454" cy="5400675"/>
              <a:chOff x="6351588" y="1341438"/>
              <a:chExt cx="1921862" cy="4945062"/>
            </a:xfrm>
          </p:grpSpPr>
          <p:pic>
            <p:nvPicPr>
              <p:cNvPr id="36" name="그림 16">
                <a:extLst>
                  <a:ext uri="{FF2B5EF4-FFF2-40B4-BE49-F238E27FC236}">
                    <a16:creationId xmlns:a16="http://schemas.microsoft.com/office/drawing/2014/main" id="{0EAF426B-7BD0-461B-AF69-8EF029EF1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0013" y="1341438"/>
                <a:ext cx="1703387" cy="1452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그림 17">
                <a:extLst>
                  <a:ext uri="{FF2B5EF4-FFF2-40B4-BE49-F238E27FC236}">
                    <a16:creationId xmlns:a16="http://schemas.microsoft.com/office/drawing/2014/main" id="{3FC8AFB4-580E-42AC-9198-900B83EDC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1588" y="5216525"/>
                <a:ext cx="1905000" cy="1069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그림 18">
                <a:extLst>
                  <a:ext uri="{FF2B5EF4-FFF2-40B4-BE49-F238E27FC236}">
                    <a16:creationId xmlns:a16="http://schemas.microsoft.com/office/drawing/2014/main" id="{27B8DA89-5C53-451C-960D-A41F82CB0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1588" y="4062413"/>
                <a:ext cx="1905000" cy="1073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" descr="C:\Work\설계사무\NET\NET개발\프로젝트\DM PileCap\적용현장별 자료\파주-월롱 첨단산업단지\관련동영상및사진\두부보강_파주월롱_20110226\사진\DSC01097.JPG">
                <a:extLst>
                  <a:ext uri="{FF2B5EF4-FFF2-40B4-BE49-F238E27FC236}">
                    <a16:creationId xmlns:a16="http://schemas.microsoft.com/office/drawing/2014/main" id="{64E6164E-013D-4D9B-898D-F543A5AC459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9050" y="2911475"/>
                <a:ext cx="1904400" cy="106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A6A6FB-FA56-467E-A132-EA3B813E5A75}"/>
              </a:ext>
            </a:extLst>
          </p:cNvPr>
          <p:cNvSpPr/>
          <p:nvPr/>
        </p:nvSpPr>
        <p:spPr>
          <a:xfrm>
            <a:off x="5691908" y="1566075"/>
            <a:ext cx="1416756" cy="28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보유기술 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79951-C2C3-C4EE-A5DE-BE4B3D4F42C6}"/>
              </a:ext>
            </a:extLst>
          </p:cNvPr>
          <p:cNvSpPr txBox="1"/>
          <p:nvPr/>
        </p:nvSpPr>
        <p:spPr>
          <a:xfrm>
            <a:off x="1792224" y="210312"/>
            <a:ext cx="411792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</a:t>
            </a:r>
            <a:r>
              <a:rPr lang="ko-KR" altLang="en-US" sz="1600" b="1" dirty="0" err="1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강관말뚝</a:t>
            </a:r>
            <a:r>
              <a:rPr lang="ko-KR" altLang="en-US" sz="1600" b="1" dirty="0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머리보강</a:t>
            </a:r>
            <a:r>
              <a:rPr lang="en-US" altLang="ko-KR" sz="1600" b="1" dirty="0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(Disk Connector)</a:t>
            </a:r>
            <a:r>
              <a:rPr lang="ko-KR" altLang="en-US" sz="1600" b="1" dirty="0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공법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81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dwab2NeUOKy69D6KTbSw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5983</TotalTime>
  <Words>122</Words>
  <Application>Microsoft Office PowerPoint</Application>
  <PresentationFormat>A4 용지(210x297mm)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Noto Sans CJK KR Bold</vt:lpstr>
      <vt:lpstr>Noto Sans CJK KR Regular</vt:lpstr>
      <vt:lpstr>Noto Sans KR Medium</vt:lpstr>
      <vt:lpstr>Yoon 윤고딕 520_TT</vt:lpstr>
      <vt:lpstr>맑은 고딕</vt:lpstr>
      <vt:lpstr>Arial</vt:lpstr>
      <vt:lpstr>Calibri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 진표</cp:lastModifiedBy>
  <cp:revision>141</cp:revision>
  <cp:lastPrinted>2022-08-29T04:59:10Z</cp:lastPrinted>
  <dcterms:created xsi:type="dcterms:W3CDTF">2022-07-07T07:53:38Z</dcterms:created>
  <dcterms:modified xsi:type="dcterms:W3CDTF">2022-11-08T11:26:18Z</dcterms:modified>
</cp:coreProperties>
</file>