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C62E7-4212-262A-BAC5-5DCB60333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3626EE-D873-0914-B5A2-F515DE8EF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B3A742-8E92-567C-B98A-CD36FA354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AC06-5923-4B3C-888F-1583D75DFBC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A85A7-4EE2-0816-64C0-A30EB433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405FD-C3A2-AD67-39B3-7E60CBD6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D0D7-9B22-4B67-A272-6E1A87BF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07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1A05A8-0633-50A5-217A-044A0AA3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83C581-57B7-BD65-77F0-614D63289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936D3-99C7-2F05-B71B-10DA17FD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AC06-5923-4B3C-888F-1583D75DFBC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D2B1E-518B-4E8F-955B-974D0E19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8F787-D03F-68F4-CCB5-32197E15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D0D7-9B22-4B67-A272-6E1A87BF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21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A61D8A-8636-F285-EF70-787B8D69A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E219D-C946-35BD-9B39-7D9563159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6D83D2-383D-9A28-F1F5-A017C0BCF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AC06-5923-4B3C-888F-1583D75DFBC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1275E-C19A-9BC7-617B-5F4D165AF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B455C-A961-052A-245D-6D3F9347C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D0D7-9B22-4B67-A272-6E1A87BF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56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CF8B5-8457-93A9-B4E4-316A8F61A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19AA7D-4774-AF12-4B49-A0EB67803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9AAF4-B074-EE37-9D3E-245A3856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AC06-5923-4B3C-888F-1583D75DFBC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54669-F415-2A27-B6DD-4C54EED1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D8605-6CA6-07BD-4439-B3C1DF3D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D0D7-9B22-4B67-A272-6E1A87BF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6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E1151A-1E05-AE6C-DDFD-3FB3A5AC9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354E2-2E9D-CB8E-AB10-CFE0D39E5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BB7E47-ECCF-AA6E-C367-F8C45536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AC06-5923-4B3C-888F-1583D75DFBC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3EA457-9AE1-B2DC-A8E5-F4B66953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8E5E04-79C1-246C-36F5-B973D920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D0D7-9B22-4B67-A272-6E1A87BF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4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33797-01C8-9F71-F58F-C57A63DC9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85D8AE-6DF2-C7A2-DEAC-3B68BE901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A8808E-66B0-69D1-64A3-1720ACCBB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17FB15-60FD-B22A-ED2F-B812C9A9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AC06-5923-4B3C-888F-1583D75DFBC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C9162-9968-7E4D-4285-C0F72E6B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AE9F12-125C-8900-C3E7-AAC471A0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D0D7-9B22-4B67-A272-6E1A87BF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420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393CB-2551-9E8A-8801-9C6DAE0D7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51B7D4-F5B1-EB35-AADB-CDCBE6327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72F91D-799D-015F-21D2-89BC91EDB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708960-ACCF-711A-AEE1-C11BFF8CD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63EE74-2F46-92E0-A597-4D54CC300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AA719B-8B89-CA08-DE3A-4CF0B3BB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AC06-5923-4B3C-888F-1583D75DFBC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779AD6-19AF-718B-D5F3-829064B99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8FFA34-0AC2-4266-2563-0A113E5C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D0D7-9B22-4B67-A272-6E1A87BF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1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E8548-E8F6-C1B9-467E-9469EBC7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CA41CD-9BD3-C9F7-404C-485E89317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AC06-5923-4B3C-888F-1583D75DFBC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4E148D-178C-BDA2-5C12-64BD7669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E37428-6B9D-28FF-DDC4-4B2241C2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D0D7-9B22-4B67-A272-6E1A87BF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76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348504-77B8-FDC6-A1D7-96F5C3CA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AC06-5923-4B3C-888F-1583D75DFBC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8DDCA5-6838-0120-2168-74B6DD0A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F253F-AEF6-11B1-5F5C-9A5708C4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D0D7-9B22-4B67-A272-6E1A87BF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63080-0F90-F1DE-AA11-A74A82DB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F80AAF-392B-292B-D896-59ACD99A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C05251-5AD2-EF94-2A1E-E8C842791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A1179-9FD2-5DBA-1BD2-897EE69B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AC06-5923-4B3C-888F-1583D75DFBC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0AD36-DD17-3324-00FE-28DCD5B2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E7B557-E684-8DE2-6872-F1F082CC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D0D7-9B22-4B67-A272-6E1A87BF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44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4D811-5BD9-143D-F29C-5AAD828F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0BB748-1A6D-D47E-082A-AD6E512FC7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049F12-8135-7191-FBE0-C1F64DDFD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468530-D096-DEEC-A445-4600D254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AC06-5923-4B3C-888F-1583D75DFBC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CC76F3-D4CC-2AA4-DEC9-C60ECE2E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95DD8E-442C-4B30-D581-133BA212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D0D7-9B22-4B67-A272-6E1A87BF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5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D1C49D-A458-7149-D527-24E9608C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11065C-5DFB-228B-5F4A-89BF5DF1A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674052-E919-0B26-0263-8D40C6143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0AC06-5923-4B3C-888F-1583D75DFBC3}" type="datetimeFigureOut">
              <a:rPr lang="ko-KR" altLang="en-US" smtClean="0"/>
              <a:t>2022-11-16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F5D644-96C3-B8A2-2C31-5E0347889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C971B-4D61-1BC2-63E1-29F8FF53D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D0D7-9B22-4B67-A272-6E1A87BFDC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93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자유형 17">
            <a:extLst>
              <a:ext uri="{FF2B5EF4-FFF2-40B4-BE49-F238E27FC236}">
                <a16:creationId xmlns:a16="http://schemas.microsoft.com/office/drawing/2014/main" id="{43481015-B43E-4F30-A657-320C8FA75BB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717180" y="200539"/>
            <a:ext cx="1226911" cy="382856"/>
          </a:xfrm>
          <a:custGeom>
            <a:avLst/>
            <a:gdLst>
              <a:gd name="connsiteX0" fmla="*/ 0 w 3962400"/>
              <a:gd name="connsiteY0" fmla="*/ 0 h 431800"/>
              <a:gd name="connsiteX1" fmla="*/ 0 w 3962400"/>
              <a:gd name="connsiteY1" fmla="*/ 431800 h 431800"/>
              <a:gd name="connsiteX2" fmla="*/ 3962400 w 3962400"/>
              <a:gd name="connsiteY2" fmla="*/ 431800 h 431800"/>
              <a:gd name="connsiteX3" fmla="*/ 3873500 w 3962400"/>
              <a:gd name="connsiteY3" fmla="*/ 0 h 431800"/>
              <a:gd name="connsiteX4" fmla="*/ 0 w 3962400"/>
              <a:gd name="connsiteY4" fmla="*/ 0 h 431800"/>
              <a:gd name="connsiteX0" fmla="*/ 0 w 3947716"/>
              <a:gd name="connsiteY0" fmla="*/ 0 h 431800"/>
              <a:gd name="connsiteX1" fmla="*/ 0 w 3947716"/>
              <a:gd name="connsiteY1" fmla="*/ 431800 h 431800"/>
              <a:gd name="connsiteX2" fmla="*/ 3947716 w 3947716"/>
              <a:gd name="connsiteY2" fmla="*/ 431800 h 431800"/>
              <a:gd name="connsiteX3" fmla="*/ 3873500 w 3947716"/>
              <a:gd name="connsiteY3" fmla="*/ 0 h 431800"/>
              <a:gd name="connsiteX4" fmla="*/ 0 w 3947716"/>
              <a:gd name="connsiteY4" fmla="*/ 0 h 431800"/>
              <a:gd name="connsiteX0" fmla="*/ 0 w 3947716"/>
              <a:gd name="connsiteY0" fmla="*/ 6923 h 438723"/>
              <a:gd name="connsiteX1" fmla="*/ 0 w 3947716"/>
              <a:gd name="connsiteY1" fmla="*/ 438723 h 438723"/>
              <a:gd name="connsiteX2" fmla="*/ 3947716 w 3947716"/>
              <a:gd name="connsiteY2" fmla="*/ 438723 h 438723"/>
              <a:gd name="connsiteX3" fmla="*/ 3891535 w 3947716"/>
              <a:gd name="connsiteY3" fmla="*/ 0 h 438723"/>
              <a:gd name="connsiteX4" fmla="*/ 0 w 3947716"/>
              <a:gd name="connsiteY4" fmla="*/ 6923 h 43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7716" h="438723">
                <a:moveTo>
                  <a:pt x="0" y="6923"/>
                </a:moveTo>
                <a:lnTo>
                  <a:pt x="0" y="438723"/>
                </a:lnTo>
                <a:lnTo>
                  <a:pt x="3947716" y="438723"/>
                </a:lnTo>
                <a:lnTo>
                  <a:pt x="3891535" y="0"/>
                </a:lnTo>
                <a:lnTo>
                  <a:pt x="0" y="6923"/>
                </a:lnTo>
                <a:close/>
              </a:path>
            </a:pathLst>
          </a:custGeom>
          <a:solidFill>
            <a:srgbClr val="336699"/>
          </a:solidFill>
          <a:ln w="9525" cap="flat" cmpd="sng" algn="ctr">
            <a:solidFill>
              <a:srgbClr val="CDDEE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6800" rIns="91440" bIns="4680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FF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Contents</a:t>
            </a:r>
            <a:endParaRPr lang="ko-KR" altLang="en-US" sz="1400" b="1" dirty="0">
              <a:solidFill>
                <a:srgbClr val="FFFF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A0548C73-D5EC-4DCD-AD0C-060DF8961A68}"/>
              </a:ext>
            </a:extLst>
          </p:cNvPr>
          <p:cNvSpPr txBox="1">
            <a:spLocks/>
          </p:cNvSpPr>
          <p:nvPr/>
        </p:nvSpPr>
        <p:spPr>
          <a:xfrm>
            <a:off x="1712329" y="985884"/>
            <a:ext cx="4240796" cy="245629"/>
          </a:xfrm>
          <a:prstGeom prst="rect">
            <a:avLst/>
          </a:prstGeom>
        </p:spPr>
        <p:txBody>
          <a:bodyPr/>
          <a:lstStyle>
            <a:lvl1pPr marL="0" indent="0" algn="l" defTabSz="742950" rtl="0" eaLnBrk="1" latinLnBrk="1" hangingPunct="1">
              <a:lnSpc>
                <a:spcPct val="90000"/>
              </a:lnSpc>
              <a:spcBef>
                <a:spcPts val="813"/>
              </a:spcBef>
              <a:buFont typeface="+mj-lt"/>
              <a:buNone/>
              <a:defRPr kumimoji="1" lang="ko-KR" altLang="en-US" sz="1000" b="0" i="0" kern="1200" dirty="0">
                <a:solidFill>
                  <a:srgbClr val="005EB8"/>
                </a:solidFill>
                <a:latin typeface="Noto Sans Korean Regular" panose="020B0500000000000000" pitchFamily="34" charset="-128"/>
                <a:ea typeface="Noto Sans Korean Regular" panose="020B0500000000000000" pitchFamily="34" charset="-128"/>
                <a:cs typeface="+mn-cs"/>
              </a:defRPr>
            </a:lvl1pPr>
            <a:lvl2pPr marL="5572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/>
            <a:r>
              <a:rPr lang="ko-KR" altLang="en-US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▪</a:t>
            </a:r>
            <a:r>
              <a:rPr lang="ko-KR" altLang="en-US" sz="1400" b="1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폴리실리콘</a:t>
            </a:r>
            <a:r>
              <a:rPr lang="ko-KR" altLang="en-US" sz="1400" b="1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슬러지 활용 기술  </a:t>
            </a:r>
          </a:p>
        </p:txBody>
      </p:sp>
      <p:graphicFrame>
        <p:nvGraphicFramePr>
          <p:cNvPr id="18" name="표 23">
            <a:extLst>
              <a:ext uri="{FF2B5EF4-FFF2-40B4-BE49-F238E27FC236}">
                <a16:creationId xmlns:a16="http://schemas.microsoft.com/office/drawing/2014/main" id="{8959200F-B657-4AA4-AAD5-82A6A2DD0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302360"/>
              </p:ext>
            </p:extLst>
          </p:nvPr>
        </p:nvGraphicFramePr>
        <p:xfrm>
          <a:off x="2333897" y="4188979"/>
          <a:ext cx="3381104" cy="123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764">
                  <a:extLst>
                    <a:ext uri="{9D8B030D-6E8A-4147-A177-3AD203B41FA5}">
                      <a16:colId xmlns:a16="http://schemas.microsoft.com/office/drawing/2014/main" val="3045194000"/>
                    </a:ext>
                  </a:extLst>
                </a:gridCol>
                <a:gridCol w="1028170">
                  <a:extLst>
                    <a:ext uri="{9D8B030D-6E8A-4147-A177-3AD203B41FA5}">
                      <a16:colId xmlns:a16="http://schemas.microsoft.com/office/drawing/2014/main" val="2661440965"/>
                    </a:ext>
                  </a:extLst>
                </a:gridCol>
                <a:gridCol w="1028170">
                  <a:extLst>
                    <a:ext uri="{9D8B030D-6E8A-4147-A177-3AD203B41FA5}">
                      <a16:colId xmlns:a16="http://schemas.microsoft.com/office/drawing/2014/main" val="46967359"/>
                    </a:ext>
                  </a:extLst>
                </a:gridCol>
              </a:tblGrid>
              <a:tr h="228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구분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밀도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분말도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568162"/>
                  </a:ext>
                </a:extLst>
              </a:tr>
              <a:tr h="32713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폴리실리콘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슬러지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2.32 g/cm</a:t>
                      </a:r>
                      <a:r>
                        <a:rPr lang="en-US" altLang="ko-KR" sz="1000" b="0" baseline="30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endParaRPr lang="ko-KR" altLang="en-US" sz="1000" b="0" baseline="300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rgbClr val="0000CC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6630 cm</a:t>
                      </a:r>
                      <a:r>
                        <a:rPr lang="en-US" altLang="ko-KR" sz="1000" b="0" baseline="30000" dirty="0">
                          <a:solidFill>
                            <a:srgbClr val="0000CC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r>
                        <a:rPr lang="en-US" altLang="ko-KR" sz="1000" b="0" baseline="0" dirty="0">
                          <a:solidFill>
                            <a:srgbClr val="0000CC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/g</a:t>
                      </a:r>
                      <a:endParaRPr lang="ko-KR" altLang="en-US" sz="1000" b="0" baseline="0" dirty="0">
                        <a:solidFill>
                          <a:srgbClr val="0000CC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204190"/>
                  </a:ext>
                </a:extLst>
              </a:tr>
              <a:tr h="32713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고로슬래그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미분말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2.89 g/cm</a:t>
                      </a:r>
                      <a:r>
                        <a:rPr lang="en-US" altLang="ko-KR" sz="1000" b="0" baseline="30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3820 cm</a:t>
                      </a:r>
                      <a:r>
                        <a:rPr lang="en-US" altLang="ko-KR" sz="1000" b="0" baseline="30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/g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045666"/>
                  </a:ext>
                </a:extLst>
              </a:tr>
              <a:tr h="34064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플라이애시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2.19 g/cm</a:t>
                      </a:r>
                      <a:r>
                        <a:rPr lang="en-US" altLang="ko-KR" sz="1000" b="0" baseline="30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3567 cm</a:t>
                      </a:r>
                      <a:r>
                        <a:rPr lang="en-US" altLang="ko-KR" sz="1000" b="0" baseline="30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/g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070097"/>
                  </a:ext>
                </a:extLst>
              </a:tr>
            </a:tbl>
          </a:graphicData>
        </a:graphic>
      </p:graphicFrame>
      <p:pic>
        <p:nvPicPr>
          <p:cNvPr id="20" name="_x106838128" descr="EMB00000ef0bc19">
            <a:extLst>
              <a:ext uri="{FF2B5EF4-FFF2-40B4-BE49-F238E27FC236}">
                <a16:creationId xmlns:a16="http://schemas.microsoft.com/office/drawing/2014/main" id="{693FC66A-7F5B-4F2C-B82B-E62D6B4DF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017" y="1871551"/>
            <a:ext cx="2799027" cy="1610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EAFD48F-3A73-4160-A19B-2B3113F232E8}"/>
              </a:ext>
            </a:extLst>
          </p:cNvPr>
          <p:cNvSpPr txBox="1"/>
          <p:nvPr/>
        </p:nvSpPr>
        <p:spPr>
          <a:xfrm>
            <a:off x="1919288" y="3591662"/>
            <a:ext cx="2561272" cy="1384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0" tIns="0" rIns="0" bIns="0" rtlCol="0" anchor="ctr" anchorCtr="1">
            <a:spAutoFit/>
          </a:bodyPr>
          <a:lstStyle/>
          <a:p>
            <a:pPr>
              <a:defRPr/>
            </a:pPr>
            <a:r>
              <a:rPr lang="en-US" altLang="ko-KR" sz="900" kern="0" dirty="0">
                <a:solidFill>
                  <a:sysClr val="windowText" lastClr="000000"/>
                </a:solidFill>
                <a:latin typeface="Noto Sans CJK KR Regular" pitchFamily="34" charset="-127"/>
                <a:ea typeface="Noto Sans CJK KR Regular" pitchFamily="34" charset="-127"/>
              </a:rPr>
              <a:t>[</a:t>
            </a:r>
            <a:r>
              <a:rPr lang="ko-KR" altLang="en-US" sz="900" kern="0" dirty="0" err="1">
                <a:solidFill>
                  <a:sysClr val="windowText" lastClr="000000"/>
                </a:solidFill>
                <a:latin typeface="Noto Sans CJK KR Regular" pitchFamily="34" charset="-127"/>
                <a:ea typeface="Noto Sans CJK KR Regular" pitchFamily="34" charset="-127"/>
              </a:rPr>
              <a:t>폴리실리콘</a:t>
            </a:r>
            <a:r>
              <a:rPr lang="ko-KR" altLang="en-US" sz="900" kern="0" dirty="0">
                <a:solidFill>
                  <a:sysClr val="windowText" lastClr="000000"/>
                </a:solidFill>
                <a:latin typeface="Noto Sans CJK KR Regular" pitchFamily="34" charset="-127"/>
                <a:ea typeface="Noto Sans CJK KR Regular" pitchFamily="34" charset="-127"/>
              </a:rPr>
              <a:t> 슬러지 활용한 </a:t>
            </a:r>
            <a:r>
              <a:rPr lang="ko-KR" altLang="en-US" sz="900" kern="0" dirty="0" err="1">
                <a:solidFill>
                  <a:sysClr val="windowText" lastClr="000000"/>
                </a:solidFill>
                <a:latin typeface="Noto Sans CJK KR Regular" pitchFamily="34" charset="-127"/>
                <a:ea typeface="Noto Sans CJK KR Regular" pitchFamily="34" charset="-127"/>
              </a:rPr>
              <a:t>건식벽체용</a:t>
            </a:r>
            <a:r>
              <a:rPr lang="ko-KR" altLang="en-US" sz="900" kern="0" dirty="0">
                <a:solidFill>
                  <a:sysClr val="windowText" lastClr="000000"/>
                </a:solidFill>
                <a:latin typeface="Noto Sans CJK KR Regular" pitchFamily="34" charset="-127"/>
                <a:ea typeface="Noto Sans CJK KR Regular" pitchFamily="34" charset="-127"/>
              </a:rPr>
              <a:t> 복합패널</a:t>
            </a:r>
            <a:r>
              <a:rPr lang="en-US" altLang="ko-KR" sz="900" kern="0" dirty="0">
                <a:solidFill>
                  <a:sysClr val="windowText" lastClr="000000"/>
                </a:solidFill>
                <a:latin typeface="Noto Sans CJK KR Regular" pitchFamily="34" charset="-127"/>
                <a:ea typeface="Noto Sans CJK KR Regular" pitchFamily="34" charset="-127"/>
              </a:rPr>
              <a:t>]</a:t>
            </a:r>
            <a:endParaRPr lang="ko-KR" altLang="en-US" sz="900" kern="0" dirty="0">
              <a:solidFill>
                <a:sysClr val="windowText" lastClr="000000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pic>
        <p:nvPicPr>
          <p:cNvPr id="22" name="그림 53" descr="패널.jpg">
            <a:extLst>
              <a:ext uri="{FF2B5EF4-FFF2-40B4-BE49-F238E27FC236}">
                <a16:creationId xmlns:a16="http://schemas.microsoft.com/office/drawing/2014/main" id="{D452619E-28CB-4D07-8838-3854BBEC6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046" y="1871552"/>
            <a:ext cx="1624582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E980F7-34EE-46F2-9517-EB45EED0F224}"/>
              </a:ext>
            </a:extLst>
          </p:cNvPr>
          <p:cNvSpPr txBox="1"/>
          <p:nvPr/>
        </p:nvSpPr>
        <p:spPr>
          <a:xfrm>
            <a:off x="4713681" y="3591660"/>
            <a:ext cx="1624582" cy="1384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0" tIns="0" rIns="0" bIns="0" rtlCol="0" anchor="ctr" anchorCtr="1">
            <a:spAutoFit/>
          </a:bodyPr>
          <a:lstStyle/>
          <a:p>
            <a:pPr>
              <a:defRPr/>
            </a:pPr>
            <a:r>
              <a:rPr lang="en-US" altLang="ko-KR" sz="900" kern="0" dirty="0">
                <a:solidFill>
                  <a:sysClr val="windowText" lastClr="000000"/>
                </a:solidFill>
                <a:latin typeface="Noto Sans CJK KR Regular" pitchFamily="34" charset="-127"/>
                <a:ea typeface="Noto Sans CJK KR Regular" pitchFamily="34" charset="-127"/>
              </a:rPr>
              <a:t>[EPL </a:t>
            </a:r>
            <a:r>
              <a:rPr lang="ko-KR" altLang="en-US" sz="900" kern="0" dirty="0">
                <a:solidFill>
                  <a:sysClr val="windowText" lastClr="000000"/>
                </a:solidFill>
                <a:latin typeface="Noto Sans CJK KR Regular" pitchFamily="34" charset="-127"/>
                <a:ea typeface="Noto Sans CJK KR Regular" pitchFamily="34" charset="-127"/>
              </a:rPr>
              <a:t>패널</a:t>
            </a:r>
            <a:r>
              <a:rPr lang="en-US" altLang="ko-KR" sz="900" kern="0" dirty="0">
                <a:solidFill>
                  <a:sysClr val="windowText" lastClr="000000"/>
                </a:solidFill>
                <a:latin typeface="Noto Sans CJK KR Regular" pitchFamily="34" charset="-127"/>
                <a:ea typeface="Noto Sans CJK KR Regular" pitchFamily="34" charset="-127"/>
              </a:rPr>
              <a:t>]</a:t>
            </a:r>
            <a:endParaRPr lang="ko-KR" altLang="en-US" sz="900" kern="0" dirty="0">
              <a:solidFill>
                <a:sysClr val="windowText" lastClr="000000"/>
              </a:solidFill>
              <a:latin typeface="Noto Sans CJK KR Regular" pitchFamily="34" charset="-127"/>
              <a:ea typeface="Noto Sans CJK KR Regular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C16FED3-7E1C-41EE-A1F6-A837F9BDE3EB}"/>
              </a:ext>
            </a:extLst>
          </p:cNvPr>
          <p:cNvSpPr/>
          <p:nvPr/>
        </p:nvSpPr>
        <p:spPr>
          <a:xfrm>
            <a:off x="2267110" y="3956170"/>
            <a:ext cx="3729770" cy="204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혼화재료별 밀도 및 분말도 시험결과</a:t>
            </a:r>
            <a:r>
              <a:rPr lang="en-US" altLang="ko-KR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endParaRPr lang="ko-KR" altLang="en-US" sz="105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텍스트 개체 틀 4">
            <a:extLst>
              <a:ext uri="{FF2B5EF4-FFF2-40B4-BE49-F238E27FC236}">
                <a16:creationId xmlns:a16="http://schemas.microsoft.com/office/drawing/2014/main" id="{50D7BEEB-E215-490C-8D9E-771E0EF8BC1B}"/>
              </a:ext>
            </a:extLst>
          </p:cNvPr>
          <p:cNvSpPr txBox="1">
            <a:spLocks/>
          </p:cNvSpPr>
          <p:nvPr/>
        </p:nvSpPr>
        <p:spPr>
          <a:xfrm>
            <a:off x="1550538" y="5608221"/>
            <a:ext cx="5162914" cy="546172"/>
          </a:xfrm>
          <a:prstGeom prst="rect">
            <a:avLst/>
          </a:prstGeom>
        </p:spPr>
        <p:txBody>
          <a:bodyPr/>
          <a:lstStyle>
            <a:lvl1pPr marL="0" indent="0" algn="l" defTabSz="742950" rtl="0" eaLnBrk="1" latinLnBrk="1" hangingPunct="1">
              <a:lnSpc>
                <a:spcPct val="90000"/>
              </a:lnSpc>
              <a:spcBef>
                <a:spcPts val="813"/>
              </a:spcBef>
              <a:buFont typeface="+mj-lt"/>
              <a:buNone/>
              <a:defRPr kumimoji="1" lang="ko-KR" altLang="en-US" sz="1000" b="0" i="0" kern="1200" dirty="0">
                <a:solidFill>
                  <a:srgbClr val="005EB8"/>
                </a:solidFill>
                <a:latin typeface="Noto Sans Korean Regular" panose="020B0500000000000000" pitchFamily="34" charset="-128"/>
                <a:ea typeface="Noto Sans Korean Regular" panose="020B0500000000000000" pitchFamily="34" charset="-128"/>
                <a:cs typeface="+mn-cs"/>
              </a:defRPr>
            </a:lvl1pPr>
            <a:lvl2pPr marL="5572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/>
            <a:r>
              <a:rPr lang="ko-KR" altLang="en-US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▪</a:t>
            </a:r>
            <a:r>
              <a:rPr lang="ko-KR" altLang="en-US" sz="105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폴리실리콘</a:t>
            </a:r>
            <a:r>
              <a:rPr lang="ko-KR" altLang="en-US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슬러지의 분말도가 </a:t>
            </a:r>
            <a:r>
              <a:rPr lang="en-US" altLang="ko-KR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6630 cm</a:t>
            </a:r>
            <a:r>
              <a:rPr lang="en-US" altLang="ko-KR" sz="1050" baseline="300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en-US" altLang="ko-KR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/g </a:t>
            </a:r>
            <a:r>
              <a:rPr lang="ko-KR" altLang="en-US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나타남에 따라 조기강도 향상 기대</a:t>
            </a:r>
            <a:endParaRPr lang="en-US" altLang="ko-KR" sz="105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72000"/>
            <a:r>
              <a:rPr lang="ko-KR" altLang="en-US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▪시멘트 사용량 저감을 통한 </a:t>
            </a:r>
            <a:r>
              <a:rPr lang="ko-KR" altLang="en-US" sz="1050" dirty="0" err="1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수화열</a:t>
            </a:r>
            <a:r>
              <a:rPr lang="ko-KR" altLang="en-US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저감 </a:t>
            </a:r>
            <a:endParaRPr lang="en-US" altLang="ko-KR" sz="105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2224943-31F0-42CD-A1B4-A0EF9F6B77CB}"/>
              </a:ext>
            </a:extLst>
          </p:cNvPr>
          <p:cNvSpPr/>
          <p:nvPr/>
        </p:nvSpPr>
        <p:spPr>
          <a:xfrm>
            <a:off x="6834908" y="1566075"/>
            <a:ext cx="1416756" cy="28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현장적용 사례</a:t>
            </a:r>
          </a:p>
        </p:txBody>
      </p:sp>
      <p:pic>
        <p:nvPicPr>
          <p:cNvPr id="36" name="Picture 6">
            <a:extLst>
              <a:ext uri="{FF2B5EF4-FFF2-40B4-BE49-F238E27FC236}">
                <a16:creationId xmlns:a16="http://schemas.microsoft.com/office/drawing/2014/main" id="{82E8B15A-C6B4-44B2-8CA0-F6977EF43A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 l="36029" t="32777" r="47435" b="50674"/>
          <a:stretch/>
        </p:blipFill>
        <p:spPr bwMode="auto">
          <a:xfrm>
            <a:off x="8473208" y="2281142"/>
            <a:ext cx="1576800" cy="132311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5" descr="SSL21178">
            <a:extLst>
              <a:ext uri="{FF2B5EF4-FFF2-40B4-BE49-F238E27FC236}">
                <a16:creationId xmlns:a16="http://schemas.microsoft.com/office/drawing/2014/main" id="{C0264F71-D749-4D78-BBFA-2383D8AA9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34908" y="2281142"/>
            <a:ext cx="1576800" cy="132311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8" name="_x107759472" descr="EMB00000ef0bc11">
            <a:extLst>
              <a:ext uri="{FF2B5EF4-FFF2-40B4-BE49-F238E27FC236}">
                <a16:creationId xmlns:a16="http://schemas.microsoft.com/office/drawing/2014/main" id="{7B375706-99F8-42E6-A94E-0D1FC2E10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473208" y="3652750"/>
            <a:ext cx="1576800" cy="132311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9" name="_x107737608" descr="EMB00000ef0bc13">
            <a:extLst>
              <a:ext uri="{FF2B5EF4-FFF2-40B4-BE49-F238E27FC236}">
                <a16:creationId xmlns:a16="http://schemas.microsoft.com/office/drawing/2014/main" id="{84828CD2-E4BB-4AF9-9FC8-0B084FB42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834908" y="3652750"/>
            <a:ext cx="1576800" cy="1323118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0" name="텍스트 개체 틀 4">
            <a:extLst>
              <a:ext uri="{FF2B5EF4-FFF2-40B4-BE49-F238E27FC236}">
                <a16:creationId xmlns:a16="http://schemas.microsoft.com/office/drawing/2014/main" id="{20AFC5D7-086B-4AC6-A79E-C7DB9651E1D5}"/>
              </a:ext>
            </a:extLst>
          </p:cNvPr>
          <p:cNvSpPr txBox="1">
            <a:spLocks/>
          </p:cNvSpPr>
          <p:nvPr/>
        </p:nvSpPr>
        <p:spPr>
          <a:xfrm>
            <a:off x="7173838" y="2035060"/>
            <a:ext cx="2552796" cy="245629"/>
          </a:xfrm>
          <a:prstGeom prst="rect">
            <a:avLst/>
          </a:prstGeom>
        </p:spPr>
        <p:txBody>
          <a:bodyPr/>
          <a:lstStyle>
            <a:lvl1pPr marL="0" indent="0" algn="l" defTabSz="742950" rtl="0" eaLnBrk="1" latinLnBrk="1" hangingPunct="1">
              <a:lnSpc>
                <a:spcPct val="90000"/>
              </a:lnSpc>
              <a:spcBef>
                <a:spcPts val="813"/>
              </a:spcBef>
              <a:buFont typeface="+mj-lt"/>
              <a:buNone/>
              <a:defRPr kumimoji="1" lang="ko-KR" altLang="en-US" sz="1000" b="0" i="0" kern="1200" dirty="0">
                <a:solidFill>
                  <a:srgbClr val="005EB8"/>
                </a:solidFill>
                <a:latin typeface="Noto Sans Korean Regular" panose="020B0500000000000000" pitchFamily="34" charset="-128"/>
                <a:ea typeface="Noto Sans Korean Regular" panose="020B0500000000000000" pitchFamily="34" charset="-128"/>
                <a:cs typeface="+mn-cs"/>
              </a:defRPr>
            </a:lvl1pPr>
            <a:lvl2pPr marL="5572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algn="ctr"/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당사 현장 적용 사례</a:t>
            </a:r>
            <a:r>
              <a:rPr lang="en-US" altLang="ko-KR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 </a:t>
            </a:r>
          </a:p>
        </p:txBody>
      </p:sp>
      <p:sp>
        <p:nvSpPr>
          <p:cNvPr id="41" name="텍스트 개체 틀 4">
            <a:extLst>
              <a:ext uri="{FF2B5EF4-FFF2-40B4-BE49-F238E27FC236}">
                <a16:creationId xmlns:a16="http://schemas.microsoft.com/office/drawing/2014/main" id="{0CA74F4E-FEC0-443F-A124-8DF75E555777}"/>
              </a:ext>
            </a:extLst>
          </p:cNvPr>
          <p:cNvSpPr txBox="1">
            <a:spLocks/>
          </p:cNvSpPr>
          <p:nvPr/>
        </p:nvSpPr>
        <p:spPr>
          <a:xfrm>
            <a:off x="6743699" y="5279154"/>
            <a:ext cx="4237810" cy="546172"/>
          </a:xfrm>
          <a:prstGeom prst="rect">
            <a:avLst/>
          </a:prstGeom>
        </p:spPr>
        <p:txBody>
          <a:bodyPr/>
          <a:lstStyle>
            <a:lvl1pPr marL="0" indent="0" algn="l" defTabSz="742950" rtl="0" eaLnBrk="1" latinLnBrk="1" hangingPunct="1">
              <a:lnSpc>
                <a:spcPct val="90000"/>
              </a:lnSpc>
              <a:spcBef>
                <a:spcPts val="813"/>
              </a:spcBef>
              <a:buFont typeface="+mj-lt"/>
              <a:buNone/>
              <a:defRPr kumimoji="1" lang="ko-KR" altLang="en-US" sz="1000" b="0" i="0" kern="1200" dirty="0">
                <a:solidFill>
                  <a:srgbClr val="005EB8"/>
                </a:solidFill>
                <a:latin typeface="Noto Sans Korean Regular" panose="020B0500000000000000" pitchFamily="34" charset="-128"/>
                <a:ea typeface="Noto Sans Korean Regular" panose="020B0500000000000000" pitchFamily="34" charset="-128"/>
                <a:cs typeface="+mn-cs"/>
              </a:defRPr>
            </a:lvl1pPr>
            <a:lvl2pPr marL="5572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/>
            <a:r>
              <a:rPr lang="ko-KR" altLang="en-US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▪저탄소</a:t>
            </a:r>
            <a:r>
              <a:rPr lang="en-US" altLang="ko-KR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조강형 콘크리트 기술 → 국내외 레미콘 대체재료 적용 </a:t>
            </a:r>
            <a:endParaRPr lang="en-US" altLang="ko-KR" sz="105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marL="72000"/>
            <a:r>
              <a:rPr lang="ko-KR" altLang="en-US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건설공사 </a:t>
            </a:r>
            <a:r>
              <a:rPr lang="en-US" altLang="ko-KR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r>
              <a:rPr lang="ko-KR" altLang="en-US" sz="105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 제품 적용 가능</a:t>
            </a:r>
            <a:endParaRPr lang="en-US" altLang="ko-KR" sz="105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A991F0-644B-11A5-1610-1CE12BF0D9A7}"/>
              </a:ext>
            </a:extLst>
          </p:cNvPr>
          <p:cNvSpPr txBox="1"/>
          <p:nvPr/>
        </p:nvSpPr>
        <p:spPr>
          <a:xfrm>
            <a:off x="2944368" y="219457"/>
            <a:ext cx="257634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▪</a:t>
            </a:r>
            <a:r>
              <a:rPr lang="ko-KR" altLang="en-US" sz="1600" b="1" dirty="0" err="1">
                <a:solidFill>
                  <a:srgbClr val="00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폴리실리콘</a:t>
            </a:r>
            <a:r>
              <a:rPr lang="ko-KR" altLang="en-US" sz="1600" b="1" dirty="0">
                <a:solidFill>
                  <a:srgbClr val="0000CC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슬러지 활용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8965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Wdwab2NeUOKy69D6KTbSw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107</Words>
  <Application>Microsoft Office PowerPoint</Application>
  <PresentationFormat>와이드스크린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 Sans CJK KR Regular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4M-PLAN</dc:creator>
  <cp:lastModifiedBy>4M-PLAN</cp:lastModifiedBy>
  <cp:revision>1</cp:revision>
  <dcterms:created xsi:type="dcterms:W3CDTF">2022-11-16T07:19:29Z</dcterms:created>
  <dcterms:modified xsi:type="dcterms:W3CDTF">2022-11-16T07:34:40Z</dcterms:modified>
</cp:coreProperties>
</file>