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76273-6BD6-44F4-BCD1-EB26756B1A91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C0133-019A-4517-9688-708568125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43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C0133-019A-4517-9688-708568125EA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6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5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11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42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5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8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8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 dirty="0"/>
              <a:t>CREDIT SCORE EDA REPORT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7447722" y="4810538"/>
            <a:ext cx="32202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KEERTHANA RAJAGOPAL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for contract type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2A443-1CD8-47A1-BB04-0C3D64A9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2113281"/>
            <a:ext cx="3414010" cy="2631435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contract type ‘cash loans’ is having higher number of credits than ‘Revolving loans’ contract type.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this also Female is leading for applying credits.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type 1 : there is only Female Revolving loans.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organization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7059-D971-DD66-50E3-575CA760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56" y="647698"/>
            <a:ext cx="3368711" cy="556260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clients are from Industry type 8,type 6, type 10, religion and  trade type 5, type 4.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Same as type 0 in distribution of organization type.</a:t>
            </a:r>
          </a:p>
        </p:txBody>
      </p:sp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2C53E3-39DC-BA8D-1C2A-BC7DC0CBD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425" y="1135781"/>
            <a:ext cx="8383603" cy="511261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Credit amount is inversely proportional to the date of birth, which means low age people can have higher credit amount and older people can have lower credit amount.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Income amount is inversely proportional to the number of children client have, means client who have less children will have more income and vice-versa.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Credit amount is higher to densely populated area and clients who are having less children will be in densely populated area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In densely populated area, the income is also higher.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3C5010-EB60-CC77-7B8D-8C17C36B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861" y="808522"/>
            <a:ext cx="7530650" cy="5401377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 client's permanent address and contact address matches, then they are likely to have more children and vice-versa.</a:t>
            </a:r>
          </a:p>
          <a:p>
            <a:pPr lvl="1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 client's permanent address and work address matches, then they are likely to have more children and vice-versa.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415" y="2274436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amount vs Education Status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7425F-F10C-D5E2-45CB-2F14BA54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551708"/>
            <a:ext cx="3980139" cy="375458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Family status of 'civil marriage', 'marriage' and 'separated' of Academic degree education are having higher number of credits than others.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Higher education of family status of 'marriage', 'single' and 'civil marriage' are having more outliers.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Civil marriage for Academic degree is having most of the credits in the third quartile.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Income amount vs Education Status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83A2A-C8D7-22AF-F8A1-8A0543F7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1" y="1825357"/>
            <a:ext cx="3414010" cy="3207282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Education type 'Higher education' the income amount mean is mostly equal with family status. It does contain many outliers.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outlier are having for Academic degree, but they are having the income amount is little higher that Higher education.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Lower secondary of civil marriage family status are have less income amount than others.</a:t>
            </a:r>
          </a:p>
        </p:txBody>
      </p:sp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amount vs Education Status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936D6-8A3B-F936-BE18-1FBB9B06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818731"/>
            <a:ext cx="3414010" cy="3220535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Most of the outliers are from Education type 'Higher education' and 'Secondary’.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Civil marriage for Academic degree is having most of the credits in the third quartile.</a:t>
            </a:r>
          </a:p>
        </p:txBody>
      </p:sp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Distribution of Income range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FA0F6-4AAD-62B0-87D4-8DE6344A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2829824"/>
            <a:ext cx="3414010" cy="1198348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 side.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Female counts are higher than male.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Income range from 100000 to 200000 is having a greater number of credits.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graph show that females are more than male in having credits for that range.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Very less count for income range 400000 and above.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Income amount vs Education Status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AA42E-0BF1-A493-1130-AA9C99E7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559433"/>
            <a:ext cx="3980139" cy="37391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Have some similarity with Target0, From above boxplot for Education type 'Higher education' the income amount is mostly equal with family status.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outlier are having for Academic degree, but their income amount is little higher that Higher education.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Lower secondary are having less income amount than others.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contract status with purposes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97407-C6FD-B71E-CE3B-2303F156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799540"/>
            <a:ext cx="3414010" cy="5258917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Most rejection of loans came from purpose 'repairs'.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education purposes we have equal number of approves and rejection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purposes with target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CD481-6EE7-877A-7E95-51D3AAD1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33" y="647698"/>
            <a:ext cx="3611156" cy="556260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Loan purposes with 'Repairs' are facing more difficulties in payment on time.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There are few places where loan payment is significantly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484A-F686-1306-669A-778A811B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41898-CEF4-1F9B-8B5E-C71F7E8D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024466"/>
            <a:ext cx="9985376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'Buying a home’, ’Buying a land’, 'Buying a new car' and ‘Building a house' credit amount of Loan purposes is higher.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Significant amount of credit applied for Income type of state servants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credits applied for Money for third person or a Hobby</a:t>
            </a: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Prev Credit amount vs Housing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0D06D-F1B0-42F6-F4D5-70756CC0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653351"/>
            <a:ext cx="3980139" cy="3551294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Few points can be concluded from the graph.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Here for Housing type, office apartment is having higher credit of target 0 and co-op apartment is having higher credit of target 1.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So, we can conclude that bank should avoid giving loans to the housing type of co-op apartment as they are having difficulties in payment.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Bank can focus mostly on housing type with parents or House\apartment or municipal apartment for 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‘Student’ ,’pensioner’ and ‘Businessman’ should be given higher priority for giving loans by the banks compared to the clients with housing ‘type other than ‘Co-op apartment’ for successful payments.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Income type ‘Working’ should be given less priority by the banks due to large number of unsuccessful payments compared to others.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Higher number of unsuccessful payments occurred in loan type ‘Repair’ in the past. So, Banks should keep this in mind while considering loan types ‘Repair’.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Housing type ‘With parents’ should be given the higher priority by the banks because of their successful payments on time as per data.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income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29552-2B01-97F0-8B6E-B606EDC2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2226611"/>
            <a:ext cx="3980139" cy="2404774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income type ‘working’, ’commercial associate’, and ‘State Servant’ the number of credits are higher than others.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this Females are having a greater number of credits than male.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number of credits for income type ‘student’ ,’pensioner’, ‘Businessman’ and ‘Maternity leave’.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for contract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DA060-8913-4405-C252-FB52CC01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2113281"/>
            <a:ext cx="3414010" cy="2631435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contract type ‘cash loans’ is having higher number of credits than ‘Revolving loans’ contract type.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this also Female is leading for applying credits.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organization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897A3-2E7E-23C1-B753-7CC3876B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56" y="647698"/>
            <a:ext cx="3368711" cy="556260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clients are from Industry type 8,type 6, type 10, religion and  trade type 5, type 4.</a:t>
            </a:r>
          </a:p>
        </p:txBody>
      </p:sp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Income range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DB0B1-802E-1A41-2218-A717B2D5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2829824"/>
            <a:ext cx="3414010" cy="1198348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 side.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Male counts are higher than female.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Income range from 100000 to 200000 is having a greater number of credits.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graph show that males are more than female in having credits for that range.</a:t>
            </a: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Very less count for income range 400000 and above.</a:t>
            </a:r>
          </a:p>
        </p:txBody>
      </p:sp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Distribution of income type</a:t>
            </a: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A4250-DC5E-EC6E-7E30-101F8D44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2011337"/>
            <a:ext cx="3980139" cy="2835323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Points to be concluded from the graph on the right side.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income type ‘working’, ’commercial associate’, and ‘State Servant’ the number of credits are higher than other i.e., ‘Maternity leave.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this Females are having a greater number of credits than male.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Less number of credits for income type  ‘Maternity leave’.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For type 1: There is no income type for ‘student’ , ’pensioner’ and ‘Businessman’ which means they don’t do any late payments.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1777</Words>
  <Application>Microsoft Office PowerPoint</Application>
  <PresentationFormat>Widescreen</PresentationFormat>
  <Paragraphs>135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Twentieth Century</vt:lpstr>
      <vt:lpstr>Wingdings 3</vt:lpstr>
      <vt:lpstr>Ion</vt:lpstr>
      <vt:lpstr>CREDIT SCORE EDA REPORT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Previous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CASE STUDY</dc:title>
  <cp:lastModifiedBy>10345</cp:lastModifiedBy>
  <cp:revision>22</cp:revision>
  <dcterms:modified xsi:type="dcterms:W3CDTF">2022-11-06T08:18:43Z</dcterms:modified>
</cp:coreProperties>
</file>