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24D1B85-1AB7-4E54-A422-6D3DCAF47830}">
  <a:tblStyle styleId="{024D1B85-1AB7-4E54-A422-6D3DCAF4783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Sarcasm Detection in Tweets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725 : Introduction to Machine Learning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00700" y="3505125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Kalpesh Patil - 130040019			Navjot Singh - 130110071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Ashwin Bhat - 13D070006			Yash Bhalgat - 13D070014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Random Forest</a:t>
            </a:r>
          </a:p>
        </p:txBody>
      </p:sp>
      <p:graphicFrame>
        <p:nvGraphicFramePr>
          <p:cNvPr id="143" name="Shape 143"/>
          <p:cNvGraphicFramePr/>
          <p:nvPr/>
        </p:nvGraphicFramePr>
        <p:xfrm>
          <a:off x="1247975" y="227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{024D1B85-1AB7-4E54-A422-6D3DCAF47830}</a:tableStyleId>
              </a:tblPr>
              <a:tblGrid>
                <a:gridCol w="1822250"/>
                <a:gridCol w="1822250"/>
              </a:tblGrid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0.13</a:t>
                      </a:r>
                    </a:p>
                  </a:txBody>
                  <a:tcPr marT="91425" marB="91425" marR="91425" marL="91425"/>
                </a:tc>
              </a:tr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1362900" y="1839075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    0				   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505375" y="1614150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  Predicted</a:t>
            </a:r>
          </a:p>
        </p:txBody>
      </p:sp>
      <p:sp>
        <p:nvSpPr>
          <p:cNvPr id="146" name="Shape 146"/>
          <p:cNvSpPr txBox="1"/>
          <p:nvPr/>
        </p:nvSpPr>
        <p:spPr>
          <a:xfrm rot="5400000">
            <a:off x="-124600" y="2841900"/>
            <a:ext cx="2224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0	      1</a:t>
            </a:r>
          </a:p>
        </p:txBody>
      </p:sp>
      <p:sp>
        <p:nvSpPr>
          <p:cNvPr id="147" name="Shape 147"/>
          <p:cNvSpPr txBox="1"/>
          <p:nvPr/>
        </p:nvSpPr>
        <p:spPr>
          <a:xfrm rot="-5400898">
            <a:off x="-1231793" y="2601483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	   Actual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764200" y="1419925"/>
            <a:ext cx="30681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 - 0.67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Precision - 0.62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Recall - 0.53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F-score - 0.59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1247975" y="227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{024D1B85-1AB7-4E54-A422-6D3DCAF47830}</a:tableStyleId>
              </a:tblPr>
              <a:tblGrid>
                <a:gridCol w="1822250"/>
                <a:gridCol w="1822250"/>
              </a:tblGrid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0.19</a:t>
                      </a:r>
                    </a:p>
                  </a:txBody>
                  <a:tcPr marT="91425" marB="91425" marR="91425" marL="91425"/>
                </a:tc>
              </a:tr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Shape 155"/>
          <p:cNvSpPr txBox="1"/>
          <p:nvPr/>
        </p:nvSpPr>
        <p:spPr>
          <a:xfrm>
            <a:off x="1362900" y="1839075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   0				   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505375" y="1614150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  Predicted</a:t>
            </a:r>
          </a:p>
        </p:txBody>
      </p:sp>
      <p:sp>
        <p:nvSpPr>
          <p:cNvPr id="157" name="Shape 157"/>
          <p:cNvSpPr txBox="1"/>
          <p:nvPr/>
        </p:nvSpPr>
        <p:spPr>
          <a:xfrm rot="5400000">
            <a:off x="-124600" y="2841900"/>
            <a:ext cx="2224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0	      1</a:t>
            </a:r>
          </a:p>
        </p:txBody>
      </p:sp>
      <p:sp>
        <p:nvSpPr>
          <p:cNvPr id="158" name="Shape 158"/>
          <p:cNvSpPr txBox="1"/>
          <p:nvPr/>
        </p:nvSpPr>
        <p:spPr>
          <a:xfrm rot="-5400898">
            <a:off x="-1231793" y="2601483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	   Actual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764200" y="1419925"/>
            <a:ext cx="30681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 - 0.72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Precision - 0.73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Recall - 0.85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F-score - 0.78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SVM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1247975" y="227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{024D1B85-1AB7-4E54-A422-6D3DCAF47830}</a:tableStyleId>
              </a:tblPr>
              <a:tblGrid>
                <a:gridCol w="1822250"/>
                <a:gridCol w="1822250"/>
              </a:tblGrid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0.23</a:t>
                      </a:r>
                    </a:p>
                  </a:txBody>
                  <a:tcPr marT="91425" marB="91425" marR="91425" marL="91425"/>
                </a:tc>
              </a:tr>
              <a:tr h="6590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Shape 166"/>
          <p:cNvSpPr txBox="1"/>
          <p:nvPr/>
        </p:nvSpPr>
        <p:spPr>
          <a:xfrm>
            <a:off x="1362900" y="1839075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    0				   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505375" y="1614150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	   Predicted</a:t>
            </a:r>
          </a:p>
        </p:txBody>
      </p:sp>
      <p:sp>
        <p:nvSpPr>
          <p:cNvPr id="168" name="Shape 168"/>
          <p:cNvSpPr txBox="1"/>
          <p:nvPr/>
        </p:nvSpPr>
        <p:spPr>
          <a:xfrm rot="5400000">
            <a:off x="-124600" y="2841900"/>
            <a:ext cx="2224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0	      1</a:t>
            </a:r>
          </a:p>
        </p:txBody>
      </p:sp>
      <p:sp>
        <p:nvSpPr>
          <p:cNvPr id="169" name="Shape 169"/>
          <p:cNvSpPr txBox="1"/>
          <p:nvPr/>
        </p:nvSpPr>
        <p:spPr>
          <a:xfrm rot="-5400898">
            <a:off x="-1231793" y="2601483"/>
            <a:ext cx="3445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	   Actual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764200" y="1419925"/>
            <a:ext cx="30681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Accuracy - 0.73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Precision - 0.71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Recall - 0.93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F-score - 0.81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of Models</a:t>
            </a:r>
          </a:p>
        </p:txBody>
      </p:sp>
      <p:pic>
        <p:nvPicPr>
          <p:cNvPr descr="1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1047750"/>
            <a:ext cx="30289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SVM model performs the best!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LibSVM could handle high dimensionality of features as compared to Neural Networks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Features like punctuation and capitalization are important since they reduce the impurity function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731300" y="218450"/>
            <a:ext cx="4412700" cy="49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LibSVM : A Library for Support Vector machines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Rattle : A GUI for Data Mining using 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Senti-Strength Tool : automatic sentiment analysis of word corpus.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Keras: Deep Learning library for Theano and TensorFlow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731300" y="168900"/>
            <a:ext cx="4412700" cy="49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Cliche, M. The sarcasm detector, 2014.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Bharti, Santosh Kumar, Korra Sathya Babu, and Sanjay Kumar Jena. "Parsing-based sarcasm sentiment recognition in Twitter data."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Joshi, Aditya, Vinita Sharma, and Pushpak Bhattacharyya. "Harnessing context incongruity for sarcasm detection."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Sarcasm is defined as a cutting, often ironic remark intended to express contempt or ridicule.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Sarcasm detection is the task of correctly labeling the text as 'sarcastic' or 'non-sarcastic'.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Challenging because :-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Lack of intonation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Lack of facial expressions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Querying the Streaming  API  using  keywords #sarcasm and other  sentiment tweets, filtering  out  non-English  tweets  and  re-tweets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Stream data using Twitter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https://github.com/guyz/twitter-sentiment-dataset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Sentiment dataset for Sarcasm detection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https://github.com/dmitryvinn/twitter-sarcasm-measurement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Lexical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Pragmatic Features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Explicit Incongruity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Lexical Features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b="1" lang="en"/>
              <a:t>Unigrams </a:t>
            </a:r>
            <a:r>
              <a:rPr lang="en"/>
              <a:t>are used to extract lexical features from the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Pragmatic Features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Number of capitalizations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Number of emoticons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Number of slang laughter words like “lol”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Number of punctuation marks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Incongruity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Linguistic theory - positive sentiment contrasted with negative situation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Number of sentiment incongruities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Number of words with positive or negative polarities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Largest positive/negative polarity word sequence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Overall lexical polarity of the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Analysis</a:t>
            </a:r>
          </a:p>
        </p:txBody>
      </p:sp>
      <p:pic>
        <p:nvPicPr>
          <p:cNvPr descr="1.jpe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56920"/>
            <a:ext cx="3955150" cy="3347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jpeg"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650" y="1256925"/>
            <a:ext cx="3856425" cy="33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Classifier Models tried → 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Random Forest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Neural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SVM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