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1" r:id="rId6"/>
    <p:sldId id="263" r:id="rId7"/>
    <p:sldId id="265" r:id="rId8"/>
    <p:sldId id="266" r:id="rId9"/>
    <p:sldId id="267" r:id="rId10"/>
  </p:sldIdLst>
  <p:sldSz cx="20104100" cy="11309350"/>
  <p:notesSz cx="20104100" cy="11309350"/>
  <p:embeddedFontLst>
    <p:embeddedFont>
      <p:font typeface="IBM Plex Mono" charset="-52"/>
      <p:regular r:id="rId12"/>
      <p:bold r:id="rId13"/>
      <p:italic r:id="rId14"/>
      <p:boldItalic r:id="rId15"/>
    </p:embeddedFont>
    <p:embeddedFont>
      <p:font typeface="IBM Plex Sans" charset="0"/>
      <p:regular r:id="rId16"/>
      <p:bold r:id="rId17"/>
      <p:italic r:id="rId18"/>
      <p:boldItalic r:id="rId19"/>
    </p:embeddedFont>
    <p:embeddedFont>
      <p:font typeface="Calibri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402">
          <p15:clr>
            <a:srgbClr val="A4A3A4"/>
          </p15:clr>
        </p15:guide>
        <p15:guide id="2" pos="428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hoq7vyxNEsj0mw7RAIfIq333YE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3" d="100"/>
          <a:sy n="73" d="100"/>
        </p:scale>
        <p:origin x="-36" y="-2232"/>
      </p:cViewPr>
      <p:guideLst>
        <p:guide orient="horz" pos="1402"/>
        <p:guide pos="4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3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8712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11387138" y="0"/>
            <a:ext cx="8712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219887797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4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4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31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4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5"/>
          <p:cNvSpPr txBox="1">
            <a:spLocks noGrp="1"/>
          </p:cNvSpPr>
          <p:nvPr>
            <p:ph type="ctrTitle"/>
          </p:nvPr>
        </p:nvSpPr>
        <p:spPr>
          <a:xfrm>
            <a:off x="1507807" y="3505898"/>
            <a:ext cx="1708848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subTitle" idx="1"/>
          </p:nvPr>
        </p:nvSpPr>
        <p:spPr>
          <a:xfrm>
            <a:off x="3015615" y="6333236"/>
            <a:ext cx="1407287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6"/>
          <p:cNvSpPr txBox="1">
            <a:spLocks noGrp="1"/>
          </p:cNvSpPr>
          <p:nvPr>
            <p:ph type="title"/>
          </p:nvPr>
        </p:nvSpPr>
        <p:spPr>
          <a:xfrm>
            <a:off x="3491004" y="1399796"/>
            <a:ext cx="13122090" cy="704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50" b="0" i="0" u="none" strike="noStrike" cap="none">
                <a:solidFill>
                  <a:srgbClr val="60269E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body" idx="1"/>
          </p:nvPr>
        </p:nvSpPr>
        <p:spPr>
          <a:xfrm>
            <a:off x="1413063" y="3203932"/>
            <a:ext cx="17277972" cy="5650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7"/>
          <p:cNvSpPr txBox="1">
            <a:spLocks noGrp="1"/>
          </p:cNvSpPr>
          <p:nvPr>
            <p:ph type="title"/>
          </p:nvPr>
        </p:nvSpPr>
        <p:spPr>
          <a:xfrm>
            <a:off x="3491004" y="1399796"/>
            <a:ext cx="13122090" cy="704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50" b="0" i="0" u="none" strike="noStrike" cap="none">
                <a:solidFill>
                  <a:srgbClr val="60269E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1"/>
          </p:nvPr>
        </p:nvSpPr>
        <p:spPr>
          <a:xfrm>
            <a:off x="1413063" y="2738131"/>
            <a:ext cx="689102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2"/>
          </p:nvPr>
        </p:nvSpPr>
        <p:spPr>
          <a:xfrm>
            <a:off x="10353611" y="2601150"/>
            <a:ext cx="87452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>
            <a:spLocks noGrp="1"/>
          </p:cNvSpPr>
          <p:nvPr>
            <p:ph type="title"/>
          </p:nvPr>
        </p:nvSpPr>
        <p:spPr>
          <a:xfrm>
            <a:off x="3491004" y="1399796"/>
            <a:ext cx="13122090" cy="704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50" b="0" i="0" u="none" strike="noStrike" cap="none">
                <a:solidFill>
                  <a:srgbClr val="60269E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1393"/>
            <a:ext cx="2010008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1"/>
          <p:cNvSpPr txBox="1"/>
          <p:nvPr/>
        </p:nvSpPr>
        <p:spPr>
          <a:xfrm>
            <a:off x="794770" y="2759075"/>
            <a:ext cx="8876280" cy="864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14000"/>
              </a:lnSpc>
            </a:pPr>
            <a:r>
              <a:rPr lang="ru-RU" sz="4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Интерпретация динамограмм</a:t>
            </a:r>
            <a:endParaRPr dirty="0"/>
          </a:p>
        </p:txBody>
      </p:sp>
      <p:sp>
        <p:nvSpPr>
          <p:cNvPr id="48" name="Google Shape;48;p1"/>
          <p:cNvSpPr txBox="1"/>
          <p:nvPr/>
        </p:nvSpPr>
        <p:spPr>
          <a:xfrm>
            <a:off x="831850" y="9464675"/>
            <a:ext cx="7503300" cy="2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20942" marR="8377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9" name="Google Shape;49;p1" descr="Изображение выглядит как текст, Шрифт, снимок экрана, Графика&#10;&#10;Автоматически созданное описание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1600" y="1105200"/>
            <a:ext cx="2880000" cy="7588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6350" y="0"/>
            <a:ext cx="20086911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2"/>
          <p:cNvSpPr txBox="1"/>
          <p:nvPr/>
        </p:nvSpPr>
        <p:spPr>
          <a:xfrm>
            <a:off x="831850" y="1082675"/>
            <a:ext cx="14624079" cy="75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0" marR="8377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 b="1" i="0" u="none" strike="noStrike" cap="none">
                <a:solidFill>
                  <a:srgbClr val="15B01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 данной работы:</a:t>
            </a:r>
            <a:endParaRPr/>
          </a:p>
        </p:txBody>
      </p:sp>
      <p:sp>
        <p:nvSpPr>
          <p:cNvPr id="56" name="Google Shape;56;p2"/>
          <p:cNvSpPr/>
          <p:nvPr/>
        </p:nvSpPr>
        <p:spPr>
          <a:xfrm>
            <a:off x="665843" y="2275058"/>
            <a:ext cx="15822950" cy="1752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91A3B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2"/>
          <p:cNvSpPr txBox="1"/>
          <p:nvPr/>
        </p:nvSpPr>
        <p:spPr>
          <a:xfrm>
            <a:off x="970643" y="2503658"/>
            <a:ext cx="14485286" cy="1201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20942" marR="8377" lvl="0">
              <a:lnSpc>
                <a:spcPct val="120000"/>
              </a:lnSpc>
            </a:pPr>
            <a:r>
              <a:rPr lang="ru-RU" sz="3200" dirty="0" smtClean="0">
                <a:solidFill>
                  <a:schemeClr val="dk1"/>
                </a:solidFill>
                <a:latin typeface="Times New Roman"/>
                <a:ea typeface="IBM Plex Sans"/>
                <a:cs typeface="Times New Roman"/>
                <a:sym typeface="Times New Roman"/>
              </a:rPr>
              <a:t>Уменьшить трудозатраты специалистов технической службы нефтедобывающего предприятия, в части относящейся к чтению динамограмм</a:t>
            </a:r>
            <a:endParaRPr sz="3200" b="0" i="0" u="none" strike="noStrike" cap="none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58" name="Google Shape;58;p2" descr="Изображение выглядит как черный, темнота&#10;&#10;Автоматически созданное описание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502400" y="1159200"/>
            <a:ext cx="2556000" cy="598834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2"/>
          <p:cNvSpPr txBox="1"/>
          <p:nvPr/>
        </p:nvSpPr>
        <p:spPr>
          <a:xfrm>
            <a:off x="818242" y="4454695"/>
            <a:ext cx="14624079" cy="75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0" marR="8377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 b="1" i="0" u="none" strike="noStrike" cap="none" dirty="0">
                <a:solidFill>
                  <a:srgbClr val="15B01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Предмет исследования:</a:t>
            </a:r>
            <a:endParaRPr dirty="0"/>
          </a:p>
        </p:txBody>
      </p:sp>
      <p:sp>
        <p:nvSpPr>
          <p:cNvPr id="60" name="Google Shape;60;p2"/>
          <p:cNvSpPr/>
          <p:nvPr/>
        </p:nvSpPr>
        <p:spPr>
          <a:xfrm>
            <a:off x="665843" y="5826295"/>
            <a:ext cx="15822950" cy="1752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91A3B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2"/>
          <p:cNvSpPr/>
          <p:nvPr/>
        </p:nvSpPr>
        <p:spPr>
          <a:xfrm>
            <a:off x="970643" y="6357355"/>
            <a:ext cx="13106400" cy="683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942" marR="8377" lvl="0">
              <a:lnSpc>
                <a:spcPct val="120000"/>
              </a:lnSpc>
            </a:pPr>
            <a:r>
              <a:rPr lang="ru-RU" sz="32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Динамограмма</a:t>
            </a:r>
            <a:endParaRPr dirty="0"/>
          </a:p>
        </p:txBody>
      </p:sp>
      <p:sp>
        <p:nvSpPr>
          <p:cNvPr id="62" name="Google Shape;62;p2"/>
          <p:cNvSpPr txBox="1"/>
          <p:nvPr/>
        </p:nvSpPr>
        <p:spPr>
          <a:xfrm>
            <a:off x="818242" y="8109955"/>
            <a:ext cx="14624079" cy="75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0" marR="8377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 b="1" i="0" u="none" strike="noStrike" cap="none" dirty="0">
                <a:solidFill>
                  <a:srgbClr val="15B01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Объект изучения:</a:t>
            </a:r>
            <a:endParaRPr dirty="0"/>
          </a:p>
        </p:txBody>
      </p:sp>
      <p:sp>
        <p:nvSpPr>
          <p:cNvPr id="63" name="Google Shape;63;p2"/>
          <p:cNvSpPr/>
          <p:nvPr/>
        </p:nvSpPr>
        <p:spPr>
          <a:xfrm>
            <a:off x="665843" y="9123120"/>
            <a:ext cx="15822950" cy="1752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91A3B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2"/>
          <p:cNvSpPr/>
          <p:nvPr/>
        </p:nvSpPr>
        <p:spPr>
          <a:xfrm>
            <a:off x="1123043" y="9683564"/>
            <a:ext cx="13106400" cy="683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942" marR="8377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Модель </a:t>
            </a:r>
            <a:r>
              <a:rPr lang="ru-RU" sz="32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классификации динамограмм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359"/>
            <a:ext cx="20104100" cy="11304631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3"/>
          <p:cNvSpPr txBox="1"/>
          <p:nvPr/>
        </p:nvSpPr>
        <p:spPr>
          <a:xfrm>
            <a:off x="831850" y="1082675"/>
            <a:ext cx="14624079" cy="697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0" marR="8377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1" i="0" u="none" strike="noStrike" cap="none" dirty="0">
                <a:solidFill>
                  <a:srgbClr val="15B01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Задачи:</a:t>
            </a:r>
            <a:endParaRPr dirty="0"/>
          </a:p>
        </p:txBody>
      </p:sp>
      <p:sp>
        <p:nvSpPr>
          <p:cNvPr id="71" name="Google Shape;71;p3"/>
          <p:cNvSpPr/>
          <p:nvPr/>
        </p:nvSpPr>
        <p:spPr>
          <a:xfrm>
            <a:off x="679450" y="2212521"/>
            <a:ext cx="18059400" cy="8001000"/>
          </a:xfrm>
          <a:prstGeom prst="roundRect">
            <a:avLst>
              <a:gd name="adj" fmla="val 16667"/>
            </a:avLst>
          </a:prstGeom>
          <a:solidFill>
            <a:srgbClr val="91A3B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3"/>
          <p:cNvSpPr txBox="1"/>
          <p:nvPr/>
        </p:nvSpPr>
        <p:spPr>
          <a:xfrm>
            <a:off x="2077901" y="4066240"/>
            <a:ext cx="15262497" cy="3190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itchFamily="34" charset="0"/>
              <a:buChar char="•"/>
            </a:pPr>
            <a:r>
              <a:rPr lang="ru-RU" sz="32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Сформировать/получить </a:t>
            </a:r>
            <a:r>
              <a:rPr lang="ru-RU" sz="3200" b="0" i="0" u="none" strike="noStrike" cap="none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датасет</a:t>
            </a:r>
            <a:r>
              <a:rPr lang="ru-RU" sz="32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с ручной разметкой.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itchFamily="34" charset="0"/>
              <a:buChar char="•"/>
            </a:pPr>
            <a:r>
              <a:rPr lang="ru-RU" sz="32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Проверить </a:t>
            </a:r>
            <a:r>
              <a:rPr lang="ru-RU" sz="3200" b="0" i="0" u="none" strike="noStrike" cap="none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фреймворки</a:t>
            </a:r>
            <a:r>
              <a:rPr lang="ru-RU" sz="32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для классического машинного обучения при работе с классификацией динамограмм.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itchFamily="34" charset="0"/>
              <a:buChar char="•"/>
            </a:pPr>
            <a:r>
              <a:rPr lang="ru-RU" sz="32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Сформировать изображения из имеющегося </a:t>
            </a:r>
            <a:r>
              <a:rPr lang="ru-RU" sz="3200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датасета</a:t>
            </a:r>
            <a:r>
              <a:rPr lang="ru-RU" sz="32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itchFamily="34" charset="0"/>
              <a:buChar char="•"/>
            </a:pPr>
            <a:r>
              <a:rPr lang="ru-RU" sz="32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Проверить </a:t>
            </a:r>
            <a:r>
              <a:rPr lang="ru-RU" sz="3200" b="0" i="0" u="none" strike="noStrike" cap="none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фреймворки</a:t>
            </a:r>
            <a:r>
              <a:rPr lang="ru-RU" sz="32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для работы с компьютерным зрением на возможность классификации динамограмм.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endParaRPr dirty="0"/>
          </a:p>
        </p:txBody>
      </p:sp>
      <p:pic>
        <p:nvPicPr>
          <p:cNvPr id="73" name="Google Shape;73;p3" descr="Изображение выглядит как черный, темнота&#10;&#10;Автоматически созданное описание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502400" y="1159200"/>
            <a:ext cx="2556000" cy="5988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0104100" cy="1130463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5"/>
          <p:cNvSpPr txBox="1"/>
          <p:nvPr/>
        </p:nvSpPr>
        <p:spPr>
          <a:xfrm>
            <a:off x="831850" y="1110018"/>
            <a:ext cx="14624079" cy="697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R="8377" lvl="0"/>
            <a:r>
              <a:rPr lang="ru-RU" sz="4400" b="1" i="0" u="none" strike="noStrike" cap="none" dirty="0">
                <a:solidFill>
                  <a:srgbClr val="15B01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Что такое </a:t>
            </a:r>
            <a:r>
              <a:rPr lang="ru-RU" sz="4400" b="1" dirty="0">
                <a:solidFill>
                  <a:srgbClr val="15B01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«динамограмма»</a:t>
            </a:r>
            <a:endParaRPr dirty="0"/>
          </a:p>
        </p:txBody>
      </p:sp>
      <p:sp>
        <p:nvSpPr>
          <p:cNvPr id="99" name="Google Shape;99;p5"/>
          <p:cNvSpPr txBox="1"/>
          <p:nvPr/>
        </p:nvSpPr>
        <p:spPr>
          <a:xfrm>
            <a:off x="1878975" y="2838382"/>
            <a:ext cx="13411200" cy="2990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20942" marR="8377" lvl="0">
              <a:lnSpc>
                <a:spcPct val="120000"/>
              </a:lnSpc>
            </a:pPr>
            <a:r>
              <a:rPr lang="ru-RU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ru-RU" sz="2800" b="1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</a:t>
            </a:r>
            <a:r>
              <a:rPr lang="ru-RU" sz="28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инамограмма</a:t>
            </a:r>
            <a:r>
              <a:rPr lang="ru-RU" sz="2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это диаграмма изменения нагрузки на устьевой шток в зависимости от его хода.</a:t>
            </a:r>
            <a:endParaRPr dirty="0"/>
          </a:p>
          <a:p>
            <a:pPr marL="20942" marR="8377" lvl="0">
              <a:lnSpc>
                <a:spcPct val="120000"/>
              </a:lnSpc>
              <a:spcBef>
                <a:spcPts val="3000"/>
              </a:spcBef>
            </a:pPr>
            <a:r>
              <a:rPr lang="ru-RU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ru-RU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Теоретическая динамограмма</a:t>
            </a:r>
            <a:r>
              <a:rPr lang="ru-RU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это такая идеализированная динамограмма, которая не учитывает силы трения, инерционные и динамические эффекты, возникающие в реальных условиях</a:t>
            </a:r>
            <a:r>
              <a:rPr lang="ru-RU" sz="2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dirty="0"/>
          </a:p>
        </p:txBody>
      </p:sp>
      <p:pic>
        <p:nvPicPr>
          <p:cNvPr id="100" name="Google Shape;100;p5" descr="Изображение выглядит как черный, темнота&#10;&#10;Автоматически созданное описание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502400" y="1159200"/>
            <a:ext cx="2556000" cy="598834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5"/>
          <p:cNvSpPr/>
          <p:nvPr/>
        </p:nvSpPr>
        <p:spPr>
          <a:xfrm>
            <a:off x="673100" y="2215795"/>
            <a:ext cx="15822950" cy="823948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91A3B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 descr="Динамограмма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420" y="6457266"/>
            <a:ext cx="3724275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Динамограмма нормальной работы насоса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270" y="6328678"/>
            <a:ext cx="37242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70017" y="9274629"/>
            <a:ext cx="27093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Динамограмма теоретическая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6051313" y="9384864"/>
            <a:ext cx="3796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Динамограмма нормальной работы насоса</a:t>
            </a:r>
          </a:p>
        </p:txBody>
      </p:sp>
      <p:pic>
        <p:nvPicPr>
          <p:cNvPr id="1030" name="Picture 6" descr="Динамограмма - Не работают оба клапана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44" y="6328678"/>
            <a:ext cx="37242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127828" y="9371802"/>
            <a:ext cx="23407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 работают оба клапана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359"/>
            <a:ext cx="20104100" cy="1130463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6"/>
          <p:cNvSpPr txBox="1"/>
          <p:nvPr/>
        </p:nvSpPr>
        <p:spPr>
          <a:xfrm>
            <a:off x="821018" y="1060836"/>
            <a:ext cx="14624079" cy="697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0" marR="8377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1" i="0" u="none" strike="noStrike" cap="none" dirty="0" smtClean="0">
                <a:solidFill>
                  <a:srgbClr val="15B01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чего нужно «чтение» динамограмм</a:t>
            </a:r>
            <a:endParaRPr dirty="0"/>
          </a:p>
        </p:txBody>
      </p:sp>
      <p:sp>
        <p:nvSpPr>
          <p:cNvPr id="108" name="Google Shape;108;p6"/>
          <p:cNvSpPr txBox="1"/>
          <p:nvPr/>
        </p:nvSpPr>
        <p:spPr>
          <a:xfrm>
            <a:off x="1195697" y="2589958"/>
            <a:ext cx="14249400" cy="5338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20942" marR="8377" lvl="0" algn="just">
              <a:lnSpc>
                <a:spcPct val="120000"/>
              </a:lnSpc>
            </a:pPr>
            <a:r>
              <a:rPr lang="ru-RU" sz="2400" dirty="0" smtClean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	</a:t>
            </a:r>
            <a:r>
              <a:rPr lang="ru-RU" sz="2400" b="1" dirty="0" smtClean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Инженерам-технологам</a:t>
            </a:r>
            <a:r>
              <a:rPr lang="ru-RU" sz="2400" dirty="0" smtClean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ru-RU" sz="2400" dirty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динамограммы помогают в принятии решений о необходимости текущего ремонта скважины (ТРС) или, например, о необходимости горячей обработки скважины для удаления отложений парафина без привлечения бригады ТРС.</a:t>
            </a:r>
          </a:p>
          <a:p>
            <a:pPr marL="20942" marR="8377" lvl="0" algn="just">
              <a:lnSpc>
                <a:spcPct val="120000"/>
              </a:lnSpc>
            </a:pPr>
            <a:endParaRPr lang="ru-RU" sz="2400" dirty="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20942" marR="8377" lvl="0" algn="just">
              <a:lnSpc>
                <a:spcPct val="120000"/>
              </a:lnSpc>
            </a:pPr>
            <a:r>
              <a:rPr lang="ru-RU" sz="2400" dirty="0" smtClean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	</a:t>
            </a:r>
            <a:r>
              <a:rPr lang="ru-RU" sz="2400" b="1" dirty="0" smtClean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Специалистам </a:t>
            </a:r>
            <a:r>
              <a:rPr lang="ru-RU" sz="2400" b="1" dirty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геологической службы</a:t>
            </a:r>
            <a:r>
              <a:rPr lang="ru-RU" sz="2400" dirty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навык чтения динамограмм необходим как самый первый этап в анализе причин снижения дебита добывающей скважины. Если динамограмма «рабочая», значит дело не в насосе. Значит можно переходить к поиску «геологических» причин снижения дебита</a:t>
            </a:r>
            <a:r>
              <a:rPr lang="ru-RU" sz="2400" dirty="0" smtClean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.</a:t>
            </a:r>
          </a:p>
          <a:p>
            <a:pPr marL="20942" marR="8377" lvl="0" algn="just">
              <a:lnSpc>
                <a:spcPct val="120000"/>
              </a:lnSpc>
            </a:pPr>
            <a:endParaRPr lang="ru-RU" sz="2400" dirty="0">
              <a:solidFill>
                <a:schemeClr val="dk1"/>
              </a:solidFill>
              <a:latin typeface="IBM Plex Mono"/>
              <a:sym typeface="IBM Plex Mono"/>
            </a:endParaRPr>
          </a:p>
          <a:p>
            <a:pPr marL="20942" marR="8377" lvl="0" algn="just">
              <a:lnSpc>
                <a:spcPct val="120000"/>
              </a:lnSpc>
            </a:pPr>
            <a:r>
              <a:rPr lang="ru-RU" sz="2400" dirty="0" smtClean="0">
                <a:solidFill>
                  <a:schemeClr val="dk1"/>
                </a:solidFill>
                <a:latin typeface="IBM Plex Mono"/>
                <a:sym typeface="IBM Plex Mono"/>
              </a:rPr>
              <a:t>Автоматизация этих процессов с использованием искусственного </a:t>
            </a:r>
            <a:r>
              <a:rPr lang="ru-RU" sz="2400" dirty="0" err="1" smtClean="0">
                <a:solidFill>
                  <a:schemeClr val="dk1"/>
                </a:solidFill>
                <a:latin typeface="IBM Plex Mono"/>
                <a:sym typeface="IBM Plex Mono"/>
              </a:rPr>
              <a:t>интелекта</a:t>
            </a:r>
            <a:r>
              <a:rPr lang="ru-RU" sz="2400" dirty="0" smtClean="0">
                <a:solidFill>
                  <a:schemeClr val="dk1"/>
                </a:solidFill>
                <a:latin typeface="IBM Plex Mono"/>
                <a:sym typeface="IBM Plex Mono"/>
              </a:rPr>
              <a:t> позволило бы существенно снизить ежедневные трудозатраты людей.</a:t>
            </a:r>
            <a:endParaRPr dirty="0"/>
          </a:p>
        </p:txBody>
      </p:sp>
      <p:pic>
        <p:nvPicPr>
          <p:cNvPr id="109" name="Google Shape;109;p6" descr="Изображение выглядит как черный, темнота&#10;&#10;Автоматически созданное описание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502400" y="1159200"/>
            <a:ext cx="2556000" cy="59883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6"/>
          <p:cNvSpPr/>
          <p:nvPr/>
        </p:nvSpPr>
        <p:spPr>
          <a:xfrm>
            <a:off x="679450" y="2225675"/>
            <a:ext cx="15822950" cy="83058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91A3B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340"/>
            <a:ext cx="20104100" cy="1130266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8"/>
          <p:cNvSpPr txBox="1"/>
          <p:nvPr/>
        </p:nvSpPr>
        <p:spPr>
          <a:xfrm>
            <a:off x="832620" y="709918"/>
            <a:ext cx="14624079" cy="1497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R="8377" lvl="0"/>
            <a:r>
              <a:rPr lang="ru-RU" sz="4800" b="1" dirty="0">
                <a:solidFill>
                  <a:srgbClr val="15B01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Интерпретация динамограмм позволяет определять следующие «особенности» работы ШГН:</a:t>
            </a:r>
            <a:endParaRPr lang="ru-RU" sz="4800" dirty="0"/>
          </a:p>
        </p:txBody>
      </p:sp>
      <p:pic>
        <p:nvPicPr>
          <p:cNvPr id="126" name="Google Shape;126;p8" descr="Изображение выглядит как текст, Шрифт, Графика, графический дизайн&#10;&#10;Автоматически созданное описание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502400" y="1159200"/>
            <a:ext cx="2556000" cy="598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620" y="2483531"/>
            <a:ext cx="4905375" cy="591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959" y="2493056"/>
            <a:ext cx="5305425" cy="672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3640" y="2483531"/>
            <a:ext cx="5734050" cy="673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82550" y="0"/>
            <a:ext cx="20104100" cy="11304631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0"/>
          <p:cNvSpPr txBox="1"/>
          <p:nvPr/>
        </p:nvSpPr>
        <p:spPr>
          <a:xfrm>
            <a:off x="831850" y="1082675"/>
            <a:ext cx="14624079" cy="75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0" marR="8377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 b="1" i="0" u="none" strike="noStrike" cap="none">
                <a:solidFill>
                  <a:srgbClr val="15B01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Заключение:</a:t>
            </a:r>
            <a:endParaRPr/>
          </a:p>
        </p:txBody>
      </p:sp>
      <p:sp>
        <p:nvSpPr>
          <p:cNvPr id="143" name="Google Shape;143;p10"/>
          <p:cNvSpPr/>
          <p:nvPr/>
        </p:nvSpPr>
        <p:spPr>
          <a:xfrm>
            <a:off x="630101" y="2290691"/>
            <a:ext cx="18059400" cy="8001000"/>
          </a:xfrm>
          <a:prstGeom prst="roundRect">
            <a:avLst>
              <a:gd name="adj" fmla="val 16667"/>
            </a:avLst>
          </a:prstGeom>
          <a:solidFill>
            <a:srgbClr val="91A3B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0"/>
          <p:cNvSpPr txBox="1"/>
          <p:nvPr/>
        </p:nvSpPr>
        <p:spPr>
          <a:xfrm>
            <a:off x="2028553" y="3853943"/>
            <a:ext cx="14729098" cy="5929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20942" marR="8377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 беглом анализе с использованием методов классического машинного обучения, а также конвертации исходных данных в изображения с последующим использованием методов машинного зрения, хоть и не получилось добиться сходимости больше 80%. Но есть существенный потенциал для улучшения результатов.</a:t>
            </a:r>
            <a:r>
              <a:rPr lang="ru-RU" sz="32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Что уже позволить снизить трудозатраты людей, если совместить классификацию с системой поддержки принятия решения.</a:t>
            </a:r>
          </a:p>
          <a:p>
            <a:pPr marL="20942" marR="8377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32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0942" marR="8377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Также стоит отметить, что если к системе интерпретации динамограммы добавить анализ фактических параметров работы скважины – это даст существенный прирост по сходимости.</a:t>
            </a:r>
            <a:endParaRPr lang="ru-RU" sz="3200" b="0" i="0" u="none" strike="noStrike" cap="none" dirty="0" smtClean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5" name="Google Shape;145;p10" descr="Изображение выглядит как черный, темнота&#10;&#10;Автоматически созданное описание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502400" y="1159200"/>
            <a:ext cx="2556000" cy="5988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0104100" cy="11304631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1"/>
          <p:cNvSpPr txBox="1"/>
          <p:nvPr/>
        </p:nvSpPr>
        <p:spPr>
          <a:xfrm>
            <a:off x="831850" y="1082675"/>
            <a:ext cx="14624079" cy="75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0" marR="8377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 b="1" i="0" u="none" strike="noStrike" cap="none">
                <a:solidFill>
                  <a:srgbClr val="15B01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Список литературы:</a:t>
            </a:r>
            <a:endParaRPr/>
          </a:p>
        </p:txBody>
      </p:sp>
      <p:sp>
        <p:nvSpPr>
          <p:cNvPr id="152" name="Google Shape;152;p11"/>
          <p:cNvSpPr/>
          <p:nvPr/>
        </p:nvSpPr>
        <p:spPr>
          <a:xfrm>
            <a:off x="630101" y="2290691"/>
            <a:ext cx="18059400" cy="8001000"/>
          </a:xfrm>
          <a:prstGeom prst="roundRect">
            <a:avLst>
              <a:gd name="adj" fmla="val 16667"/>
            </a:avLst>
          </a:prstGeom>
          <a:solidFill>
            <a:srgbClr val="91A3B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11" descr="Изображение выглядит как черный, темнота&#10;&#10;Автоматически созданное описание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502400" y="1159200"/>
            <a:ext cx="2556000" cy="598834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1"/>
          <p:cNvSpPr txBox="1"/>
          <p:nvPr/>
        </p:nvSpPr>
        <p:spPr>
          <a:xfrm>
            <a:off x="2028552" y="3957048"/>
            <a:ext cx="15262497" cy="3153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763892" marR="8377" lvl="0" indent="-742950">
              <a:lnSpc>
                <a:spcPct val="120000"/>
              </a:lnSpc>
              <a:buClr>
                <a:schemeClr val="lt1"/>
              </a:buClr>
              <a:buSzPts val="3200"/>
              <a:buFont typeface="Times New Roman"/>
              <a:buAutoNum type="arabicPeriod"/>
            </a:pPr>
            <a:r>
              <a:rPr lang="ru-RU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Ресурс </a:t>
            </a:r>
            <a:r>
              <a:rPr lang="en-US" sz="3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</a:t>
            </a:r>
            <a:r>
              <a:rPr lang="en-US" sz="32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vseonefti.ru/useful/kak-chitat-dinamogrammy.html</a:t>
            </a:r>
            <a:endParaRPr dirty="0" smtClean="0"/>
          </a:p>
          <a:p>
            <a:pPr marL="763892" marR="8377" lvl="0" indent="-742950" algn="l" rtl="0">
              <a:lnSpc>
                <a:spcPct val="120000"/>
              </a:lnSpc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AutoNum type="arabicPeriod"/>
            </a:pPr>
            <a:r>
              <a:rPr lang="ru-RU" sz="3200" b="0" i="0" u="none" strike="noStrike" cap="none" dirty="0" err="1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Латыпов</a:t>
            </a:r>
            <a:r>
              <a:rPr lang="ru-RU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Б.М. «Интерпретация динамограмм при Оперативных мероприятиях» 2019г. </a:t>
            </a:r>
          </a:p>
          <a:p>
            <a:pPr marL="763892" marR="8377" lvl="0" indent="-742950">
              <a:lnSpc>
                <a:spcPct val="120000"/>
              </a:lnSpc>
              <a:spcBef>
                <a:spcPts val="3000"/>
              </a:spcBef>
              <a:buClr>
                <a:schemeClr val="lt1"/>
              </a:buClr>
              <a:buSzPts val="3200"/>
              <a:buFont typeface="Times New Roman"/>
              <a:buAutoNum type="arabicPeriod"/>
            </a:pPr>
            <a:r>
              <a:rPr lang="ru-RU" sz="3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Ресурс </a:t>
            </a:r>
            <a:r>
              <a:rPr lang="en-US" sz="3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http://petrolibrary.ru/dinamometrirovanie.html</a:t>
            </a:r>
            <a:endParaRPr sz="3200" dirty="0">
              <a:solidFill>
                <a:schemeClr val="lt1"/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1431"/>
            <a:ext cx="20104100" cy="11308556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2"/>
          <p:cNvSpPr txBox="1"/>
          <p:nvPr/>
        </p:nvSpPr>
        <p:spPr>
          <a:xfrm>
            <a:off x="831850" y="4587875"/>
            <a:ext cx="7996464" cy="2124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Спасибо </a:t>
            </a:r>
            <a:endParaRPr/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 внимание</a:t>
            </a:r>
            <a:endParaRPr/>
          </a:p>
        </p:txBody>
      </p:sp>
      <p:pic>
        <p:nvPicPr>
          <p:cNvPr id="161" name="Google Shape;161;p12" descr="Изображение выглядит как текст, Шрифт, снимок экрана, Графика&#10;&#10;Автоматически созданное описание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1600" y="1105200"/>
            <a:ext cx="2880000" cy="7588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211</Words>
  <Application>Microsoft Office PowerPoint</Application>
  <PresentationFormat>Произвольный</PresentationFormat>
  <Paragraphs>35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IBM Plex Mono</vt:lpstr>
      <vt:lpstr>IBM Plex Sans</vt:lpstr>
      <vt:lpstr>Times New Roman</vt:lpstr>
      <vt:lpstr>Calibri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 Климчик</dc:creator>
  <cp:lastModifiedBy>Яковлев Кирилл Георгиевич, тел. +7(919)1567156</cp:lastModifiedBy>
  <cp:revision>9</cp:revision>
  <dcterms:created xsi:type="dcterms:W3CDTF">2018-10-03T13:56:53Z</dcterms:created>
  <dcterms:modified xsi:type="dcterms:W3CDTF">2023-11-21T14:14:49Z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2018-10-03T00:00:00Z</vt:filetime>
  </property>
  <property fmtid="{D5CDD505-2E9C-101B-9397-08002B2CF9AE}" pid="3" name="Creator">
    <vt:lpwstr>Adobe Illustrator CC 22.1 (Windows)</vt:lpwstr>
  </property>
  <property fmtid="{D5CDD505-2E9C-101B-9397-08002B2CF9AE}" pid="4" name="LastSaved">
    <vt:filetime>2018-10-03T00:00:00Z</vt:filetime>
  </property>
</Properties>
</file>