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37" r:id="rId2"/>
    <p:sldId id="364" r:id="rId3"/>
    <p:sldId id="413" r:id="rId4"/>
    <p:sldId id="453" r:id="rId5"/>
    <p:sldId id="465" r:id="rId6"/>
    <p:sldId id="475" r:id="rId7"/>
    <p:sldId id="456" r:id="rId8"/>
    <p:sldId id="493" r:id="rId9"/>
    <p:sldId id="457" r:id="rId10"/>
    <p:sldId id="476" r:id="rId11"/>
    <p:sldId id="482" r:id="rId12"/>
    <p:sldId id="483" r:id="rId13"/>
    <p:sldId id="461" r:id="rId14"/>
    <p:sldId id="478" r:id="rId15"/>
    <p:sldId id="477" r:id="rId16"/>
    <p:sldId id="481" r:id="rId17"/>
    <p:sldId id="463" r:id="rId18"/>
    <p:sldId id="484" r:id="rId19"/>
    <p:sldId id="479" r:id="rId20"/>
    <p:sldId id="495" r:id="rId21"/>
    <p:sldId id="480" r:id="rId22"/>
    <p:sldId id="45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10" d="100"/>
          <a:sy n="110" d="100"/>
        </p:scale>
        <p:origin x="632" y="176"/>
      </p:cViewPr>
      <p:guideLst>
        <p:guide orient="horz" pos="22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C970B-03BF-41B4-9EEE-79E2BA3A4FA6}"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73E63-571A-48F9-AF93-08F0253D7F9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503050405090304" pitchFamily="18" charset="0"/>
                <a:ea typeface="宋体" panose="02010600030101010101" pitchFamily="2" charset="-122"/>
              </a:defRPr>
            </a:lvl1pPr>
            <a:lvl2pPr marL="742950" indent="-285750">
              <a:defRPr kumimoji="1" sz="2400">
                <a:solidFill>
                  <a:schemeClr val="tx1"/>
                </a:solidFill>
                <a:latin typeface="Times New Roman" panose="02020503050405090304" pitchFamily="18" charset="0"/>
                <a:ea typeface="宋体" panose="02010600030101010101" pitchFamily="2" charset="-122"/>
              </a:defRPr>
            </a:lvl2pPr>
            <a:lvl3pPr marL="1143000" indent="-228600">
              <a:defRPr kumimoji="1" sz="2400">
                <a:solidFill>
                  <a:schemeClr val="tx1"/>
                </a:solidFill>
                <a:latin typeface="Times New Roman" panose="02020503050405090304" pitchFamily="18" charset="0"/>
                <a:ea typeface="宋体" panose="02010600030101010101" pitchFamily="2" charset="-122"/>
              </a:defRPr>
            </a:lvl3pPr>
            <a:lvl4pPr marL="1600200" indent="-228600">
              <a:defRPr kumimoji="1" sz="2400">
                <a:solidFill>
                  <a:schemeClr val="tx1"/>
                </a:solidFill>
                <a:latin typeface="Times New Roman" panose="02020503050405090304" pitchFamily="18" charset="0"/>
                <a:ea typeface="宋体" panose="02010600030101010101" pitchFamily="2" charset="-122"/>
              </a:defRPr>
            </a:lvl4pPr>
            <a:lvl5pPr marL="2057400" indent="-228600">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fld id="{5F772B77-4D72-4D7D-8DDE-869FBB534908}" type="slidenum">
              <a:rPr lang="en-US" altLang="zh-CN" sz="1200"/>
              <a:t>2</a:t>
            </a:fld>
            <a:endParaRPr lang="en-US" altLang="zh-CN" sz="1200"/>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857251"/>
            <a:ext cx="12192000" cy="4095749"/>
          </a:xfrm>
          <a:prstGeom prst="rect">
            <a:avLst/>
          </a:prstGeom>
          <a:solidFill>
            <a:srgbClr val="0056AC">
              <a:alpha val="31000"/>
            </a:srgbClr>
          </a:solidFill>
          <a:ln>
            <a:noFill/>
          </a:ln>
          <a:effectLst>
            <a:outerShdw blurRad="40000" dist="20000" dir="5400000" rotWithShape="0">
              <a:schemeClr val="bg1">
                <a:alpha val="38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4" name="矩形 3"/>
          <p:cNvSpPr/>
          <p:nvPr userDrawn="1"/>
        </p:nvSpPr>
        <p:spPr>
          <a:xfrm>
            <a:off x="0" y="772585"/>
            <a:ext cx="12192000" cy="10583"/>
          </a:xfrm>
          <a:prstGeom prst="rect">
            <a:avLst/>
          </a:prstGeom>
          <a:solidFill>
            <a:schemeClr val="bg2"/>
          </a:solidFill>
          <a:ln>
            <a:solidFill>
              <a:srgbClr val="0046AC"/>
            </a:solid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pic>
        <p:nvPicPr>
          <p:cNvPr id="5" name="图片 9" descr="竖版组合logo——透明.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53000" y="5238751"/>
            <a:ext cx="2336800" cy="129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0" y="5005918"/>
            <a:ext cx="12192000" cy="10583"/>
          </a:xfrm>
          <a:prstGeom prst="rect">
            <a:avLst/>
          </a:prstGeom>
          <a:solidFill>
            <a:schemeClr val="bg2"/>
          </a:solidFill>
          <a:ln>
            <a:solidFill>
              <a:srgbClr val="0046AC"/>
            </a:solid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21" name="标题 1"/>
          <p:cNvSpPr>
            <a:spLocks noGrp="1"/>
          </p:cNvSpPr>
          <p:nvPr>
            <p:ph type="ctrTitle"/>
          </p:nvPr>
        </p:nvSpPr>
        <p:spPr>
          <a:xfrm>
            <a:off x="571461" y="1428737"/>
            <a:ext cx="10363200" cy="1470025"/>
          </a:xfrm>
          <a:prstGeom prst="rect">
            <a:avLst/>
          </a:prstGeom>
        </p:spPr>
        <p:txBody>
          <a:bodyPr/>
          <a:lstStyle>
            <a:lvl1pPr>
              <a:defRPr baseline="0">
                <a:solidFill>
                  <a:schemeClr val="tx1"/>
                </a:solidFill>
                <a:latin typeface="黑体" panose="02010609060101010101" pitchFamily="49" charset="-122"/>
                <a:ea typeface="黑体" panose="02010609060101010101" pitchFamily="49" charset="-122"/>
              </a:defRPr>
            </a:lvl1pPr>
          </a:lstStyle>
          <a:p>
            <a:endParaRPr lang="zh-CN" altLang="en-US" dirty="0"/>
          </a:p>
        </p:txBody>
      </p:sp>
      <p:sp>
        <p:nvSpPr>
          <p:cNvPr id="7" name="Rectangle 5"/>
          <p:cNvSpPr>
            <a:spLocks noGrp="1" noChangeArrowheads="1"/>
          </p:cNvSpPr>
          <p:nvPr>
            <p:ph type="dt" sz="half" idx="10"/>
          </p:nvPr>
        </p:nvSpPr>
        <p:spPr bwMode="auto">
          <a:xfrm>
            <a:off x="914400" y="6477000"/>
            <a:ext cx="2540000" cy="304800"/>
          </a:xfrm>
          <a:ln>
            <a:miter lim="800000"/>
          </a:ln>
        </p:spPr>
        <p:txBody>
          <a:bodyPr wrap="square" numCol="1" anchor="t" anchorCtr="0" compatLnSpc="1"/>
          <a:lstStyle>
            <a:lvl1pPr algn="l">
              <a:defRPr sz="1865">
                <a:solidFill>
                  <a:srgbClr val="192214"/>
                </a:solidFill>
                <a:latin typeface="+mn-lt"/>
                <a:ea typeface="+mn-ea"/>
              </a:defRPr>
            </a:lvl1pPr>
          </a:lstStyle>
          <a:p>
            <a:pPr>
              <a:defRPr/>
            </a:pPr>
            <a:endParaRPr lang="en-US" altLang="ko-KR"/>
          </a:p>
        </p:txBody>
      </p:sp>
      <p:sp>
        <p:nvSpPr>
          <p:cNvPr id="8" name="Rectangle 6"/>
          <p:cNvSpPr>
            <a:spLocks noGrp="1" noChangeArrowheads="1"/>
          </p:cNvSpPr>
          <p:nvPr>
            <p:ph type="ftr" sz="quarter" idx="11"/>
          </p:nvPr>
        </p:nvSpPr>
        <p:spPr bwMode="auto">
          <a:xfrm>
            <a:off x="4165600" y="6477000"/>
            <a:ext cx="3860800" cy="304800"/>
          </a:xfrm>
          <a:ln>
            <a:miter lim="800000"/>
          </a:ln>
        </p:spPr>
        <p:txBody>
          <a:bodyPr wrap="square" numCol="1" anchor="t" anchorCtr="0" compatLnSpc="1"/>
          <a:lstStyle>
            <a:lvl1pPr>
              <a:defRPr sz="1865">
                <a:solidFill>
                  <a:srgbClr val="192214"/>
                </a:solidFill>
                <a:latin typeface="+mn-lt"/>
                <a:ea typeface="+mn-ea"/>
              </a:defRPr>
            </a:lvl1pPr>
          </a:lstStyle>
          <a:p>
            <a:pPr>
              <a:defRPr/>
            </a:pPr>
            <a:endParaRPr lang="en-US" altLang="ko-KR"/>
          </a:p>
        </p:txBody>
      </p:sp>
      <p:sp>
        <p:nvSpPr>
          <p:cNvPr id="9" name="Rectangle 7"/>
          <p:cNvSpPr>
            <a:spLocks noGrp="1" noChangeArrowheads="1"/>
          </p:cNvSpPr>
          <p:nvPr>
            <p:ph type="sldNum" sz="quarter" idx="12"/>
          </p:nvPr>
        </p:nvSpPr>
        <p:spPr bwMode="auto">
          <a:xfrm>
            <a:off x="8737600" y="6477000"/>
            <a:ext cx="2540000" cy="304800"/>
          </a:xfrm>
          <a:ln>
            <a:miter lim="800000"/>
          </a:ln>
        </p:spPr>
        <p:txBody>
          <a:bodyPr anchor="t"/>
          <a:lstStyle>
            <a:lvl1pPr>
              <a:defRPr sz="1865">
                <a:solidFill>
                  <a:srgbClr val="192214"/>
                </a:solidFill>
                <a:latin typeface="-쉬리M" pitchFamily="18" charset="-127"/>
                <a:ea typeface="-쉬리M" pitchFamily="18" charset="-127"/>
              </a:defRPr>
            </a:lvl1pPr>
          </a:lstStyle>
          <a:p>
            <a:fld id="{690088B6-4B90-4B37-A039-EC5706D09B37}" type="slidenum">
              <a:rPr lang="en-US" altLang="ko-K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6712" y="1"/>
            <a:ext cx="10534685" cy="773095"/>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a:latin typeface="楷体" panose="02010609060101010101" pitchFamily="49" charset="-122"/>
                <a:ea typeface="楷体" panose="02010609060101010101" pitchFamily="49" charset="-122"/>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日期占位符 2"/>
          <p:cNvSpPr>
            <a:spLocks noGrp="1"/>
          </p:cNvSpPr>
          <p:nvPr>
            <p:ph type="dt" sz="half" idx="10"/>
          </p:nvPr>
        </p:nvSpPr>
        <p:spPr>
          <a:xfrm>
            <a:off x="838200" y="6356351"/>
            <a:ext cx="2743200" cy="366183"/>
          </a:xfrm>
        </p:spPr>
        <p:txBody>
          <a:bodyPr/>
          <a:lstStyle>
            <a:lvl1pPr>
              <a:defRPr/>
            </a:lvl1pPr>
          </a:lstStyle>
          <a:p>
            <a:pPr>
              <a:defRPr/>
            </a:pPr>
            <a:fld id="{1A136C5C-CB03-42CB-983F-284142FC45B2}" type="datetimeFigureOut">
              <a:rPr lang="zh-CN" altLang="en-US"/>
              <a:t>2020/12/4</a:t>
            </a:fld>
            <a:endParaRPr lang="zh-CN" altLang="en-US"/>
          </a:p>
        </p:txBody>
      </p:sp>
      <p:sp>
        <p:nvSpPr>
          <p:cNvPr id="3" name="页脚占位符 3"/>
          <p:cNvSpPr>
            <a:spLocks noGrp="1"/>
          </p:cNvSpPr>
          <p:nvPr>
            <p:ph type="ftr" sz="quarter" idx="11"/>
          </p:nvPr>
        </p:nvSpPr>
        <p:spPr>
          <a:xfrm>
            <a:off x="4038600" y="6356351"/>
            <a:ext cx="4114800" cy="366183"/>
          </a:xfrm>
        </p:spPr>
        <p:txBody>
          <a:bodyPr/>
          <a:lstStyle>
            <a:lvl1pPr>
              <a:defRPr/>
            </a:lvl1pPr>
          </a:lstStyle>
          <a:p>
            <a:pPr>
              <a:defRPr/>
            </a:pPr>
            <a:endParaRPr lang="zh-CN" altLang="en-US"/>
          </a:p>
        </p:txBody>
      </p:sp>
      <p:sp>
        <p:nvSpPr>
          <p:cNvPr id="4" name="灯片编号占位符 4"/>
          <p:cNvSpPr>
            <a:spLocks noGrp="1"/>
          </p:cNvSpPr>
          <p:nvPr>
            <p:ph type="sldNum" sz="quarter" idx="12"/>
          </p:nvPr>
        </p:nvSpPr>
        <p:spPr>
          <a:xfrm>
            <a:off x="8610600" y="6356351"/>
            <a:ext cx="2743200" cy="366183"/>
          </a:xfrm>
        </p:spPr>
        <p:txBody>
          <a:bodyPr/>
          <a:lstStyle>
            <a:lvl1pPr>
              <a:defRPr/>
            </a:lvl1pPr>
          </a:lstStyle>
          <a:p>
            <a:fld id="{0FA7D6D4-0067-4E50-9CC3-53604C08158F}"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5F57D26-29BD-4C79-AA17-2153C7FA3632}" type="datetime1">
              <a:rPr lang="zh-CN" altLang="en-US"/>
              <a:t>2020/12/4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6A53A3D7-B2A3-4FDB-B438-2B7991E80A7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latinLnBrk="1" hangingPunct="1">
              <a:defRPr sz="1600">
                <a:solidFill>
                  <a:schemeClr val="tx1">
                    <a:tint val="75000"/>
                  </a:schemeClr>
                </a:solidFill>
              </a:defRPr>
            </a:lvl1pPr>
          </a:lstStyle>
          <a:p>
            <a:pPr>
              <a:defRPr/>
            </a:pPr>
            <a:fld id="{7D25CA6B-E7D4-4A42-A445-F5ACC2D5479D}" type="datetimeFigureOut">
              <a:rPr lang="zh-CN" altLang="en-US"/>
              <a:t>2020/12/4</a:t>
            </a:fld>
            <a:endParaRPr lang="zh-CN" altLang="en-US"/>
          </a:p>
        </p:txBody>
      </p:sp>
      <p:sp>
        <p:nvSpPr>
          <p:cNvPr id="13"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latinLnBrk="1" hangingPunct="1">
              <a:defRPr sz="1600">
                <a:solidFill>
                  <a:schemeClr val="tx1">
                    <a:tint val="75000"/>
                  </a:schemeClr>
                </a:solidFill>
              </a:defRPr>
            </a:lvl1pPr>
          </a:lstStyle>
          <a:p>
            <a:pPr>
              <a:defRPr/>
            </a:pPr>
            <a:endParaRPr lang="zh-CN" altLang="en-US"/>
          </a:p>
        </p:txBody>
      </p:sp>
      <p:sp>
        <p:nvSpPr>
          <p:cNvPr id="14" name="灯片编号占位符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lstStyle>
            <a:lvl1pPr algn="r" eaLnBrk="1" latinLnBrk="1" hangingPunct="1">
              <a:defRPr sz="1600">
                <a:solidFill>
                  <a:srgbClr val="898989"/>
                </a:solidFill>
              </a:defRPr>
            </a:lvl1pPr>
          </a:lstStyle>
          <a:p>
            <a:fld id="{62DF1B25-8155-4ECB-AC1F-206766547AAC}" type="slidenum">
              <a:rPr lang="zh-CN" altLang="en-US"/>
              <a:t>‹#›</a:t>
            </a:fld>
            <a:endParaRPr lang="zh-CN" altLang="en-US"/>
          </a:p>
        </p:txBody>
      </p:sp>
      <p:pic>
        <p:nvPicPr>
          <p:cNvPr id="1029" name="图片 14"/>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818" y="6275918"/>
            <a:ext cx="4652433" cy="46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20000" y="6267451"/>
            <a:ext cx="4572000" cy="45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22" descr="横版组合——透明.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048251" y="6252634"/>
            <a:ext cx="2286000"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p:titleStyle>
    <p:bodyStyle>
      <a:lvl1pPr marL="457200" indent="-457200" algn="l" rtl="0" eaLnBrk="0" fontAlgn="base" latinLnBrk="1" hangingPunct="0">
        <a:spcBef>
          <a:spcPct val="20000"/>
        </a:spcBef>
        <a:spcAft>
          <a:spcPct val="0"/>
        </a:spcAft>
        <a:buChar char="•"/>
        <a:defRPr kumimoji="1" sz="2935">
          <a:solidFill>
            <a:srgbClr val="B1C9A9"/>
          </a:solidFill>
          <a:latin typeface="+mn-lt"/>
          <a:ea typeface="+mn-ea"/>
          <a:cs typeface="+mn-cs"/>
        </a:defRPr>
      </a:lvl1pPr>
      <a:lvl2pPr marL="990600" indent="-381000" algn="l" rtl="0" eaLnBrk="0" fontAlgn="base" latinLnBrk="1" hangingPunct="0">
        <a:spcBef>
          <a:spcPct val="20000"/>
        </a:spcBef>
        <a:spcAft>
          <a:spcPct val="0"/>
        </a:spcAft>
        <a:buChar char="•"/>
        <a:defRPr kumimoji="1" sz="2665">
          <a:solidFill>
            <a:srgbClr val="B1C9A9"/>
          </a:solidFill>
          <a:latin typeface="+mn-lt"/>
          <a:ea typeface="+mn-ea"/>
        </a:defRPr>
      </a:lvl2pPr>
      <a:lvl3pPr marL="1524000" indent="-304800" algn="l" rtl="0" eaLnBrk="0" fontAlgn="base" latinLnBrk="1" hangingPunct="0">
        <a:spcBef>
          <a:spcPct val="20000"/>
        </a:spcBef>
        <a:spcAft>
          <a:spcPct val="0"/>
        </a:spcAft>
        <a:buChar char="•"/>
        <a:defRPr kumimoji="1">
          <a:solidFill>
            <a:srgbClr val="B1C9A9"/>
          </a:solidFill>
          <a:latin typeface="+mn-lt"/>
          <a:ea typeface="+mn-ea"/>
        </a:defRPr>
      </a:lvl3pPr>
      <a:lvl4pPr marL="2133600" indent="-304800" algn="l" rtl="0" eaLnBrk="0" fontAlgn="base" latinLnBrk="1" hangingPunct="0">
        <a:spcBef>
          <a:spcPct val="20000"/>
        </a:spcBef>
        <a:spcAft>
          <a:spcPct val="0"/>
        </a:spcAft>
        <a:buChar char="•"/>
        <a:defRPr kumimoji="1" sz="2135">
          <a:solidFill>
            <a:srgbClr val="B1C9A9"/>
          </a:solidFill>
          <a:latin typeface="+mn-lt"/>
          <a:ea typeface="+mn-ea"/>
        </a:defRPr>
      </a:lvl4pPr>
      <a:lvl5pPr marL="2743200" indent="-304800" algn="l" rtl="0" eaLnBrk="0" fontAlgn="base" latinLnBrk="1" hangingPunct="0">
        <a:spcBef>
          <a:spcPct val="20000"/>
        </a:spcBef>
        <a:spcAft>
          <a:spcPct val="0"/>
        </a:spcAft>
        <a:buChar char="•"/>
        <a:defRPr kumimoji="1" sz="1865">
          <a:solidFill>
            <a:srgbClr val="B1C9A9"/>
          </a:solidFill>
          <a:latin typeface="+mn-lt"/>
          <a:ea typeface="+mn-ea"/>
        </a:defRPr>
      </a:lvl5pPr>
      <a:lvl6pPr marL="3352800" indent="-304800" algn="l" rtl="0" fontAlgn="base" latinLnBrk="1">
        <a:spcBef>
          <a:spcPct val="20000"/>
        </a:spcBef>
        <a:spcAft>
          <a:spcPct val="0"/>
        </a:spcAft>
        <a:buChar char="•"/>
        <a:defRPr kumimoji="1" sz="1865">
          <a:solidFill>
            <a:srgbClr val="B1C9A9"/>
          </a:solidFill>
          <a:latin typeface="+mn-lt"/>
          <a:ea typeface="+mn-ea"/>
        </a:defRPr>
      </a:lvl6pPr>
      <a:lvl7pPr marL="3962400" indent="-304800" algn="l" rtl="0" fontAlgn="base" latinLnBrk="1">
        <a:spcBef>
          <a:spcPct val="20000"/>
        </a:spcBef>
        <a:spcAft>
          <a:spcPct val="0"/>
        </a:spcAft>
        <a:buChar char="•"/>
        <a:defRPr kumimoji="1" sz="1865">
          <a:solidFill>
            <a:srgbClr val="B1C9A9"/>
          </a:solidFill>
          <a:latin typeface="+mn-lt"/>
          <a:ea typeface="+mn-ea"/>
        </a:defRPr>
      </a:lvl7pPr>
      <a:lvl8pPr marL="4572000" indent="-304800" algn="l" rtl="0" fontAlgn="base" latinLnBrk="1">
        <a:spcBef>
          <a:spcPct val="20000"/>
        </a:spcBef>
        <a:spcAft>
          <a:spcPct val="0"/>
        </a:spcAft>
        <a:buChar char="•"/>
        <a:defRPr kumimoji="1" sz="1865">
          <a:solidFill>
            <a:srgbClr val="B1C9A9"/>
          </a:solidFill>
          <a:latin typeface="+mn-lt"/>
          <a:ea typeface="+mn-ea"/>
        </a:defRPr>
      </a:lvl8pPr>
      <a:lvl9pPr marL="5181600" indent="-304800" algn="l" rtl="0" fontAlgn="base" latinLnBrk="1">
        <a:spcBef>
          <a:spcPct val="20000"/>
        </a:spcBef>
        <a:spcAft>
          <a:spcPct val="0"/>
        </a:spcAft>
        <a:buChar char="•"/>
        <a:defRPr kumimoji="1" sz="1865">
          <a:solidFill>
            <a:srgbClr val="B1C9A9"/>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p:nvPr/>
        </p:nvSpPr>
        <p:spPr bwMode="auto">
          <a:xfrm>
            <a:off x="1044151" y="1572260"/>
            <a:ext cx="10270067" cy="1625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lIns="78312" tIns="78312" rIns="78312" bIns="78312"/>
          <a:lstStyle>
            <a:lvl1pPr>
              <a:lnSpc>
                <a:spcPct val="90000"/>
              </a:lnSpc>
              <a:spcBef>
                <a:spcPts val="1000"/>
              </a:spcBef>
              <a:buFont typeface="Arial" panose="020B0604020202090204" pitchFamily="34" charset="0"/>
              <a:buChar char="•"/>
              <a:defRPr kumimoji="1"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kumimoji="1"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defRPr/>
            </a:pPr>
            <a:r>
              <a:rPr lang="zh-CN" altLang="en-US" sz="5865" b="1" dirty="0">
                <a:solidFill>
                  <a:srgbClr val="333399"/>
                </a:solidFill>
                <a:effectLst>
                  <a:outerShdw blurRad="38100" dist="38100" dir="2700000" algn="tl">
                    <a:srgbClr val="C0C0C0"/>
                  </a:outerShdw>
                </a:effectLst>
                <a:latin typeface="方正兰亭大黑_GBK" charset="-122"/>
                <a:ea typeface="微软雅黑" panose="020B0503020204020204" pitchFamily="34" charset="-122"/>
                <a:sym typeface="方正兰亭大黑_GBK" charset="-122"/>
              </a:rPr>
              <a:t>基于机器学习的股票分析预测</a:t>
            </a:r>
          </a:p>
        </p:txBody>
      </p:sp>
      <p:sp>
        <p:nvSpPr>
          <p:cNvPr id="4" name="矩形 3"/>
          <p:cNvSpPr/>
          <p:nvPr/>
        </p:nvSpPr>
        <p:spPr>
          <a:xfrm>
            <a:off x="2914650" y="4322445"/>
            <a:ext cx="6096000" cy="577081"/>
          </a:xfrm>
          <a:prstGeom prst="rect">
            <a:avLst/>
          </a:prstGeom>
        </p:spPr>
        <p:txBody>
          <a:bodyPr>
            <a:spAutoFit/>
          </a:bodyPr>
          <a:lstStyle/>
          <a:p>
            <a:pPr algn="ctr" eaLnBrk="1" hangingPunct="1">
              <a:lnSpc>
                <a:spcPct val="150000"/>
              </a:lnSpc>
              <a:defRPr/>
            </a:pPr>
            <a:r>
              <a:rPr lang="zh-CN" altLang="en-US" sz="2400" b="1" dirty="0">
                <a:solidFill>
                  <a:srgbClr val="333399"/>
                </a:solidFill>
                <a:effectLst>
                  <a:outerShdw blurRad="38100" dist="38100" dir="2700000" algn="tl">
                    <a:srgbClr val="C0C0C0"/>
                  </a:outerShdw>
                </a:effectLst>
                <a:latin typeface="方正兰亭大黑_GBK" charset="-122"/>
                <a:ea typeface="微软雅黑" panose="020B0503020204020204" pitchFamily="34" charset="-122"/>
                <a:sym typeface="方正兰亭大黑_GBK" charset="-122"/>
              </a:rPr>
              <a:t>孙晓丽 付雪 张颖 周鹏辉 曹舒禹</a:t>
            </a:r>
            <a:endParaRPr lang="zh-CN" sz="2400" b="1" dirty="0">
              <a:solidFill>
                <a:srgbClr val="333399"/>
              </a:solidFill>
              <a:effectLst>
                <a:outerShdw blurRad="38100" dist="38100" dir="2700000" algn="tl">
                  <a:srgbClr val="C0C0C0"/>
                </a:outerShdw>
              </a:effectLst>
              <a:latin typeface="方正兰亭大黑_GBK" charset="-122"/>
              <a:ea typeface="微软雅黑" panose="020B0503020204020204" pitchFamily="34" charset="-122"/>
              <a:sym typeface="方正兰亭大黑_GBK"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数据获取</a:t>
            </a:r>
          </a:p>
        </p:txBody>
      </p:sp>
      <p:sp>
        <p:nvSpPr>
          <p:cNvPr id="2162" name="TextBox 1"/>
          <p:cNvSpPr>
            <a:spLocks noChangeArrowheads="1"/>
          </p:cNvSpPr>
          <p:nvPr/>
        </p:nvSpPr>
        <p:spPr bwMode="auto">
          <a:xfrm>
            <a:off x="735965" y="751205"/>
            <a:ext cx="6359779" cy="53555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kumimoji="1" lang="zh-CN" altLang="zh-CN" sz="2400" dirty="0">
                <a:solidFill>
                  <a:srgbClr val="000000"/>
                </a:solidFill>
                <a:latin typeface="微软雅黑" panose="020B0503020204020204" pitchFamily="34" charset="-122"/>
                <a:ea typeface="微软雅黑" panose="020B0503020204020204" pitchFamily="34" charset="-122"/>
              </a:rPr>
              <a:t>我们直接将原始数据经过数据归一化，对原始样本进行缩放防止某个特征过大或过小，从而在训练中起的作用不平衡</a:t>
            </a:r>
          </a:p>
          <a:p>
            <a:pPr marL="0" lvl="1" eaLnBrk="0" hangingPunct="0">
              <a:lnSpc>
                <a:spcPct val="150000"/>
              </a:lnSpc>
              <a:spcBef>
                <a:spcPts val="1415"/>
              </a:spcBef>
              <a:buFont typeface="Wingdings" panose="05000000000000000000" pitchFamily="2" charset="2"/>
              <a:buChar char="Ø"/>
            </a:pPr>
            <a:endParaRPr kumimoji="1"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029" y="596392"/>
            <a:ext cx="348615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模型选择</a:t>
            </a:r>
          </a:p>
        </p:txBody>
      </p:sp>
      <p:sp>
        <p:nvSpPr>
          <p:cNvPr id="2162" name="TextBox 1"/>
          <p:cNvSpPr>
            <a:spLocks noChangeArrowheads="1"/>
          </p:cNvSpPr>
          <p:nvPr/>
        </p:nvSpPr>
        <p:spPr bwMode="auto">
          <a:xfrm>
            <a:off x="666750" y="772795"/>
            <a:ext cx="11169650" cy="48977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14" name="文本框 13"/>
          <p:cNvSpPr txBox="1"/>
          <p:nvPr/>
        </p:nvSpPr>
        <p:spPr>
          <a:xfrm flipH="1">
            <a:off x="1518615" y="1593356"/>
            <a:ext cx="2188264" cy="369332"/>
          </a:xfrm>
          <a:prstGeom prst="rect">
            <a:avLst/>
          </a:prstGeom>
          <a:noFill/>
        </p:spPr>
        <p:txBody>
          <a:bodyPr wrap="square" rtlCol="0">
            <a:spAutoFit/>
          </a:bodyPr>
          <a:lstStyle/>
          <a:p>
            <a:r>
              <a:rPr lang="zh-CN" altLang="en-US" dirty="0"/>
              <a:t>非线性支持向量机</a:t>
            </a:r>
          </a:p>
        </p:txBody>
      </p:sp>
      <p:sp>
        <p:nvSpPr>
          <p:cNvPr id="16" name="文本框 15"/>
          <p:cNvSpPr txBox="1"/>
          <p:nvPr/>
        </p:nvSpPr>
        <p:spPr>
          <a:xfrm>
            <a:off x="1518615" y="3575468"/>
            <a:ext cx="1446431" cy="369332"/>
          </a:xfrm>
          <a:prstGeom prst="rect">
            <a:avLst/>
          </a:prstGeom>
          <a:noFill/>
        </p:spPr>
        <p:txBody>
          <a:bodyPr wrap="square" rtlCol="0">
            <a:spAutoFit/>
          </a:bodyPr>
          <a:lstStyle/>
          <a:p>
            <a:r>
              <a:rPr lang="zh-CN" altLang="en-US" dirty="0"/>
              <a:t>随机森林</a:t>
            </a:r>
          </a:p>
        </p:txBody>
      </p:sp>
      <p:sp>
        <p:nvSpPr>
          <p:cNvPr id="15" name="文本框 14"/>
          <p:cNvSpPr txBox="1"/>
          <p:nvPr/>
        </p:nvSpPr>
        <p:spPr>
          <a:xfrm>
            <a:off x="5590434" y="1779521"/>
            <a:ext cx="3865667" cy="646331"/>
          </a:xfrm>
          <a:prstGeom prst="rect">
            <a:avLst/>
          </a:prstGeom>
          <a:noFill/>
        </p:spPr>
        <p:txBody>
          <a:bodyPr wrap="square" rtlCol="0">
            <a:spAutoFit/>
          </a:bodyPr>
          <a:lstStyle/>
          <a:p>
            <a:r>
              <a:rPr lang="zh-CN" altLang="en-US" dirty="0"/>
              <a:t>通过数据处理阶段我们发现该问题为非线性问题 </a:t>
            </a:r>
          </a:p>
        </p:txBody>
      </p:sp>
      <p:sp>
        <p:nvSpPr>
          <p:cNvPr id="18" name="文本框 17"/>
          <p:cNvSpPr txBox="1"/>
          <p:nvPr/>
        </p:nvSpPr>
        <p:spPr>
          <a:xfrm>
            <a:off x="5633325" y="3684065"/>
            <a:ext cx="3865667" cy="646331"/>
          </a:xfrm>
          <a:prstGeom prst="rect">
            <a:avLst/>
          </a:prstGeom>
          <a:noFill/>
        </p:spPr>
        <p:txBody>
          <a:bodyPr wrap="square" rtlCol="0">
            <a:spAutoFit/>
          </a:bodyPr>
          <a:lstStyle/>
          <a:p>
            <a:r>
              <a:rPr lang="zh-CN" altLang="en-US" dirty="0"/>
              <a:t>随机森林能进行特征值随机，和样本随机。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-SVM</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核函数选择</a:t>
            </a:r>
          </a:p>
        </p:txBody>
      </p:sp>
      <p:sp>
        <p:nvSpPr>
          <p:cNvPr id="2162" name="TextBox 1"/>
          <p:cNvSpPr>
            <a:spLocks noChangeArrowheads="1"/>
          </p:cNvSpPr>
          <p:nvPr/>
        </p:nvSpPr>
        <p:spPr bwMode="auto">
          <a:xfrm>
            <a:off x="397510" y="662940"/>
            <a:ext cx="11397615" cy="53955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文本框 4"/>
          <p:cNvSpPr txBox="1"/>
          <p:nvPr/>
        </p:nvSpPr>
        <p:spPr>
          <a:xfrm>
            <a:off x="3323597" y="1839085"/>
            <a:ext cx="5032147" cy="369332"/>
          </a:xfrm>
          <a:prstGeom prst="rect">
            <a:avLst/>
          </a:prstGeom>
          <a:noFill/>
        </p:spPr>
        <p:txBody>
          <a:bodyPr wrap="none" rtlCol="0">
            <a:spAutoFit/>
          </a:bodyPr>
          <a:lstStyle/>
          <a:p>
            <a:pPr marL="0" marR="0">
              <a:spcBef>
                <a:spcPts val="0"/>
              </a:spcBef>
              <a:spcAft>
                <a:spcPts val="0"/>
              </a:spcAft>
            </a:pPr>
            <a:r>
              <a:rPr lang="zh-CN" altLang="zh-CN" sz="1800" dirty="0">
                <a:effectLst/>
                <a:ea typeface="Microsoft YaHei" panose="020B0503020204020204" pitchFamily="34" charset="-122"/>
              </a:rPr>
              <a:t>高斯核函数可以替代线性核函数和多项式核函数</a:t>
            </a:r>
          </a:p>
        </p:txBody>
      </p:sp>
      <p:sp>
        <p:nvSpPr>
          <p:cNvPr id="6" name="文本框 5"/>
          <p:cNvSpPr txBox="1"/>
          <p:nvPr/>
        </p:nvSpPr>
        <p:spPr>
          <a:xfrm>
            <a:off x="1292205" y="1051697"/>
            <a:ext cx="1338828" cy="369332"/>
          </a:xfrm>
          <a:prstGeom prst="rect">
            <a:avLst/>
          </a:prstGeom>
          <a:noFill/>
        </p:spPr>
        <p:txBody>
          <a:bodyPr wrap="none" rtlCol="0">
            <a:spAutoFit/>
          </a:bodyPr>
          <a:lstStyle/>
          <a:p>
            <a:pPr marL="0" marR="0">
              <a:spcBef>
                <a:spcPts val="0"/>
              </a:spcBef>
              <a:spcAft>
                <a:spcPts val="0"/>
              </a:spcAft>
            </a:pPr>
            <a:r>
              <a:rPr lang="zh-CN" altLang="en-US" sz="1800" b="1" dirty="0">
                <a:effectLst/>
                <a:ea typeface="Microsoft YaHei" panose="020B0503020204020204" pitchFamily="34" charset="-122"/>
              </a:rPr>
              <a:t>高斯核函数</a:t>
            </a:r>
            <a:endParaRPr lang="zh-CN" altLang="zh-CN" sz="1800" b="1" dirty="0">
              <a:effectLst/>
              <a:ea typeface="Microsoft YaHei" panose="020B0503020204020204" pitchFamily="34" charset="-122"/>
            </a:endParaRPr>
          </a:p>
        </p:txBody>
      </p:sp>
      <p:pic>
        <p:nvPicPr>
          <p:cNvPr id="7" name="Picture" descr="image-20201202001943633"/>
          <p:cNvPicPr/>
          <p:nvPr/>
        </p:nvPicPr>
        <p:blipFill>
          <a:blip r:embed="rId2"/>
          <a:stretch>
            <a:fillRect/>
          </a:stretch>
        </p:blipFill>
        <p:spPr bwMode="auto">
          <a:xfrm>
            <a:off x="8491313" y="1178024"/>
            <a:ext cx="3171190" cy="690245"/>
          </a:xfrm>
          <a:prstGeom prst="rect">
            <a:avLst/>
          </a:prstGeom>
          <a:noFill/>
          <a:ln w="9525">
            <a:noFill/>
          </a:ln>
        </p:spPr>
      </p:pic>
      <p:sp>
        <p:nvSpPr>
          <p:cNvPr id="8" name="文本框 7"/>
          <p:cNvSpPr txBox="1"/>
          <p:nvPr/>
        </p:nvSpPr>
        <p:spPr>
          <a:xfrm>
            <a:off x="1520806" y="1824491"/>
            <a:ext cx="6096912" cy="369332"/>
          </a:xfrm>
          <a:prstGeom prst="rect">
            <a:avLst/>
          </a:prstGeom>
          <a:noFill/>
        </p:spPr>
        <p:txBody>
          <a:bodyPr wrap="square">
            <a:spAutoFit/>
          </a:bodyPr>
          <a:lstStyle/>
          <a:p>
            <a:r>
              <a:rPr lang="zh-CN" altLang="en-US" sz="1800" dirty="0">
                <a:effectLst/>
                <a:ea typeface="Microsoft YaHei" panose="020B0503020204020204" pitchFamily="34" charset="-122"/>
              </a:rPr>
              <a:t>理论依据</a:t>
            </a:r>
            <a:endParaRPr lang="zh-CN" altLang="en-US" dirty="0"/>
          </a:p>
        </p:txBody>
      </p:sp>
      <p:sp>
        <p:nvSpPr>
          <p:cNvPr id="9" name="文本框 8"/>
          <p:cNvSpPr txBox="1"/>
          <p:nvPr/>
        </p:nvSpPr>
        <p:spPr>
          <a:xfrm>
            <a:off x="2747307" y="2981211"/>
            <a:ext cx="6096912" cy="2010807"/>
          </a:xfrm>
          <a:prstGeom prst="rect">
            <a:avLst/>
          </a:prstGeom>
          <a:noFill/>
        </p:spPr>
        <p:txBody>
          <a:bodyPr wrap="square">
            <a:spAutoFit/>
          </a:bodyPr>
          <a:lstStyle/>
          <a:p>
            <a:pPr marL="742950" lvl="1" indent="-285750">
              <a:spcAft>
                <a:spcPts val="1000"/>
              </a:spcAft>
              <a:buFont typeface="Arial" panose="020B0604020202090204" pitchFamily="34" charset="0"/>
              <a:buChar char="–"/>
              <a:tabLst>
                <a:tab pos="457200" algn="l"/>
              </a:tabLst>
            </a:pPr>
            <a:r>
              <a:rPr lang="zh-CN" altLang="zh-CN" sz="1800" dirty="0">
                <a:effectLst/>
                <a:latin typeface="Cambria" panose="02040503050406030204" pitchFamily="18" charset="0"/>
                <a:ea typeface="宋体" panose="02010600030101010101" pitchFamily="2" charset="-122"/>
                <a:cs typeface="Times New Roman" panose="02020503050405090304" pitchFamily="18" charset="0"/>
              </a:rPr>
              <a:t>如果特征的数量大到和样本数量差不多，则选用</a:t>
            </a:r>
            <a:r>
              <a:rPr lang="en-US" altLang="zh-CN" sz="1800" dirty="0">
                <a:effectLst/>
                <a:latin typeface="Cambria" panose="02040503050406030204" pitchFamily="18" charset="0"/>
                <a:ea typeface="宋体" panose="02010600030101010101" pitchFamily="2" charset="-122"/>
                <a:cs typeface="Times New Roman" panose="02020503050405090304" pitchFamily="18" charset="0"/>
              </a:rPr>
              <a:t>LR</a:t>
            </a:r>
            <a:r>
              <a:rPr lang="zh-CN" altLang="zh-CN" sz="1800" dirty="0">
                <a:effectLst/>
                <a:latin typeface="Cambria" panose="02040503050406030204" pitchFamily="18" charset="0"/>
                <a:ea typeface="宋体" panose="02010600030101010101" pitchFamily="2" charset="-122"/>
                <a:cs typeface="Times New Roman" panose="02020503050405090304" pitchFamily="18" charset="0"/>
              </a:rPr>
              <a:t>或者线性核的</a:t>
            </a:r>
            <a:r>
              <a:rPr lang="en-US" altLang="zh-CN" sz="1800" dirty="0">
                <a:effectLst/>
                <a:latin typeface="Cambria" panose="02040503050406030204" pitchFamily="18" charset="0"/>
                <a:ea typeface="宋体" panose="02010600030101010101" pitchFamily="2" charset="-122"/>
                <a:cs typeface="Times New Roman" panose="02020503050405090304" pitchFamily="18" charset="0"/>
              </a:rPr>
              <a:t>SVM</a:t>
            </a:r>
            <a:r>
              <a:rPr lang="zh-CN" altLang="zh-CN" sz="1800" dirty="0">
                <a:effectLst/>
                <a:latin typeface="Cambria" panose="02040503050406030204" pitchFamily="18" charset="0"/>
                <a:ea typeface="宋体" panose="02010600030101010101" pitchFamily="2" charset="-122"/>
                <a:cs typeface="Times New Roman" panose="02020503050405090304" pitchFamily="18" charset="0"/>
              </a:rPr>
              <a:t>；</a:t>
            </a:r>
          </a:p>
          <a:p>
            <a:pPr marL="742950" lvl="1" indent="-285750">
              <a:spcAft>
                <a:spcPts val="1000"/>
              </a:spcAft>
              <a:buFont typeface="Arial" panose="020B0604020202090204" pitchFamily="34" charset="0"/>
              <a:buChar char="–"/>
              <a:tabLst>
                <a:tab pos="457200" algn="l"/>
              </a:tabLst>
            </a:pPr>
            <a:r>
              <a:rPr lang="zh-CN" altLang="zh-CN" sz="1800" dirty="0">
                <a:effectLst/>
                <a:latin typeface="Cambria" panose="02040503050406030204" pitchFamily="18" charset="0"/>
                <a:ea typeface="宋体" panose="02010600030101010101" pitchFamily="2" charset="-122"/>
                <a:cs typeface="Times New Roman" panose="02020503050405090304" pitchFamily="18" charset="0"/>
              </a:rPr>
              <a:t>如果特征的数量小，样本的数量正常，则选用</a:t>
            </a:r>
            <a:r>
              <a:rPr lang="en-US" altLang="zh-CN" sz="1800" dirty="0">
                <a:effectLst/>
                <a:latin typeface="Cambria" panose="02040503050406030204" pitchFamily="18" charset="0"/>
                <a:ea typeface="宋体" panose="02010600030101010101" pitchFamily="2" charset="-122"/>
                <a:cs typeface="Times New Roman" panose="02020503050405090304" pitchFamily="18" charset="0"/>
              </a:rPr>
              <a:t>SVM+</a:t>
            </a:r>
            <a:r>
              <a:rPr lang="zh-CN" altLang="zh-CN" sz="1800" dirty="0">
                <a:effectLst/>
                <a:latin typeface="Cambria" panose="02040503050406030204" pitchFamily="18" charset="0"/>
                <a:ea typeface="宋体" panose="02010600030101010101" pitchFamily="2" charset="-122"/>
                <a:cs typeface="Times New Roman" panose="02020503050405090304" pitchFamily="18" charset="0"/>
              </a:rPr>
              <a:t>高斯核函数；</a:t>
            </a:r>
          </a:p>
          <a:p>
            <a:pPr marL="742950" lvl="1" indent="-285750">
              <a:spcAft>
                <a:spcPts val="1000"/>
              </a:spcAft>
              <a:buFont typeface="Arial" panose="020B0604020202090204" pitchFamily="34" charset="0"/>
              <a:buChar char="–"/>
              <a:tabLst>
                <a:tab pos="457200" algn="l"/>
              </a:tabLst>
            </a:pPr>
            <a:r>
              <a:rPr lang="zh-CN" altLang="zh-CN" sz="1800" dirty="0">
                <a:effectLst/>
                <a:latin typeface="Cambria" panose="02040503050406030204" pitchFamily="18" charset="0"/>
                <a:ea typeface="宋体" panose="02010600030101010101" pitchFamily="2" charset="-122"/>
                <a:cs typeface="Times New Roman" panose="02020503050405090304" pitchFamily="18" charset="0"/>
              </a:rPr>
              <a:t>如果特征的数量小，而样本的数量很大，则需要手工添加一些特征从而变成第一种情况。</a:t>
            </a:r>
          </a:p>
        </p:txBody>
      </p:sp>
      <p:sp>
        <p:nvSpPr>
          <p:cNvPr id="10" name="文本框 9"/>
          <p:cNvSpPr txBox="1"/>
          <p:nvPr/>
        </p:nvSpPr>
        <p:spPr>
          <a:xfrm>
            <a:off x="1482478" y="2811139"/>
            <a:ext cx="6096912" cy="369332"/>
          </a:xfrm>
          <a:prstGeom prst="rect">
            <a:avLst/>
          </a:prstGeom>
          <a:noFill/>
        </p:spPr>
        <p:txBody>
          <a:bodyPr wrap="square">
            <a:spAutoFit/>
          </a:bodyPr>
          <a:lstStyle/>
          <a:p>
            <a:r>
              <a:rPr lang="zh-CN" altLang="en-US" dirty="0">
                <a:ea typeface="Microsoft YaHei" panose="020B0503020204020204" pitchFamily="34" charset="-122"/>
              </a:rPr>
              <a:t>一般经验</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交叉验证</a:t>
            </a:r>
          </a:p>
        </p:txBody>
      </p:sp>
      <p:sp>
        <p:nvSpPr>
          <p:cNvPr id="2162" name="TextBox 1"/>
          <p:cNvSpPr>
            <a:spLocks noChangeArrowheads="1"/>
          </p:cNvSpPr>
          <p:nvPr/>
        </p:nvSpPr>
        <p:spPr bwMode="auto">
          <a:xfrm>
            <a:off x="756285" y="772795"/>
            <a:ext cx="10900410" cy="48977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endParaRPr kumimoji="1" lang="en-US" altLang="zh-CN"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pic>
        <p:nvPicPr>
          <p:cNvPr id="2" name="图片 1">
            <a:extLst>
              <a:ext uri="{FF2B5EF4-FFF2-40B4-BE49-F238E27FC236}">
                <a16:creationId xmlns:a16="http://schemas.microsoft.com/office/drawing/2014/main" id="{0D47E9A0-6018-3043-9B10-1671401B7B55}"/>
              </a:ext>
            </a:extLst>
          </p:cNvPr>
          <p:cNvPicPr>
            <a:picLocks noChangeAspect="1"/>
          </p:cNvPicPr>
          <p:nvPr/>
        </p:nvPicPr>
        <p:blipFill>
          <a:blip r:embed="rId2"/>
          <a:stretch>
            <a:fillRect/>
          </a:stretch>
        </p:blipFill>
        <p:spPr>
          <a:xfrm>
            <a:off x="666712" y="1187450"/>
            <a:ext cx="7594600" cy="3263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a:spLocks noChangeArrowheads="1"/>
          </p:cNvSpPr>
          <p:nvPr/>
        </p:nvSpPr>
        <p:spPr bwMode="auto">
          <a:xfrm>
            <a:off x="528320" y="624205"/>
            <a:ext cx="11308080" cy="5445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lang="zh-CN" altLang="en-US" sz="2400" dirty="0"/>
              <a:t>初次验证准确率仅为</a:t>
            </a:r>
            <a:r>
              <a:rPr lang="en-US" altLang="zh-CN" sz="2400" dirty="0"/>
              <a:t>56%</a:t>
            </a:r>
            <a:r>
              <a:rPr lang="zh-CN" altLang="en-US" sz="2400" dirty="0"/>
              <a:t>，十分不理想，无法对实际操作进行指导。</a:t>
            </a:r>
            <a:endParaRPr lang="en-US" altLang="zh-CN" sz="2400" dirty="0"/>
          </a:p>
        </p:txBody>
      </p:sp>
      <p:sp>
        <p:nvSpPr>
          <p:cNvPr id="3"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实验结果</a:t>
            </a:r>
          </a:p>
        </p:txBody>
      </p:sp>
      <p:sp>
        <p:nvSpPr>
          <p:cNvPr id="6" name="文本框 5">
            <a:extLst>
              <a:ext uri="{FF2B5EF4-FFF2-40B4-BE49-F238E27FC236}">
                <a16:creationId xmlns:a16="http://schemas.microsoft.com/office/drawing/2014/main" id="{891D62E0-D52E-A54D-B02A-EF253D8D44EE}"/>
              </a:ext>
            </a:extLst>
          </p:cNvPr>
          <p:cNvSpPr txBox="1"/>
          <p:nvPr/>
        </p:nvSpPr>
        <p:spPr>
          <a:xfrm>
            <a:off x="995423" y="1493134"/>
            <a:ext cx="237566" cy="369332"/>
          </a:xfrm>
          <a:prstGeom prst="rect">
            <a:avLst/>
          </a:prstGeom>
          <a:noFill/>
        </p:spPr>
        <p:txBody>
          <a:bodyPr wrap="none" rtlCol="0">
            <a:spAutoFit/>
          </a:bodyPr>
          <a:lstStyle/>
          <a:p>
            <a:r>
              <a:rPr lang="en-US" altLang="zh-CN" dirty="0"/>
              <a:t> </a:t>
            </a:r>
            <a:endParaRPr kumimoji="1" lang="zh-CN" altLang="en-US" dirty="0"/>
          </a:p>
        </p:txBody>
      </p:sp>
      <p:pic>
        <p:nvPicPr>
          <p:cNvPr id="7" name="图片 6">
            <a:extLst>
              <a:ext uri="{FF2B5EF4-FFF2-40B4-BE49-F238E27FC236}">
                <a16:creationId xmlns:a16="http://schemas.microsoft.com/office/drawing/2014/main" id="{D3184471-36BC-354B-B33D-F105A61EDAC4}"/>
              </a:ext>
            </a:extLst>
          </p:cNvPr>
          <p:cNvPicPr>
            <a:picLocks noChangeAspect="1"/>
          </p:cNvPicPr>
          <p:nvPr/>
        </p:nvPicPr>
        <p:blipFill>
          <a:blip r:embed="rId2"/>
          <a:stretch>
            <a:fillRect/>
          </a:stretch>
        </p:blipFill>
        <p:spPr>
          <a:xfrm>
            <a:off x="908291" y="1677800"/>
            <a:ext cx="7366000" cy="3035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参数调整</a:t>
            </a:r>
          </a:p>
        </p:txBody>
      </p:sp>
      <p:sp>
        <p:nvSpPr>
          <p:cNvPr id="2162" name="TextBox 1"/>
          <p:cNvSpPr>
            <a:spLocks noChangeArrowheads="1"/>
          </p:cNvSpPr>
          <p:nvPr/>
        </p:nvSpPr>
        <p:spPr bwMode="auto">
          <a:xfrm>
            <a:off x="756285" y="772795"/>
            <a:ext cx="10900410" cy="48977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TextBox 1"/>
          <p:cNvSpPr>
            <a:spLocks noChangeArrowheads="1"/>
          </p:cNvSpPr>
          <p:nvPr/>
        </p:nvSpPr>
        <p:spPr bwMode="auto">
          <a:xfrm>
            <a:off x="528320" y="624205"/>
            <a:ext cx="11308080" cy="5445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lang="en-US" altLang="zh-CN" sz="2400" dirty="0"/>
              <a:t>1.C </a:t>
            </a:r>
            <a:r>
              <a:rPr lang="zh-CN" altLang="en-US" sz="2400" dirty="0"/>
              <a:t>惩罚系数</a:t>
            </a:r>
            <a:r>
              <a:rPr kumimoji="1" lang="en-US" altLang="zh-CN" sz="2400" dirty="0">
                <a:solidFill>
                  <a:srgbClr val="000000"/>
                </a:solidFill>
                <a:latin typeface="微软雅黑" panose="020B0503020204020204" pitchFamily="34" charset="-122"/>
                <a:ea typeface="微软雅黑" panose="020B0503020204020204" pitchFamily="34" charset="-122"/>
              </a:rPr>
              <a:t> </a:t>
            </a:r>
            <a:r>
              <a:rPr kumimoji="1" lang="zh-CN" altLang="en-US" sz="2400" dirty="0">
                <a:solidFill>
                  <a:srgbClr val="000000"/>
                </a:solidFill>
                <a:latin typeface="微软雅黑" panose="020B0503020204020204" pitchFamily="34" charset="-122"/>
                <a:ea typeface="微软雅黑" panose="020B0503020204020204" pitchFamily="34" charset="-122"/>
              </a:rPr>
              <a:t>用于描述对误差的宽容度；</a:t>
            </a:r>
            <a:endParaRPr kumimoji="1" lang="en-US" altLang="zh-CN" sz="2400" dirty="0">
              <a:solidFill>
                <a:srgbClr val="000000"/>
              </a:solidFill>
              <a:latin typeface="微软雅黑" panose="020B0503020204020204" pitchFamily="34" charset="-122"/>
              <a:ea typeface="微软雅黑" panose="020B0503020204020204" pitchFamily="34" charset="-122"/>
            </a:endParaRPr>
          </a:p>
          <a:p>
            <a:pPr marL="0" lvl="1" eaLnBrk="0" hangingPunct="0">
              <a:lnSpc>
                <a:spcPct val="150000"/>
              </a:lnSpc>
              <a:spcBef>
                <a:spcPts val="1415"/>
              </a:spcBef>
              <a:buFont typeface="Wingdings" panose="05000000000000000000" pitchFamily="2" charset="2"/>
              <a:buChar char="Ø"/>
            </a:pPr>
            <a:r>
              <a:rPr kumimoji="1" lang="en-US" altLang="zh-CN" sz="2400" dirty="0">
                <a:solidFill>
                  <a:srgbClr val="000000"/>
                </a:solidFill>
                <a:latin typeface="微软雅黑" panose="020B0503020204020204" pitchFamily="34" charset="-122"/>
                <a:ea typeface="微软雅黑" panose="020B0503020204020204" pitchFamily="34" charset="-122"/>
              </a:rPr>
              <a:t>2.gamma</a:t>
            </a:r>
            <a:r>
              <a:rPr kumimoji="1" lang="zh-CN" altLang="en-US" sz="2400" dirty="0">
                <a:solidFill>
                  <a:srgbClr val="000000"/>
                </a:solidFill>
                <a:latin typeface="微软雅黑" panose="020B0503020204020204" pitchFamily="34" charset="-122"/>
                <a:ea typeface="微软雅黑" panose="020B0503020204020204" pitchFamily="34" charset="-122"/>
              </a:rPr>
              <a:t>：</a:t>
            </a:r>
            <a:r>
              <a:rPr lang="zh-CN" altLang="zh-CN" sz="2400" dirty="0"/>
              <a:t>选择</a:t>
            </a:r>
            <a:r>
              <a:rPr lang="en-US" altLang="zh-CN" sz="2400" dirty="0"/>
              <a:t>RBF</a:t>
            </a:r>
            <a:r>
              <a:rPr lang="zh-CN" altLang="zh-CN" sz="2400" dirty="0"/>
              <a:t>函数作为</a:t>
            </a:r>
            <a:r>
              <a:rPr lang="en-US" altLang="zh-CN" sz="2400" dirty="0"/>
              <a:t>kernel</a:t>
            </a:r>
            <a:r>
              <a:rPr lang="zh-CN" altLang="zh-CN" sz="2400" dirty="0"/>
              <a:t>后，该函数自带的一个参数</a:t>
            </a:r>
            <a:r>
              <a:rPr lang="zh-CN" altLang="en-US" sz="2400" dirty="0"/>
              <a:t>，</a:t>
            </a:r>
            <a:r>
              <a:rPr lang="en-US" altLang="zh-CN" sz="2400" dirty="0"/>
              <a:t>gamma</a:t>
            </a:r>
            <a:r>
              <a:rPr lang="zh-CN" altLang="en-US" sz="2400" dirty="0"/>
              <a:t>越大，支持向量越少，</a:t>
            </a:r>
            <a:r>
              <a:rPr lang="en-US" altLang="zh-CN" sz="2400" dirty="0"/>
              <a:t>gamma</a:t>
            </a:r>
            <a:r>
              <a:rPr lang="zh-CN" altLang="en-US" sz="2400" dirty="0"/>
              <a:t>值越小，支持向量越多。支持向量的个数影响训练与预测的速度。</a:t>
            </a:r>
            <a:endParaRPr lang="en-US" altLang="zh-CN" sz="2400" dirty="0"/>
          </a:p>
          <a:p>
            <a:pPr marL="0" lvl="1" eaLnBrk="0" hangingPunct="0">
              <a:lnSpc>
                <a:spcPct val="150000"/>
              </a:lnSpc>
              <a:spcBef>
                <a:spcPts val="1415"/>
              </a:spcBef>
              <a:buFont typeface="Wingdings" panose="05000000000000000000" pitchFamily="2" charset="2"/>
              <a:buChar char="Ø"/>
            </a:pPr>
            <a:r>
              <a:rPr lang="zh-CN" altLang="en-US" sz="2400" dirty="0"/>
              <a:t>通过验证曲线确定误差最小的</a:t>
            </a:r>
            <a:r>
              <a:rPr lang="en-US" altLang="zh-CN" sz="2400" dirty="0"/>
              <a:t>C</a:t>
            </a:r>
            <a:r>
              <a:rPr lang="zh-CN" altLang="en-US" sz="2400" dirty="0"/>
              <a:t>和</a:t>
            </a:r>
            <a:r>
              <a:rPr lang="en-US" altLang="zh-CN" sz="2400" dirty="0"/>
              <a:t>gamma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参数调整</a:t>
            </a:r>
          </a:p>
        </p:txBody>
      </p:sp>
      <p:sp>
        <p:nvSpPr>
          <p:cNvPr id="2162" name="TextBox 1"/>
          <p:cNvSpPr>
            <a:spLocks noChangeArrowheads="1"/>
          </p:cNvSpPr>
          <p:nvPr/>
        </p:nvSpPr>
        <p:spPr bwMode="auto">
          <a:xfrm>
            <a:off x="756285" y="772795"/>
            <a:ext cx="10900410" cy="48977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TextBox 1"/>
          <p:cNvSpPr>
            <a:spLocks noChangeArrowheads="1"/>
          </p:cNvSpPr>
          <p:nvPr/>
        </p:nvSpPr>
        <p:spPr bwMode="auto">
          <a:xfrm>
            <a:off x="528320" y="624205"/>
            <a:ext cx="11308080" cy="5445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endParaRPr lang="en-US" altLang="zh-CN" sz="2400" dirty="0"/>
          </a:p>
        </p:txBody>
      </p:sp>
      <p:pic>
        <p:nvPicPr>
          <p:cNvPr id="6" name="Picture" descr="image-20201202014031658"/>
          <p:cNvPicPr/>
          <p:nvPr/>
        </p:nvPicPr>
        <p:blipFill>
          <a:blip r:embed="rId2"/>
          <a:stretch>
            <a:fillRect/>
          </a:stretch>
        </p:blipFill>
        <p:spPr bwMode="auto">
          <a:xfrm>
            <a:off x="762000" y="773096"/>
            <a:ext cx="5334000" cy="3858260"/>
          </a:xfrm>
          <a:prstGeom prst="rect">
            <a:avLst/>
          </a:prstGeom>
          <a:noFill/>
          <a:ln w="9525">
            <a:noFill/>
          </a:ln>
        </p:spPr>
      </p:pic>
      <p:sp>
        <p:nvSpPr>
          <p:cNvPr id="7" name="TextBox 1"/>
          <p:cNvSpPr>
            <a:spLocks noChangeArrowheads="1"/>
          </p:cNvSpPr>
          <p:nvPr/>
        </p:nvSpPr>
        <p:spPr bwMode="auto">
          <a:xfrm>
            <a:off x="6182360" y="776605"/>
            <a:ext cx="5806440" cy="5445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lang="zh-CN" altLang="en-US" sz="2400" dirty="0"/>
              <a:t>红色线条代表训练集随着</a:t>
            </a:r>
            <a:r>
              <a:rPr lang="en-US" altLang="zh-CN" sz="2400" dirty="0"/>
              <a:t>gamma</a:t>
            </a:r>
            <a:r>
              <a:rPr lang="zh-CN" altLang="en-US" sz="2400" dirty="0"/>
              <a:t>的数值波动，损失精度的变化</a:t>
            </a:r>
          </a:p>
          <a:p>
            <a:pPr marL="0" lvl="1" eaLnBrk="0" hangingPunct="0">
              <a:lnSpc>
                <a:spcPct val="150000"/>
              </a:lnSpc>
              <a:spcBef>
                <a:spcPts val="1415"/>
              </a:spcBef>
              <a:buFont typeface="Wingdings" panose="05000000000000000000" pitchFamily="2" charset="2"/>
              <a:buChar char="Ø"/>
            </a:pPr>
            <a:r>
              <a:rPr lang="zh-CN" altLang="en-US" sz="2400" dirty="0"/>
              <a:t>绿色线条代表验证集随时</a:t>
            </a:r>
            <a:r>
              <a:rPr lang="en-US" altLang="zh-CN" sz="2400" dirty="0"/>
              <a:t>gamma</a:t>
            </a:r>
            <a:r>
              <a:rPr lang="zh-CN" altLang="en-US" sz="2400" dirty="0"/>
              <a:t>的数值波动，损失精度的变化</a:t>
            </a:r>
            <a:endParaRPr lang="en-US" altLang="zh-CN" sz="2400" dirty="0"/>
          </a:p>
          <a:p>
            <a:pPr marL="0" lvl="1" eaLnBrk="0" hangingPunct="0">
              <a:lnSpc>
                <a:spcPct val="150000"/>
              </a:lnSpc>
              <a:spcBef>
                <a:spcPts val="1415"/>
              </a:spcBef>
              <a:buFont typeface="Wingdings" panose="05000000000000000000" pitchFamily="2" charset="2"/>
              <a:buChar char="Ø"/>
            </a:pPr>
            <a:endParaRPr lang="en-US" altLang="zh-CN" sz="2400" dirty="0"/>
          </a:p>
          <a:p>
            <a:pPr marL="0" lvl="1" eaLnBrk="0" hangingPunct="0">
              <a:lnSpc>
                <a:spcPct val="150000"/>
              </a:lnSpc>
              <a:spcBef>
                <a:spcPts val="1415"/>
              </a:spcBef>
              <a:buFont typeface="Wingdings" panose="05000000000000000000" pitchFamily="2" charset="2"/>
              <a:buChar char="Ø"/>
            </a:pPr>
            <a:r>
              <a:rPr lang="zh-CN" altLang="en-US" sz="2400" dirty="0"/>
              <a:t>当</a:t>
            </a:r>
            <a:r>
              <a:rPr lang="en-US" altLang="zh-CN" sz="2400" dirty="0"/>
              <a:t>gamma</a:t>
            </a:r>
            <a:r>
              <a:rPr lang="zh-CN" altLang="en-US" sz="2400" dirty="0"/>
              <a:t>取</a:t>
            </a:r>
            <a:r>
              <a:rPr lang="en-US" altLang="zh-CN" sz="2400" dirty="0"/>
              <a:t>31</a:t>
            </a:r>
            <a:r>
              <a:rPr lang="zh-CN" altLang="en-US" sz="2400" dirty="0"/>
              <a:t>时，两条曲线是趋于收敛的，因此</a:t>
            </a:r>
            <a:r>
              <a:rPr lang="en-US" altLang="zh-CN" sz="2400" dirty="0"/>
              <a:t>gamma</a:t>
            </a:r>
            <a:r>
              <a:rPr lang="zh-CN" altLang="en-US" sz="2400" dirty="0"/>
              <a:t>取</a:t>
            </a:r>
            <a:r>
              <a:rPr lang="en-US" altLang="zh-CN" sz="2400" dirty="0"/>
              <a:t>31</a:t>
            </a:r>
          </a:p>
          <a:p>
            <a:pPr marL="0" lvl="1" eaLnBrk="0" hangingPunct="0">
              <a:lnSpc>
                <a:spcPct val="150000"/>
              </a:lnSpc>
              <a:spcBef>
                <a:spcPts val="1415"/>
              </a:spcBef>
              <a:buFont typeface="Wingdings" panose="05000000000000000000" pitchFamily="2" charset="2"/>
              <a:buChar char="Ø"/>
            </a:pPr>
            <a:r>
              <a:rPr lang="zh-CN" altLang="en-US" sz="2400" dirty="0"/>
              <a:t>同理</a:t>
            </a:r>
            <a:r>
              <a:rPr lang="en-US" altLang="zh-CN" sz="2400" dirty="0"/>
              <a:t>C</a:t>
            </a:r>
            <a:r>
              <a:rPr lang="zh-CN" altLang="en-US" sz="2400" dirty="0"/>
              <a:t>用同样的方法得出为</a:t>
            </a:r>
            <a:r>
              <a:rPr lang="en-US" altLang="zh-CN" sz="2400" dirty="0"/>
              <a:t>20</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实验结果</a:t>
            </a:r>
          </a:p>
        </p:txBody>
      </p:sp>
      <p:sp>
        <p:nvSpPr>
          <p:cNvPr id="2162" name="TextBox 1"/>
          <p:cNvSpPr>
            <a:spLocks noChangeArrowheads="1"/>
          </p:cNvSpPr>
          <p:nvPr/>
        </p:nvSpPr>
        <p:spPr bwMode="auto">
          <a:xfrm>
            <a:off x="8997696" y="1971040"/>
            <a:ext cx="2469134" cy="3962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0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TextBox 1"/>
          <p:cNvSpPr>
            <a:spLocks noChangeArrowheads="1"/>
          </p:cNvSpPr>
          <p:nvPr/>
        </p:nvSpPr>
        <p:spPr bwMode="auto">
          <a:xfrm>
            <a:off x="1135634" y="1029652"/>
            <a:ext cx="9039860" cy="188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r>
              <a:rPr kumimoji="1" lang="en-US" altLang="zh-CN" sz="2400" dirty="0" err="1">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Svm</a:t>
            </a:r>
            <a:r>
              <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结果：经过调参后从新进行交叉验证</a:t>
            </a:r>
            <a:endParaRPr kumimoji="1" lang="en-US" altLang="zh-CN"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endParaRPr>
          </a:p>
          <a:p>
            <a:pPr marL="0" lvl="1" indent="0" eaLnBrk="0" hangingPunct="0">
              <a:lnSpc>
                <a:spcPct val="15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endParaRPr>
          </a:p>
        </p:txBody>
      </p:sp>
      <p:pic>
        <p:nvPicPr>
          <p:cNvPr id="2" name="图片 1">
            <a:extLst>
              <a:ext uri="{FF2B5EF4-FFF2-40B4-BE49-F238E27FC236}">
                <a16:creationId xmlns:a16="http://schemas.microsoft.com/office/drawing/2014/main" id="{2C1BC008-FA1A-E744-9DBA-B2A86BF78034}"/>
              </a:ext>
            </a:extLst>
          </p:cNvPr>
          <p:cNvPicPr>
            <a:picLocks noChangeAspect="1"/>
          </p:cNvPicPr>
          <p:nvPr/>
        </p:nvPicPr>
        <p:blipFill>
          <a:blip r:embed="rId2"/>
          <a:stretch>
            <a:fillRect/>
          </a:stretch>
        </p:blipFill>
        <p:spPr>
          <a:xfrm>
            <a:off x="929270" y="1628140"/>
            <a:ext cx="8851900" cy="4648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随机森林预测</a:t>
            </a:r>
          </a:p>
        </p:txBody>
      </p:sp>
      <p:pic>
        <p:nvPicPr>
          <p:cNvPr id="5" name="图片 4">
            <a:extLst>
              <a:ext uri="{FF2B5EF4-FFF2-40B4-BE49-F238E27FC236}">
                <a16:creationId xmlns:a16="http://schemas.microsoft.com/office/drawing/2014/main" id="{E79F6112-C59D-7445-8CFF-F2102AE547D5}"/>
              </a:ext>
            </a:extLst>
          </p:cNvPr>
          <p:cNvPicPr>
            <a:picLocks noChangeAspect="1"/>
          </p:cNvPicPr>
          <p:nvPr/>
        </p:nvPicPr>
        <p:blipFill>
          <a:blip r:embed="rId2"/>
          <a:stretch>
            <a:fillRect/>
          </a:stretch>
        </p:blipFill>
        <p:spPr>
          <a:xfrm>
            <a:off x="666712" y="1189460"/>
            <a:ext cx="9436100" cy="3784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实验结果</a:t>
            </a:r>
          </a:p>
        </p:txBody>
      </p:sp>
      <p:sp>
        <p:nvSpPr>
          <p:cNvPr id="2162" name="TextBox 1"/>
          <p:cNvSpPr>
            <a:spLocks noChangeArrowheads="1"/>
          </p:cNvSpPr>
          <p:nvPr/>
        </p:nvSpPr>
        <p:spPr bwMode="auto">
          <a:xfrm>
            <a:off x="8997696" y="1971040"/>
            <a:ext cx="2469134" cy="3962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0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TextBox 1"/>
          <p:cNvSpPr>
            <a:spLocks noChangeArrowheads="1"/>
          </p:cNvSpPr>
          <p:nvPr/>
        </p:nvSpPr>
        <p:spPr bwMode="auto">
          <a:xfrm>
            <a:off x="1135634" y="1029652"/>
            <a:ext cx="9039860" cy="188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r>
              <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随机森林结果：</a:t>
            </a:r>
          </a:p>
        </p:txBody>
      </p:sp>
      <p:sp>
        <p:nvSpPr>
          <p:cNvPr id="7" name="文本框 6">
            <a:extLst>
              <a:ext uri="{FF2B5EF4-FFF2-40B4-BE49-F238E27FC236}">
                <a16:creationId xmlns:a16="http://schemas.microsoft.com/office/drawing/2014/main" id="{4C434DA7-944D-0243-BEDF-A2B9A0348C34}"/>
              </a:ext>
            </a:extLst>
          </p:cNvPr>
          <p:cNvSpPr txBox="1"/>
          <p:nvPr/>
        </p:nvSpPr>
        <p:spPr>
          <a:xfrm>
            <a:off x="1863524" y="2314937"/>
            <a:ext cx="184731" cy="369332"/>
          </a:xfrm>
          <a:prstGeom prst="rect">
            <a:avLst/>
          </a:prstGeom>
          <a:noFill/>
        </p:spPr>
        <p:txBody>
          <a:bodyPr wrap="none" rtlCol="0">
            <a:spAutoFit/>
          </a:bodyPr>
          <a:lstStyle/>
          <a:p>
            <a:endParaRPr kumimoji="1" lang="zh-CN" altLang="en-US" dirty="0"/>
          </a:p>
        </p:txBody>
      </p:sp>
      <p:pic>
        <p:nvPicPr>
          <p:cNvPr id="8" name="图片 7">
            <a:extLst>
              <a:ext uri="{FF2B5EF4-FFF2-40B4-BE49-F238E27FC236}">
                <a16:creationId xmlns:a16="http://schemas.microsoft.com/office/drawing/2014/main" id="{8C13F65D-EC70-9743-96FB-66CF95ADBADC}"/>
              </a:ext>
            </a:extLst>
          </p:cNvPr>
          <p:cNvPicPr>
            <a:picLocks noChangeAspect="1"/>
          </p:cNvPicPr>
          <p:nvPr/>
        </p:nvPicPr>
        <p:blipFill>
          <a:blip r:embed="rId2"/>
          <a:stretch>
            <a:fillRect/>
          </a:stretch>
        </p:blipFill>
        <p:spPr>
          <a:xfrm>
            <a:off x="1135634" y="1809107"/>
            <a:ext cx="8801100" cy="4559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algn="l" eaLnBrk="1" hangingPunct="1"/>
            <a:r>
              <a:rPr lang="zh-CN" altLang="en-US" sz="4000" b="1" dirty="0">
                <a:solidFill>
                  <a:srgbClr val="333399"/>
                </a:solidFill>
                <a:effectLst>
                  <a:outerShdw blurRad="38100" dist="38100" dir="2700000" algn="tl">
                    <a:srgbClr val="C0C0C0"/>
                  </a:outerShdw>
                </a:effectLst>
                <a:ea typeface="微软雅黑" panose="020B0503020204020204" pitchFamily="34" charset="-122"/>
              </a:rPr>
              <a:t>目录</a:t>
            </a:r>
            <a:r>
              <a:rPr lang="en-US" altLang="zh-CN" dirty="0">
                <a:solidFill>
                  <a:schemeClr val="tx1"/>
                </a:solidFill>
                <a:latin typeface="宋体" panose="02010600030101010101" pitchFamily="2" charset="-122"/>
                <a:ea typeface="宋体" panose="02010600030101010101" pitchFamily="2" charset="-122"/>
              </a:rPr>
              <a:t>  </a:t>
            </a:r>
            <a:r>
              <a:rPr lang="zh-CN" altLang="en-US" dirty="0">
                <a:latin typeface="Times New Roman" panose="02020503050405090304" pitchFamily="18" charset="0"/>
              </a:rPr>
              <a:t>的基本概念</a:t>
            </a:r>
          </a:p>
        </p:txBody>
      </p:sp>
      <p:sp>
        <p:nvSpPr>
          <p:cNvPr id="129" name="AutoShape 127"/>
          <p:cNvSpPr>
            <a:spLocks noChangeArrowheads="1"/>
          </p:cNvSpPr>
          <p:nvPr/>
        </p:nvSpPr>
        <p:spPr bwMode="auto">
          <a:xfrm>
            <a:off x="2465735" y="1468150"/>
            <a:ext cx="5130800" cy="788987"/>
          </a:xfrm>
          <a:prstGeom prst="roundRect">
            <a:avLst>
              <a:gd name="adj" fmla="val 6690"/>
            </a:avLst>
          </a:prstGeom>
          <a:gradFill rotWithShape="1">
            <a:gsLst>
              <a:gs pos="0">
                <a:srgbClr val="FFFFFF"/>
              </a:gs>
              <a:gs pos="100000">
                <a:srgbClr val="DDDDDD"/>
              </a:gs>
            </a:gsLst>
            <a:lin ang="5400000" scaled="1"/>
          </a:gradFill>
          <a:ln w="6350" cmpd="sng">
            <a:solidFill>
              <a:srgbClr val="96969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2" indent="0" algn="l" eaLnBrk="1" fontAlgn="base" latinLnBrk="1" hangingPunct="1">
              <a:lnSpc>
                <a:spcPct val="140000"/>
              </a:lnSpc>
              <a:spcBef>
                <a:spcPct val="20000"/>
              </a:spcBef>
              <a:buClrTx/>
              <a:buSzTx/>
              <a:buFont typeface="Wingdings" panose="05000000000000000000" pitchFamily="2" charset="2"/>
              <a:buNone/>
            </a:pPr>
            <a:r>
              <a:rPr kumimoji="1" lang="zh-CN" altLang="en-US" sz="3200" i="0" u="none" strike="noStrike" kern="0" cap="none" spc="0" normalizeH="0" baseline="0" dirty="0">
                <a:solidFill>
                  <a:srgbClr val="333399"/>
                </a:solidFill>
                <a:effectLst>
                  <a:outerShdw blurRad="38100" dist="38100" dir="2700000" algn="tl">
                    <a:srgbClr val="C0C0C0"/>
                  </a:outerShdw>
                </a:effectLst>
                <a:latin typeface="黑体" panose="02010609060101010101" pitchFamily="49" charset="-122"/>
                <a:ea typeface="微软雅黑" panose="020B0503020204020204" pitchFamily="34" charset="-122"/>
                <a:cs typeface="+mj-cs"/>
              </a:rPr>
              <a:t>引言</a:t>
            </a:r>
          </a:p>
        </p:txBody>
      </p:sp>
      <p:grpSp>
        <p:nvGrpSpPr>
          <p:cNvPr id="130" name="Group 4"/>
          <p:cNvGrpSpPr/>
          <p:nvPr/>
        </p:nvGrpSpPr>
        <p:grpSpPr bwMode="auto">
          <a:xfrm>
            <a:off x="1611660" y="1468150"/>
            <a:ext cx="790575" cy="788987"/>
            <a:chOff x="0" y="0"/>
            <a:chExt cx="498" cy="497"/>
          </a:xfrm>
        </p:grpSpPr>
        <p:grpSp>
          <p:nvGrpSpPr>
            <p:cNvPr id="131" name="Group 5"/>
            <p:cNvGrpSpPr/>
            <p:nvPr/>
          </p:nvGrpSpPr>
          <p:grpSpPr bwMode="auto">
            <a:xfrm>
              <a:off x="0" y="0"/>
              <a:ext cx="498" cy="497"/>
              <a:chOff x="0" y="0"/>
              <a:chExt cx="498" cy="497"/>
            </a:xfrm>
          </p:grpSpPr>
          <p:sp>
            <p:nvSpPr>
              <p:cNvPr id="133" name="AutoShape 130"/>
              <p:cNvSpPr>
                <a:spLocks noChangeArrowheads="1"/>
              </p:cNvSpPr>
              <p:nvPr/>
            </p:nvSpPr>
            <p:spPr bwMode="auto">
              <a:xfrm>
                <a:off x="0" y="0"/>
                <a:ext cx="498" cy="497"/>
              </a:xfrm>
              <a:prstGeom prst="roundRect">
                <a:avLst>
                  <a:gd name="adj" fmla="val 6690"/>
                </a:avLst>
              </a:prstGeom>
              <a:gradFill rotWithShape="1">
                <a:gsLst>
                  <a:gs pos="0">
                    <a:srgbClr val="DDDDDD"/>
                  </a:gs>
                  <a:gs pos="5000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sp>
            <p:nvSpPr>
              <p:cNvPr id="134" name="AutoShape 131"/>
              <p:cNvSpPr>
                <a:spLocks noChangeArrowheads="1"/>
              </p:cNvSpPr>
              <p:nvPr/>
            </p:nvSpPr>
            <p:spPr bwMode="auto">
              <a:xfrm>
                <a:off x="25" y="27"/>
                <a:ext cx="447" cy="447"/>
              </a:xfrm>
              <a:prstGeom prst="roundRect">
                <a:avLst>
                  <a:gd name="adj" fmla="val 6690"/>
                </a:avLst>
              </a:prstGeom>
              <a:gradFill rotWithShape="1">
                <a:gsLst>
                  <a:gs pos="0">
                    <a:srgbClr val="0067C4"/>
                  </a:gs>
                  <a:gs pos="100000">
                    <a:srgbClr val="00407A"/>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pic>
            <p:nvPicPr>
              <p:cNvPr id="135" name="Picture 132" descr="바코드"/>
              <p:cNvPicPr>
                <a:picLocks noChangeAspect="1" noChangeArrowheads="1"/>
              </p:cNvPicPr>
              <p:nvPr/>
            </p:nvPicPr>
            <p:blipFill>
              <a:blip r:embed="rId3">
                <a:extLst>
                  <a:ext uri="{28A0092B-C50C-407E-A947-70E740481C1C}">
                    <a14:useLocalDpi xmlns:a14="http://schemas.microsoft.com/office/drawing/2010/main" val="0"/>
                  </a:ext>
                </a:extLst>
              </a:blip>
              <a:srcRect l="16707" t="9724" r="20175" b="6055"/>
              <a:stretch>
                <a:fillRect/>
              </a:stretch>
            </p:blipFill>
            <p:spPr bwMode="auto">
              <a:xfrm>
                <a:off x="373" y="60"/>
                <a:ext cx="52"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AutoShape 133"/>
              <p:cNvSpPr>
                <a:spLocks noChangeArrowheads="1"/>
              </p:cNvSpPr>
              <p:nvPr/>
            </p:nvSpPr>
            <p:spPr bwMode="auto">
              <a:xfrm>
                <a:off x="38" y="40"/>
                <a:ext cx="421" cy="80"/>
              </a:xfrm>
              <a:prstGeom prst="roundRect">
                <a:avLst>
                  <a:gd name="adj" fmla="val 20227"/>
                </a:avLst>
              </a:prstGeom>
              <a:gradFill rotWithShape="1">
                <a:gsLst>
                  <a:gs pos="0">
                    <a:srgbClr val="8FCAFF"/>
                  </a:gs>
                  <a:gs pos="100000">
                    <a:srgbClr val="0078E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grpSp>
        <p:sp>
          <p:nvSpPr>
            <p:cNvPr id="132" name="Text Box 134"/>
            <p:cNvSpPr txBox="1">
              <a:spLocks noChangeArrowheads="1"/>
            </p:cNvSpPr>
            <p:nvPr/>
          </p:nvSpPr>
          <p:spPr bwMode="auto">
            <a:xfrm>
              <a:off x="138" y="121"/>
              <a:ext cx="21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8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FFFFFF"/>
                  </a:solidFill>
                  <a:effectLst/>
                  <a:uLnTx/>
                  <a:uFillTx/>
                  <a:latin typeface="HY견고딕" pitchFamily="2" charset="-127"/>
                  <a:ea typeface="HY견고딕" pitchFamily="2" charset="-127"/>
                </a:rPr>
                <a:t>1</a:t>
              </a:r>
            </a:p>
          </p:txBody>
        </p:sp>
      </p:grpSp>
      <p:sp>
        <p:nvSpPr>
          <p:cNvPr id="137" name="AutoShape 127"/>
          <p:cNvSpPr>
            <a:spLocks noChangeArrowheads="1"/>
          </p:cNvSpPr>
          <p:nvPr/>
        </p:nvSpPr>
        <p:spPr bwMode="auto">
          <a:xfrm>
            <a:off x="2481411" y="2481545"/>
            <a:ext cx="5130800" cy="788987"/>
          </a:xfrm>
          <a:prstGeom prst="roundRect">
            <a:avLst>
              <a:gd name="adj" fmla="val 6690"/>
            </a:avLst>
          </a:prstGeom>
          <a:gradFill rotWithShape="1">
            <a:gsLst>
              <a:gs pos="0">
                <a:srgbClr val="FFFFFF"/>
              </a:gs>
              <a:gs pos="100000">
                <a:srgbClr val="DDDDDD"/>
              </a:gs>
            </a:gsLst>
            <a:lin ang="5400000" scaled="1"/>
          </a:gradFill>
          <a:ln w="6350" cmpd="sng">
            <a:solidFill>
              <a:srgbClr val="96969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2" algn="l" defTabSz="914400" eaLnBrk="1" fontAlgn="base" latinLnBrk="1" hangingPunct="1">
              <a:lnSpc>
                <a:spcPct val="140000"/>
              </a:lnSpc>
              <a:spcBef>
                <a:spcPct val="20000"/>
              </a:spcBef>
              <a:buClrTx/>
              <a:buSzTx/>
              <a:buFont typeface="Wingdings" panose="05000000000000000000" pitchFamily="2" charset="2"/>
              <a:buNone/>
            </a:pPr>
            <a:r>
              <a:rPr kumimoji="1" lang="zh-CN" altLang="en-US" sz="3200" kern="0" dirty="0">
                <a:solidFill>
                  <a:srgbClr val="333399"/>
                </a:solidFill>
                <a:effectLst>
                  <a:outerShdw blurRad="38100" dist="38100" dir="2700000" algn="tl">
                    <a:srgbClr val="C0C0C0"/>
                  </a:outerShdw>
                </a:effectLst>
                <a:latin typeface="黑体" panose="02010609060101010101" pitchFamily="49" charset="-122"/>
                <a:ea typeface="微软雅黑" panose="020B0503020204020204" pitchFamily="34" charset="-122"/>
                <a:cs typeface="+mj-cs"/>
              </a:rPr>
              <a:t>主题确定</a:t>
            </a:r>
            <a:endParaRPr kumimoji="1" lang="zh-CN" altLang="en-US" sz="3200" kern="0" dirty="0">
              <a:solidFill>
                <a:srgbClr val="0000FF"/>
              </a:solidFill>
              <a:latin typeface="微软雅黑" panose="020B0503020204020204" pitchFamily="34" charset="-122"/>
              <a:ea typeface="微软雅黑" panose="020B0503020204020204" pitchFamily="34" charset="-122"/>
            </a:endParaRPr>
          </a:p>
        </p:txBody>
      </p:sp>
      <p:grpSp>
        <p:nvGrpSpPr>
          <p:cNvPr id="138" name="Group 4"/>
          <p:cNvGrpSpPr/>
          <p:nvPr/>
        </p:nvGrpSpPr>
        <p:grpSpPr bwMode="auto">
          <a:xfrm>
            <a:off x="1627336" y="2481545"/>
            <a:ext cx="790575" cy="788987"/>
            <a:chOff x="0" y="0"/>
            <a:chExt cx="498" cy="497"/>
          </a:xfrm>
        </p:grpSpPr>
        <p:grpSp>
          <p:nvGrpSpPr>
            <p:cNvPr id="139" name="Group 5"/>
            <p:cNvGrpSpPr/>
            <p:nvPr/>
          </p:nvGrpSpPr>
          <p:grpSpPr bwMode="auto">
            <a:xfrm>
              <a:off x="0" y="0"/>
              <a:ext cx="498" cy="497"/>
              <a:chOff x="0" y="0"/>
              <a:chExt cx="498" cy="497"/>
            </a:xfrm>
          </p:grpSpPr>
          <p:sp>
            <p:nvSpPr>
              <p:cNvPr id="141" name="AutoShape 130"/>
              <p:cNvSpPr>
                <a:spLocks noChangeArrowheads="1"/>
              </p:cNvSpPr>
              <p:nvPr/>
            </p:nvSpPr>
            <p:spPr bwMode="auto">
              <a:xfrm>
                <a:off x="0" y="0"/>
                <a:ext cx="498" cy="497"/>
              </a:xfrm>
              <a:prstGeom prst="roundRect">
                <a:avLst>
                  <a:gd name="adj" fmla="val 6690"/>
                </a:avLst>
              </a:prstGeom>
              <a:gradFill rotWithShape="1">
                <a:gsLst>
                  <a:gs pos="0">
                    <a:srgbClr val="DDDDDD"/>
                  </a:gs>
                  <a:gs pos="5000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sp>
            <p:nvSpPr>
              <p:cNvPr id="142" name="AutoShape 131"/>
              <p:cNvSpPr>
                <a:spLocks noChangeArrowheads="1"/>
              </p:cNvSpPr>
              <p:nvPr/>
            </p:nvSpPr>
            <p:spPr bwMode="auto">
              <a:xfrm>
                <a:off x="25" y="27"/>
                <a:ext cx="447" cy="447"/>
              </a:xfrm>
              <a:prstGeom prst="roundRect">
                <a:avLst>
                  <a:gd name="adj" fmla="val 6690"/>
                </a:avLst>
              </a:prstGeom>
              <a:gradFill rotWithShape="1">
                <a:gsLst>
                  <a:gs pos="0">
                    <a:srgbClr val="0067C4"/>
                  </a:gs>
                  <a:gs pos="100000">
                    <a:srgbClr val="00407A"/>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pic>
            <p:nvPicPr>
              <p:cNvPr id="143" name="Picture 132" descr="바코드"/>
              <p:cNvPicPr>
                <a:picLocks noChangeAspect="1" noChangeArrowheads="1"/>
              </p:cNvPicPr>
              <p:nvPr/>
            </p:nvPicPr>
            <p:blipFill>
              <a:blip r:embed="rId3">
                <a:extLst>
                  <a:ext uri="{28A0092B-C50C-407E-A947-70E740481C1C}">
                    <a14:useLocalDpi xmlns:a14="http://schemas.microsoft.com/office/drawing/2010/main" val="0"/>
                  </a:ext>
                </a:extLst>
              </a:blip>
              <a:srcRect l="16707" t="9724" r="20175" b="6055"/>
              <a:stretch>
                <a:fillRect/>
              </a:stretch>
            </p:blipFill>
            <p:spPr bwMode="auto">
              <a:xfrm>
                <a:off x="373" y="60"/>
                <a:ext cx="52"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AutoShape 133"/>
              <p:cNvSpPr>
                <a:spLocks noChangeArrowheads="1"/>
              </p:cNvSpPr>
              <p:nvPr/>
            </p:nvSpPr>
            <p:spPr bwMode="auto">
              <a:xfrm>
                <a:off x="38" y="40"/>
                <a:ext cx="421" cy="80"/>
              </a:xfrm>
              <a:prstGeom prst="roundRect">
                <a:avLst>
                  <a:gd name="adj" fmla="val 20227"/>
                </a:avLst>
              </a:prstGeom>
              <a:gradFill rotWithShape="1">
                <a:gsLst>
                  <a:gs pos="0">
                    <a:srgbClr val="8FCAFF"/>
                  </a:gs>
                  <a:gs pos="100000">
                    <a:srgbClr val="0078E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grpSp>
        <p:sp>
          <p:nvSpPr>
            <p:cNvPr id="140" name="Text Box 134"/>
            <p:cNvSpPr txBox="1">
              <a:spLocks noChangeArrowheads="1"/>
            </p:cNvSpPr>
            <p:nvPr/>
          </p:nvSpPr>
          <p:spPr bwMode="auto">
            <a:xfrm>
              <a:off x="138" y="121"/>
              <a:ext cx="21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8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FFFFFF"/>
                  </a:solidFill>
                  <a:effectLst/>
                  <a:uLnTx/>
                  <a:uFillTx/>
                  <a:latin typeface="HY견고딕" pitchFamily="2" charset="-127"/>
                  <a:ea typeface="HY견고딕" pitchFamily="2" charset="-127"/>
                </a:rPr>
                <a:t>2</a:t>
              </a:r>
            </a:p>
          </p:txBody>
        </p:sp>
      </p:grpSp>
      <p:sp>
        <p:nvSpPr>
          <p:cNvPr id="145" name="AutoShape 127"/>
          <p:cNvSpPr>
            <a:spLocks noChangeArrowheads="1"/>
          </p:cNvSpPr>
          <p:nvPr/>
        </p:nvSpPr>
        <p:spPr bwMode="auto">
          <a:xfrm>
            <a:off x="2465735" y="3528800"/>
            <a:ext cx="5130800" cy="788987"/>
          </a:xfrm>
          <a:prstGeom prst="roundRect">
            <a:avLst>
              <a:gd name="adj" fmla="val 6690"/>
            </a:avLst>
          </a:prstGeom>
          <a:gradFill rotWithShape="1">
            <a:gsLst>
              <a:gs pos="0">
                <a:srgbClr val="FFFFFF"/>
              </a:gs>
              <a:gs pos="100000">
                <a:srgbClr val="DDDDDD"/>
              </a:gs>
            </a:gsLst>
            <a:lin ang="5400000" scaled="1"/>
          </a:gradFill>
          <a:ln w="6350" cmpd="sng">
            <a:solidFill>
              <a:srgbClr val="96969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2" algn="l" defTabSz="914400" eaLnBrk="1" fontAlgn="base" latinLnBrk="1" hangingPunct="1">
              <a:lnSpc>
                <a:spcPct val="140000"/>
              </a:lnSpc>
              <a:spcBef>
                <a:spcPct val="20000"/>
              </a:spcBef>
              <a:buClrTx/>
              <a:buSzTx/>
              <a:buFont typeface="Wingdings" panose="05000000000000000000" pitchFamily="2" charset="2"/>
              <a:buNone/>
            </a:pPr>
            <a:r>
              <a:rPr kumimoji="1" lang="zh-CN" altLang="en-US" sz="3200" kern="0" dirty="0">
                <a:solidFill>
                  <a:srgbClr val="333399"/>
                </a:solidFill>
                <a:effectLst>
                  <a:outerShdw blurRad="38100" dist="38100" dir="2700000" algn="tl">
                    <a:srgbClr val="C0C0C0"/>
                  </a:outerShdw>
                </a:effectLst>
                <a:latin typeface="黑体" panose="02010609060101010101" pitchFamily="49" charset="-122"/>
                <a:ea typeface="微软雅黑" panose="020B0503020204020204" pitchFamily="34" charset="-122"/>
                <a:cs typeface="+mj-cs"/>
              </a:rPr>
              <a:t>技术分析</a:t>
            </a:r>
            <a:endParaRPr kumimoji="1" lang="zh-CN" altLang="en-US" sz="3200" i="0" u="none" strike="noStrike" kern="0" cap="none" spc="0" normalizeH="0" baseline="0" dirty="0">
              <a:solidFill>
                <a:srgbClr val="333399"/>
              </a:solidFill>
              <a:effectLst>
                <a:outerShdw blurRad="38100" dist="38100" dir="2700000" algn="tl">
                  <a:srgbClr val="C0C0C0"/>
                </a:outerShdw>
              </a:effectLst>
              <a:latin typeface="黑体" panose="02010609060101010101" pitchFamily="49" charset="-122"/>
              <a:ea typeface="微软雅黑" panose="020B0503020204020204" pitchFamily="34" charset="-122"/>
              <a:cs typeface="+mj-cs"/>
            </a:endParaRPr>
          </a:p>
        </p:txBody>
      </p:sp>
      <p:grpSp>
        <p:nvGrpSpPr>
          <p:cNvPr id="146" name="Group 4"/>
          <p:cNvGrpSpPr/>
          <p:nvPr/>
        </p:nvGrpSpPr>
        <p:grpSpPr bwMode="auto">
          <a:xfrm>
            <a:off x="1611660" y="3528800"/>
            <a:ext cx="790575" cy="788987"/>
            <a:chOff x="0" y="0"/>
            <a:chExt cx="498" cy="497"/>
          </a:xfrm>
        </p:grpSpPr>
        <p:grpSp>
          <p:nvGrpSpPr>
            <p:cNvPr id="147" name="Group 5"/>
            <p:cNvGrpSpPr/>
            <p:nvPr/>
          </p:nvGrpSpPr>
          <p:grpSpPr bwMode="auto">
            <a:xfrm>
              <a:off x="0" y="0"/>
              <a:ext cx="498" cy="497"/>
              <a:chOff x="0" y="0"/>
              <a:chExt cx="498" cy="497"/>
            </a:xfrm>
          </p:grpSpPr>
          <p:sp>
            <p:nvSpPr>
              <p:cNvPr id="149" name="AutoShape 130"/>
              <p:cNvSpPr>
                <a:spLocks noChangeArrowheads="1"/>
              </p:cNvSpPr>
              <p:nvPr/>
            </p:nvSpPr>
            <p:spPr bwMode="auto">
              <a:xfrm>
                <a:off x="0" y="0"/>
                <a:ext cx="498" cy="497"/>
              </a:xfrm>
              <a:prstGeom prst="roundRect">
                <a:avLst>
                  <a:gd name="adj" fmla="val 6690"/>
                </a:avLst>
              </a:prstGeom>
              <a:gradFill rotWithShape="1">
                <a:gsLst>
                  <a:gs pos="0">
                    <a:srgbClr val="DDDDDD"/>
                  </a:gs>
                  <a:gs pos="5000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sp>
            <p:nvSpPr>
              <p:cNvPr id="150" name="AutoShape 131"/>
              <p:cNvSpPr>
                <a:spLocks noChangeArrowheads="1"/>
              </p:cNvSpPr>
              <p:nvPr/>
            </p:nvSpPr>
            <p:spPr bwMode="auto">
              <a:xfrm>
                <a:off x="25" y="27"/>
                <a:ext cx="447" cy="447"/>
              </a:xfrm>
              <a:prstGeom prst="roundRect">
                <a:avLst>
                  <a:gd name="adj" fmla="val 6690"/>
                </a:avLst>
              </a:prstGeom>
              <a:gradFill rotWithShape="1">
                <a:gsLst>
                  <a:gs pos="0">
                    <a:srgbClr val="0067C4"/>
                  </a:gs>
                  <a:gs pos="100000">
                    <a:srgbClr val="00407A"/>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pic>
            <p:nvPicPr>
              <p:cNvPr id="151" name="Picture 132" descr="바코드"/>
              <p:cNvPicPr>
                <a:picLocks noChangeAspect="1" noChangeArrowheads="1"/>
              </p:cNvPicPr>
              <p:nvPr/>
            </p:nvPicPr>
            <p:blipFill>
              <a:blip r:embed="rId3">
                <a:extLst>
                  <a:ext uri="{28A0092B-C50C-407E-A947-70E740481C1C}">
                    <a14:useLocalDpi xmlns:a14="http://schemas.microsoft.com/office/drawing/2010/main" val="0"/>
                  </a:ext>
                </a:extLst>
              </a:blip>
              <a:srcRect l="16707" t="9724" r="20175" b="6055"/>
              <a:stretch>
                <a:fillRect/>
              </a:stretch>
            </p:blipFill>
            <p:spPr bwMode="auto">
              <a:xfrm>
                <a:off x="373" y="60"/>
                <a:ext cx="52"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AutoShape 133"/>
              <p:cNvSpPr>
                <a:spLocks noChangeArrowheads="1"/>
              </p:cNvSpPr>
              <p:nvPr/>
            </p:nvSpPr>
            <p:spPr bwMode="auto">
              <a:xfrm>
                <a:off x="38" y="40"/>
                <a:ext cx="421" cy="80"/>
              </a:xfrm>
              <a:prstGeom prst="roundRect">
                <a:avLst>
                  <a:gd name="adj" fmla="val 20227"/>
                </a:avLst>
              </a:prstGeom>
              <a:gradFill rotWithShape="1">
                <a:gsLst>
                  <a:gs pos="0">
                    <a:srgbClr val="8FCAFF"/>
                  </a:gs>
                  <a:gs pos="100000">
                    <a:srgbClr val="0078E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grpSp>
        <p:sp>
          <p:nvSpPr>
            <p:cNvPr id="148" name="Text Box 134"/>
            <p:cNvSpPr txBox="1">
              <a:spLocks noChangeArrowheads="1"/>
            </p:cNvSpPr>
            <p:nvPr/>
          </p:nvSpPr>
          <p:spPr bwMode="auto">
            <a:xfrm>
              <a:off x="138" y="121"/>
              <a:ext cx="21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80000"/>
                </a:lnSpc>
                <a:spcBef>
                  <a:spcPts val="0"/>
                </a:spcBef>
                <a:spcAft>
                  <a:spcPts val="0"/>
                </a:spcAft>
                <a:buClrTx/>
                <a:buSzTx/>
                <a:buFontTx/>
                <a:buNone/>
                <a:defRPr/>
              </a:pPr>
              <a:r>
                <a:rPr lang="en-US" altLang="zh-CN" sz="4000" b="0" kern="0" dirty="0">
                  <a:solidFill>
                    <a:srgbClr val="FFFFFF"/>
                  </a:solidFill>
                  <a:latin typeface="HY견고딕" pitchFamily="2" charset="-127"/>
                  <a:ea typeface="HY견고딕" pitchFamily="2" charset="-127"/>
                </a:rPr>
                <a:t>3</a:t>
              </a:r>
              <a:endParaRPr kumimoji="0" lang="en-US" altLang="zh-CN" sz="4000" b="0" i="0" u="none" strike="noStrike" kern="0" cap="none" spc="0" normalizeH="0" baseline="0" noProof="0" dirty="0">
                <a:ln>
                  <a:noFill/>
                </a:ln>
                <a:solidFill>
                  <a:srgbClr val="FFFFFF"/>
                </a:solidFill>
                <a:effectLst/>
                <a:uLnTx/>
                <a:uFillTx/>
                <a:latin typeface="HY견고딕" pitchFamily="2" charset="-127"/>
                <a:ea typeface="HY견고딕" pitchFamily="2" charset="-127"/>
              </a:endParaRPr>
            </a:p>
          </p:txBody>
        </p:sp>
      </p:grpSp>
      <p:sp>
        <p:nvSpPr>
          <p:cNvPr id="153" name="AutoShape 127"/>
          <p:cNvSpPr>
            <a:spLocks noChangeArrowheads="1"/>
          </p:cNvSpPr>
          <p:nvPr/>
        </p:nvSpPr>
        <p:spPr bwMode="auto">
          <a:xfrm>
            <a:off x="2481411" y="4542195"/>
            <a:ext cx="5130800" cy="788987"/>
          </a:xfrm>
          <a:prstGeom prst="roundRect">
            <a:avLst>
              <a:gd name="adj" fmla="val 6690"/>
            </a:avLst>
          </a:prstGeom>
          <a:gradFill rotWithShape="1">
            <a:gsLst>
              <a:gs pos="0">
                <a:srgbClr val="FFFFFF"/>
              </a:gs>
              <a:gs pos="100000">
                <a:srgbClr val="DDDDDD"/>
              </a:gs>
            </a:gsLst>
            <a:lin ang="5400000" scaled="1"/>
          </a:gradFill>
          <a:ln w="6350" cmpd="sng">
            <a:solidFill>
              <a:srgbClr val="96969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2" algn="l" defTabSz="914400" eaLnBrk="1" fontAlgn="base" latinLnBrk="1" hangingPunct="1">
              <a:lnSpc>
                <a:spcPct val="140000"/>
              </a:lnSpc>
              <a:spcBef>
                <a:spcPct val="20000"/>
              </a:spcBef>
              <a:buClrTx/>
              <a:buSzTx/>
              <a:buFont typeface="Wingdings" panose="05000000000000000000" pitchFamily="2" charset="2"/>
              <a:buNone/>
            </a:pPr>
            <a:r>
              <a:rPr kumimoji="1" lang="zh-CN" altLang="en-US" sz="3200" kern="0" dirty="0">
                <a:solidFill>
                  <a:srgbClr val="333399"/>
                </a:solidFill>
                <a:effectLst>
                  <a:outerShdw blurRad="38100" dist="38100" dir="2700000" algn="tl">
                    <a:srgbClr val="C0C0C0"/>
                  </a:outerShdw>
                </a:effectLst>
                <a:latin typeface="黑体" panose="02010609060101010101" pitchFamily="49" charset="-122"/>
                <a:ea typeface="微软雅黑" panose="020B0503020204020204" pitchFamily="34" charset="-122"/>
                <a:cs typeface="+mj-cs"/>
              </a:rPr>
              <a:t>实验结果及结论</a:t>
            </a:r>
            <a:endParaRPr kumimoji="1" lang="zh-CN" altLang="en-US" sz="3200" i="0" u="none" strike="noStrike" kern="0" cap="none" spc="0" normalizeH="0" baseline="0" dirty="0">
              <a:solidFill>
                <a:srgbClr val="333399"/>
              </a:solidFill>
              <a:effectLst>
                <a:outerShdw blurRad="38100" dist="38100" dir="2700000" algn="tl">
                  <a:srgbClr val="C0C0C0"/>
                </a:outerShdw>
              </a:effectLst>
              <a:latin typeface="黑体" panose="02010609060101010101" pitchFamily="49" charset="-122"/>
              <a:ea typeface="微软雅黑" panose="020B0503020204020204" pitchFamily="34" charset="-122"/>
              <a:cs typeface="+mj-cs"/>
            </a:endParaRPr>
          </a:p>
        </p:txBody>
      </p:sp>
      <p:grpSp>
        <p:nvGrpSpPr>
          <p:cNvPr id="154" name="Group 4"/>
          <p:cNvGrpSpPr/>
          <p:nvPr/>
        </p:nvGrpSpPr>
        <p:grpSpPr bwMode="auto">
          <a:xfrm>
            <a:off x="1627336" y="4542195"/>
            <a:ext cx="790575" cy="788987"/>
            <a:chOff x="0" y="0"/>
            <a:chExt cx="498" cy="497"/>
          </a:xfrm>
        </p:grpSpPr>
        <p:grpSp>
          <p:nvGrpSpPr>
            <p:cNvPr id="155" name="Group 5"/>
            <p:cNvGrpSpPr/>
            <p:nvPr/>
          </p:nvGrpSpPr>
          <p:grpSpPr bwMode="auto">
            <a:xfrm>
              <a:off x="0" y="0"/>
              <a:ext cx="498" cy="497"/>
              <a:chOff x="0" y="0"/>
              <a:chExt cx="498" cy="497"/>
            </a:xfrm>
          </p:grpSpPr>
          <p:sp>
            <p:nvSpPr>
              <p:cNvPr id="157" name="AutoShape 130"/>
              <p:cNvSpPr>
                <a:spLocks noChangeArrowheads="1"/>
              </p:cNvSpPr>
              <p:nvPr/>
            </p:nvSpPr>
            <p:spPr bwMode="auto">
              <a:xfrm>
                <a:off x="0" y="0"/>
                <a:ext cx="498" cy="497"/>
              </a:xfrm>
              <a:prstGeom prst="roundRect">
                <a:avLst>
                  <a:gd name="adj" fmla="val 6690"/>
                </a:avLst>
              </a:prstGeom>
              <a:gradFill rotWithShape="1">
                <a:gsLst>
                  <a:gs pos="0">
                    <a:srgbClr val="DDDDDD"/>
                  </a:gs>
                  <a:gs pos="5000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sp>
            <p:nvSpPr>
              <p:cNvPr id="158" name="AutoShape 131"/>
              <p:cNvSpPr>
                <a:spLocks noChangeArrowheads="1"/>
              </p:cNvSpPr>
              <p:nvPr/>
            </p:nvSpPr>
            <p:spPr bwMode="auto">
              <a:xfrm>
                <a:off x="25" y="27"/>
                <a:ext cx="447" cy="447"/>
              </a:xfrm>
              <a:prstGeom prst="roundRect">
                <a:avLst>
                  <a:gd name="adj" fmla="val 6690"/>
                </a:avLst>
              </a:prstGeom>
              <a:gradFill rotWithShape="1">
                <a:gsLst>
                  <a:gs pos="0">
                    <a:srgbClr val="0067C4"/>
                  </a:gs>
                  <a:gs pos="100000">
                    <a:srgbClr val="00407A"/>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pic>
            <p:nvPicPr>
              <p:cNvPr id="159" name="Picture 132" descr="바코드"/>
              <p:cNvPicPr>
                <a:picLocks noChangeAspect="1" noChangeArrowheads="1"/>
              </p:cNvPicPr>
              <p:nvPr/>
            </p:nvPicPr>
            <p:blipFill>
              <a:blip r:embed="rId3">
                <a:extLst>
                  <a:ext uri="{28A0092B-C50C-407E-A947-70E740481C1C}">
                    <a14:useLocalDpi xmlns:a14="http://schemas.microsoft.com/office/drawing/2010/main" val="0"/>
                  </a:ext>
                </a:extLst>
              </a:blip>
              <a:srcRect l="16707" t="9724" r="20175" b="6055"/>
              <a:stretch>
                <a:fillRect/>
              </a:stretch>
            </p:blipFill>
            <p:spPr bwMode="auto">
              <a:xfrm>
                <a:off x="373" y="60"/>
                <a:ext cx="52"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AutoShape 133"/>
              <p:cNvSpPr>
                <a:spLocks noChangeArrowheads="1"/>
              </p:cNvSpPr>
              <p:nvPr/>
            </p:nvSpPr>
            <p:spPr bwMode="auto">
              <a:xfrm>
                <a:off x="38" y="40"/>
                <a:ext cx="421" cy="80"/>
              </a:xfrm>
              <a:prstGeom prst="roundRect">
                <a:avLst>
                  <a:gd name="adj" fmla="val 20227"/>
                </a:avLst>
              </a:prstGeom>
              <a:gradFill rotWithShape="1">
                <a:gsLst>
                  <a:gs pos="0">
                    <a:srgbClr val="8FCAFF"/>
                  </a:gs>
                  <a:gs pos="100000">
                    <a:srgbClr val="0078E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Gulim" pitchFamily="34" charset="-127"/>
                  <a:ea typeface="Gulim" pitchFamily="34" charset="-127"/>
                </a:endParaRPr>
              </a:p>
            </p:txBody>
          </p:sp>
        </p:grpSp>
        <p:sp>
          <p:nvSpPr>
            <p:cNvPr id="156" name="Text Box 134"/>
            <p:cNvSpPr txBox="1">
              <a:spLocks noChangeArrowheads="1"/>
            </p:cNvSpPr>
            <p:nvPr/>
          </p:nvSpPr>
          <p:spPr bwMode="auto">
            <a:xfrm>
              <a:off x="138" y="121"/>
              <a:ext cx="21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Gulim" pitchFamily="34" charset="-127"/>
                  <a:ea typeface="Gulim" pitchFamily="34" charset="-127"/>
                </a:defRPr>
              </a:lvl1pPr>
              <a:lvl2pPr marL="742950" indent="-285750" eaLnBrk="0" hangingPunct="0">
                <a:defRPr b="1">
                  <a:solidFill>
                    <a:schemeClr val="tx1"/>
                  </a:solidFill>
                  <a:latin typeface="Gulim" pitchFamily="34" charset="-127"/>
                  <a:ea typeface="Gulim" pitchFamily="34" charset="-127"/>
                </a:defRPr>
              </a:lvl2pPr>
              <a:lvl3pPr marL="1143000" indent="-228600" eaLnBrk="0" hangingPunct="0">
                <a:defRPr b="1">
                  <a:solidFill>
                    <a:schemeClr val="tx1"/>
                  </a:solidFill>
                  <a:latin typeface="Gulim" pitchFamily="34" charset="-127"/>
                  <a:ea typeface="Gulim" pitchFamily="34" charset="-127"/>
                </a:defRPr>
              </a:lvl3pPr>
              <a:lvl4pPr marL="1600200" indent="-228600" eaLnBrk="0" hangingPunct="0">
                <a:defRPr b="1">
                  <a:solidFill>
                    <a:schemeClr val="tx1"/>
                  </a:solidFill>
                  <a:latin typeface="Gulim" pitchFamily="34" charset="-127"/>
                  <a:ea typeface="Gulim" pitchFamily="34" charset="-127"/>
                </a:defRPr>
              </a:lvl4pPr>
              <a:lvl5pPr marL="2057400" indent="-228600" eaLnBrk="0" hangingPunct="0">
                <a:defRPr b="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b="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b="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b="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b="1">
                  <a:solidFill>
                    <a:schemeClr val="tx1"/>
                  </a:solidFill>
                  <a:latin typeface="Gulim" pitchFamily="34" charset="-127"/>
                  <a:ea typeface="Gulim" pitchFamily="34" charset="-127"/>
                </a:defRPr>
              </a:lvl9pPr>
            </a:lstStyle>
            <a:p>
              <a:pPr marL="0" marR="0" lvl="0" indent="0" algn="ctr" defTabSz="914400" eaLnBrk="1" fontAlgn="auto" latinLnBrk="1" hangingPunct="1">
                <a:lnSpc>
                  <a:spcPct val="80000"/>
                </a:lnSpc>
                <a:spcBef>
                  <a:spcPts val="0"/>
                </a:spcBef>
                <a:spcAft>
                  <a:spcPts val="0"/>
                </a:spcAft>
                <a:buClrTx/>
                <a:buSzTx/>
                <a:buFontTx/>
                <a:buNone/>
                <a:defRPr/>
              </a:pPr>
              <a:r>
                <a:rPr lang="en-US" altLang="zh-CN" sz="4000" b="0" kern="0" dirty="0">
                  <a:solidFill>
                    <a:srgbClr val="FFFFFF"/>
                  </a:solidFill>
                  <a:latin typeface="HY견고딕" pitchFamily="2" charset="-127"/>
                  <a:ea typeface="HY견고딕" pitchFamily="2" charset="-127"/>
                </a:rPr>
                <a:t>4</a:t>
              </a:r>
              <a:endParaRPr kumimoji="0" lang="en-US" altLang="zh-CN" sz="4000" b="0" i="0" u="none" strike="noStrike" kern="0" cap="none" spc="0" normalizeH="0" baseline="0" noProof="0" dirty="0">
                <a:ln>
                  <a:noFill/>
                </a:ln>
                <a:solidFill>
                  <a:srgbClr val="FFFFFF"/>
                </a:solidFill>
                <a:effectLst/>
                <a:uLnTx/>
                <a:uFillTx/>
                <a:latin typeface="HY견고딕" pitchFamily="2" charset="-127"/>
                <a:ea typeface="HY견고딕" pitchFamily="2" charset="-127"/>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实验结果</a:t>
            </a:r>
          </a:p>
        </p:txBody>
      </p:sp>
      <p:sp>
        <p:nvSpPr>
          <p:cNvPr id="2162" name="TextBox 1"/>
          <p:cNvSpPr>
            <a:spLocks noChangeArrowheads="1"/>
          </p:cNvSpPr>
          <p:nvPr/>
        </p:nvSpPr>
        <p:spPr bwMode="auto">
          <a:xfrm>
            <a:off x="8997696" y="1971040"/>
            <a:ext cx="2469134" cy="3962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0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TextBox 1"/>
          <p:cNvSpPr>
            <a:spLocks noChangeArrowheads="1"/>
          </p:cNvSpPr>
          <p:nvPr/>
        </p:nvSpPr>
        <p:spPr bwMode="auto">
          <a:xfrm>
            <a:off x="1135634" y="1029652"/>
            <a:ext cx="9039860" cy="188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r>
              <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随机森林学习曲线：</a:t>
            </a:r>
          </a:p>
        </p:txBody>
      </p:sp>
      <p:sp>
        <p:nvSpPr>
          <p:cNvPr id="7" name="文本框 6">
            <a:extLst>
              <a:ext uri="{FF2B5EF4-FFF2-40B4-BE49-F238E27FC236}">
                <a16:creationId xmlns:a16="http://schemas.microsoft.com/office/drawing/2014/main" id="{4C434DA7-944D-0243-BEDF-A2B9A0348C34}"/>
              </a:ext>
            </a:extLst>
          </p:cNvPr>
          <p:cNvSpPr txBox="1"/>
          <p:nvPr/>
        </p:nvSpPr>
        <p:spPr>
          <a:xfrm>
            <a:off x="1863524" y="2314937"/>
            <a:ext cx="184731" cy="369332"/>
          </a:xfrm>
          <a:prstGeom prst="rect">
            <a:avLst/>
          </a:prstGeom>
          <a:noFill/>
        </p:spPr>
        <p:txBody>
          <a:bodyPr wrap="none" rtlCol="0">
            <a:spAutoFit/>
          </a:bodyPr>
          <a:lstStyle/>
          <a:p>
            <a:endParaRPr kumimoji="1" lang="zh-CN" altLang="en-US" dirty="0"/>
          </a:p>
        </p:txBody>
      </p:sp>
      <p:pic>
        <p:nvPicPr>
          <p:cNvPr id="2" name="图片 1">
            <a:extLst>
              <a:ext uri="{FF2B5EF4-FFF2-40B4-BE49-F238E27FC236}">
                <a16:creationId xmlns:a16="http://schemas.microsoft.com/office/drawing/2014/main" id="{301C2E62-5D94-CA41-9919-DE2FD4E165F1}"/>
              </a:ext>
            </a:extLst>
          </p:cNvPr>
          <p:cNvPicPr>
            <a:picLocks noChangeAspect="1"/>
          </p:cNvPicPr>
          <p:nvPr/>
        </p:nvPicPr>
        <p:blipFill>
          <a:blip r:embed="rId2"/>
          <a:stretch>
            <a:fillRect/>
          </a:stretch>
        </p:blipFill>
        <p:spPr>
          <a:xfrm>
            <a:off x="1135634" y="1739759"/>
            <a:ext cx="5421333" cy="4411629"/>
          </a:xfrm>
          <a:prstGeom prst="rect">
            <a:avLst/>
          </a:prstGeom>
        </p:spPr>
      </p:pic>
      <p:sp>
        <p:nvSpPr>
          <p:cNvPr id="6" name="文本框 5">
            <a:extLst>
              <a:ext uri="{FF2B5EF4-FFF2-40B4-BE49-F238E27FC236}">
                <a16:creationId xmlns:a16="http://schemas.microsoft.com/office/drawing/2014/main" id="{F3B2A978-14A2-9D43-8105-1DE11A21C810}"/>
              </a:ext>
            </a:extLst>
          </p:cNvPr>
          <p:cNvSpPr txBox="1"/>
          <p:nvPr/>
        </p:nvSpPr>
        <p:spPr>
          <a:xfrm>
            <a:off x="7141580" y="1739759"/>
            <a:ext cx="4509241" cy="923330"/>
          </a:xfrm>
          <a:prstGeom prst="rect">
            <a:avLst/>
          </a:prstGeom>
          <a:noFill/>
        </p:spPr>
        <p:txBody>
          <a:bodyPr wrap="square" rtlCol="0">
            <a:spAutoFit/>
          </a:bodyPr>
          <a:lstStyle/>
          <a:p>
            <a:r>
              <a:rPr kumimoji="1" lang="zh-CN" altLang="en-US" dirty="0"/>
              <a:t>可以看到，在</a:t>
            </a:r>
            <a:r>
              <a:rPr kumimoji="1" lang="en-US" altLang="zh-CN" dirty="0"/>
              <a:t>0-50</a:t>
            </a:r>
            <a:r>
              <a:rPr kumimoji="1" lang="zh-CN" altLang="en-US" dirty="0"/>
              <a:t>之间，测试样本集</a:t>
            </a:r>
            <a:endParaRPr kumimoji="1" lang="en-US" altLang="zh-CN" dirty="0"/>
          </a:p>
          <a:p>
            <a:r>
              <a:rPr kumimoji="1" lang="zh-CN" altLang="en-US" dirty="0"/>
              <a:t>的数据误差相对来说还比较高，但在超过</a:t>
            </a:r>
            <a:r>
              <a:rPr kumimoji="1" lang="en-US" altLang="zh-CN" dirty="0"/>
              <a:t>50</a:t>
            </a:r>
            <a:r>
              <a:rPr kumimoji="1" lang="zh-CN" altLang="en-US" dirty="0"/>
              <a:t>条数据以后，训练集和测试集逐收敛。</a:t>
            </a:r>
          </a:p>
        </p:txBody>
      </p:sp>
    </p:spTree>
    <p:extLst>
      <p:ext uri="{BB962C8B-B14F-4D97-AF65-F5344CB8AC3E}">
        <p14:creationId xmlns:p14="http://schemas.microsoft.com/office/powerpoint/2010/main" val="154767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4.</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结论</a:t>
            </a:r>
          </a:p>
        </p:txBody>
      </p:sp>
      <p:sp>
        <p:nvSpPr>
          <p:cNvPr id="2162" name="TextBox 1"/>
          <p:cNvSpPr>
            <a:spLocks noChangeArrowheads="1"/>
          </p:cNvSpPr>
          <p:nvPr/>
        </p:nvSpPr>
        <p:spPr bwMode="auto">
          <a:xfrm>
            <a:off x="8997696" y="1971040"/>
            <a:ext cx="2469134" cy="3962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00000"/>
              </a:lnSpc>
              <a:spcBef>
                <a:spcPts val="1415"/>
              </a:spcBef>
              <a:buFont typeface="Wingdings" panose="05000000000000000000" charset="0"/>
              <a:buChar char="Ø"/>
            </a:pPr>
            <a:endPar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endParaRPr>
          </a:p>
        </p:txBody>
      </p:sp>
      <p:sp>
        <p:nvSpPr>
          <p:cNvPr id="5" name="TextBox 1"/>
          <p:cNvSpPr>
            <a:spLocks noChangeArrowheads="1"/>
          </p:cNvSpPr>
          <p:nvPr/>
        </p:nvSpPr>
        <p:spPr bwMode="auto">
          <a:xfrm>
            <a:off x="1135634" y="1029652"/>
            <a:ext cx="9039860" cy="188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charset="0"/>
              <a:buChar char="Ø"/>
            </a:pPr>
            <a:r>
              <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可通过本次实验结果，类比两种模型预测结果，随机森林结果明显优于</a:t>
            </a:r>
            <a:r>
              <a:rPr kumimoji="1" lang="en-US" altLang="zh-CN" sz="2400" dirty="0" err="1">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svm</a:t>
            </a:r>
            <a:r>
              <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a:t>
            </a:r>
            <a:endParaRPr kumimoji="1" lang="en-US" altLang="zh-CN"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endParaRPr>
          </a:p>
          <a:p>
            <a:pPr marL="0" lvl="1" indent="0" eaLnBrk="0" hangingPunct="0">
              <a:lnSpc>
                <a:spcPct val="150000"/>
              </a:lnSpc>
              <a:spcBef>
                <a:spcPts val="1415"/>
              </a:spcBef>
              <a:buFont typeface="Wingdings" panose="05000000000000000000" charset="0"/>
              <a:buChar char="Ø"/>
            </a:pPr>
            <a:r>
              <a:rPr kumimoji="1" lang="zh-CN" altLang="en-US" sz="2400" dirty="0">
                <a:solidFill>
                  <a:srgbClr val="000000"/>
                </a:solidFill>
                <a:latin typeface="Arial" panose="020B0604020202090204" pitchFamily="34" charset="0"/>
                <a:ea typeface="微软雅黑" panose="020B0503020204020204" pitchFamily="34" charset="-122"/>
                <a:cs typeface="Arial" panose="020B0604020202090204" pitchFamily="34" charset="0"/>
                <a:sym typeface="+mn-ea"/>
              </a:rPr>
              <a:t>结合两种模型预测结果，基本可用于指导股票买卖。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72467"/>
            <a:ext cx="12192000" cy="44451"/>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108547" name="TextBox 6"/>
          <p:cNvSpPr txBox="1">
            <a:spLocks noChangeArrowheads="1"/>
          </p:cNvSpPr>
          <p:nvPr/>
        </p:nvSpPr>
        <p:spPr bwMode="auto">
          <a:xfrm>
            <a:off x="4162425" y="5048251"/>
            <a:ext cx="39052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pPr algn="ctr" eaLnBrk="1" latinLnBrk="1" hangingPunct="1"/>
            <a:r>
              <a:rPr lang="en-US" altLang="zh-CN" sz="4800">
                <a:solidFill>
                  <a:srgbClr val="C00000"/>
                </a:solidFill>
                <a:latin typeface="Arial Black" panose="020B0A04020102020204" pitchFamily="34" charset="0"/>
                <a:ea typeface="黑体" panose="02010609060101010101" pitchFamily="49" charset="-122"/>
              </a:rPr>
              <a:t>THANKS</a:t>
            </a:r>
            <a:endParaRPr lang="zh-CN" altLang="en-US" sz="4800">
              <a:solidFill>
                <a:srgbClr val="C00000"/>
              </a:solidFill>
              <a:latin typeface="Arial Black" panose="020B0A04020102020204" pitchFamily="34" charset="0"/>
              <a:ea typeface="黑体" panose="02010609060101010101" pitchFamily="49" charset="-122"/>
            </a:endParaRPr>
          </a:p>
        </p:txBody>
      </p:sp>
      <p:pic>
        <p:nvPicPr>
          <p:cNvPr id="108548" name="图片 10" descr="笔墨纸砚－周韧林.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441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图片 6" descr="竖版组合logo——透明.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34451" y="5048251"/>
            <a:ext cx="2286000" cy="1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6" descr="竖版组合logo——透明.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9176" y="5048251"/>
            <a:ext cx="2286000" cy="1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引言</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市场环境</a:t>
            </a:r>
          </a:p>
        </p:txBody>
      </p:sp>
      <p:sp>
        <p:nvSpPr>
          <p:cNvPr id="2162" name="TextBox 1"/>
          <p:cNvSpPr>
            <a:spLocks noChangeArrowheads="1"/>
          </p:cNvSpPr>
          <p:nvPr/>
        </p:nvSpPr>
        <p:spPr bwMode="auto">
          <a:xfrm>
            <a:off x="349250" y="766445"/>
            <a:ext cx="11169650" cy="532511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lvl="1" eaLnBrk="0" hangingPunct="0">
              <a:lnSpc>
                <a:spcPct val="150000"/>
              </a:lnSpc>
              <a:spcBef>
                <a:spcPts val="1415"/>
              </a:spcBef>
              <a:buFont typeface="Wingdings" panose="05000000000000000000" pitchFamily="2" charset="2"/>
              <a:buChar char="Ø"/>
            </a:pPr>
            <a:r>
              <a:rPr kumimoji="1" lang="zh-CN" altLang="en-US" sz="2000" kern="0" dirty="0">
                <a:solidFill>
                  <a:schemeClr val="tx1"/>
                </a:solidFill>
                <a:effectLst>
                  <a:outerShdw blurRad="38100" dist="38100" dir="2700000" algn="tl">
                    <a:srgbClr val="C0C0C0"/>
                  </a:outerShdw>
                </a:effectLst>
                <a:latin typeface="+mj-lt"/>
                <a:ea typeface="微软雅黑" panose="020B0503020204020204" pitchFamily="34" charset="-122"/>
                <a:cs typeface="+mj-cs"/>
              </a:rPr>
              <a:t>中国经济的快速发展，使得股票市场得到了投资者们的广泛关注。</a:t>
            </a:r>
            <a:endParaRPr lang="zh-CN" altLang="zh-CN" sz="2400" dirty="0"/>
          </a:p>
          <a:p>
            <a:pPr lvl="1" eaLnBrk="0" hangingPunct="0">
              <a:lnSpc>
                <a:spcPct val="150000"/>
              </a:lnSpc>
              <a:spcBef>
                <a:spcPts val="1415"/>
              </a:spcBef>
              <a:buFont typeface="Wingdings" panose="05000000000000000000" pitchFamily="2" charset="2"/>
              <a:buChar char="Ø"/>
            </a:pPr>
            <a:endParaRPr lang="zh-CN" altLang="zh-CN" sz="2400" dirty="0"/>
          </a:p>
          <a:p>
            <a:pPr lvl="1" eaLnBrk="0" hangingPunct="0">
              <a:lnSpc>
                <a:spcPct val="150000"/>
              </a:lnSpc>
              <a:spcBef>
                <a:spcPts val="1415"/>
              </a:spcBef>
              <a:buFont typeface="Wingdings" panose="05000000000000000000" pitchFamily="2" charset="2"/>
              <a:buChar char="Ø"/>
            </a:pPr>
            <a:endParaRPr lang="zh-CN" altLang="zh-CN" sz="2400" dirty="0"/>
          </a:p>
          <a:p>
            <a:pPr lvl="1" eaLnBrk="0" hangingPunct="0">
              <a:lnSpc>
                <a:spcPct val="150000"/>
              </a:lnSpc>
              <a:spcBef>
                <a:spcPts val="1415"/>
              </a:spcBef>
              <a:buFont typeface="Wingdings" panose="05000000000000000000" pitchFamily="2" charset="2"/>
              <a:buChar char="Ø"/>
            </a:pPr>
            <a:endParaRPr lang="zh-CN" altLang="zh-CN" sz="2400" dirty="0"/>
          </a:p>
          <a:p>
            <a:pPr lvl="1" eaLnBrk="0" hangingPunct="0">
              <a:lnSpc>
                <a:spcPct val="150000"/>
              </a:lnSpc>
              <a:spcBef>
                <a:spcPts val="1415"/>
              </a:spcBef>
              <a:buFont typeface="Wingdings" panose="05000000000000000000" pitchFamily="2" charset="2"/>
              <a:buChar char="Ø"/>
            </a:pPr>
            <a:endParaRPr lang="zh-CN" altLang="zh-CN" sz="2400" dirty="0"/>
          </a:p>
          <a:p>
            <a:pPr lvl="1" eaLnBrk="0" hangingPunct="0">
              <a:lnSpc>
                <a:spcPct val="150000"/>
              </a:lnSpc>
              <a:spcBef>
                <a:spcPts val="1415"/>
              </a:spcBef>
              <a:buFont typeface="Wingdings" panose="05000000000000000000" pitchFamily="2" charset="2"/>
              <a:buChar char="Ø"/>
            </a:pPr>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endParaRPr>
          </a:p>
          <a:p>
            <a:pPr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为了在股票市场中取得超额收益，投资公司和学者们一直在探索预测股票走势的方式。</a:t>
            </a:r>
          </a:p>
          <a:p>
            <a:pPr marL="800100" lvl="1" indent="-342900"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平安资产管理公司认为智能量化投资将是未来的主流投资方式，于 2018 年进行量化转型和科技赋能</a:t>
            </a:r>
          </a:p>
          <a:p>
            <a:pPr marL="800100" lvl="1" indent="-342900"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我国二级市场私募证券公司今年来也呈现不断上涨的趋势。</a:t>
            </a:r>
            <a:endParaRPr lang="zh-CN" altLang="zh-CN" sz="2400" dirty="0"/>
          </a:p>
          <a:p>
            <a:pPr lvl="1" eaLnBrk="0" hangingPunct="0">
              <a:lnSpc>
                <a:spcPct val="150000"/>
              </a:lnSpc>
              <a:spcBef>
                <a:spcPts val="1415"/>
              </a:spcBef>
              <a:buFont typeface="Wingdings" panose="05000000000000000000" pitchFamily="2" charset="2"/>
              <a:buChar char="Ø"/>
            </a:pPr>
            <a:endParaRPr kumimoji="1" lang="zh-CN" sz="240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14780" y="1356360"/>
            <a:ext cx="6585585" cy="3354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endParaRPr lang="zh-CN" altLang="en-US" kern="0" dirty="0">
              <a:solidFill>
                <a:schemeClr val="tx1"/>
              </a:solidFill>
            </a:endParaRPr>
          </a:p>
        </p:txBody>
      </p:sp>
      <p:sp>
        <p:nvSpPr>
          <p:cNvPr id="2162" name="TextBox 1"/>
          <p:cNvSpPr>
            <a:spLocks noChangeArrowheads="1"/>
          </p:cNvSpPr>
          <p:nvPr/>
        </p:nvSpPr>
        <p:spPr bwMode="auto">
          <a:xfrm>
            <a:off x="950595" y="1018540"/>
            <a:ext cx="11169650" cy="348424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经济学和管理学界也开始探讨机器学习对现有研究范式的价值和意义。美国金融学年会（AFA2017、AFA2019）和美国经济学年会（AEA2018）已经连续三年设置了机器学习和经济金融的专题），也开始逐步地将其应用于经济学和管理学研究。</a:t>
            </a:r>
          </a:p>
          <a:p>
            <a:pPr marL="285750" lvl="1" indent="-285750"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将人工智能视为分析工具：人工智能的一些技术可以与传统的计量经济学相结合，从而克服传统计量经济学在应对大数据方面的困难。应用这些新的计量技术，经济学家可以探索和构建新的经济理论；</a:t>
            </a:r>
          </a:p>
          <a:p>
            <a:pPr marL="285750" lvl="1" indent="-285750"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将人工智能作为分析对象：从经济学角度看，人工智能具有十分鲜明的性质。分析和评估人工智能对现实经济造成的影响应当成为经济学研究的一个重要话题；</a:t>
            </a:r>
          </a:p>
          <a:p>
            <a:pPr marL="285750" lvl="1" indent="-285750"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将人工智能作为思想实验：人工智能的出现，经济学是建立在理想化的假设基础之上的一门学科，从某种意义上来讲是为经济学家提供了一个可能的、符合经济学假设的环境。</a:t>
            </a:r>
          </a:p>
        </p:txBody>
      </p:sp>
      <p:sp>
        <p:nvSpPr>
          <p:cNvPr id="2" name="标题 2"/>
          <p:cNvSpPr txBox="1"/>
          <p:nvPr/>
        </p:nvSpPr>
        <p:spPr>
          <a:xfrm>
            <a:off x="793712" y="12700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引言</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学术环境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zh-CN" altLang="en-US" sz="4000" b="1" kern="0" dirty="0">
                <a:solidFill>
                  <a:srgbClr val="333399"/>
                </a:solidFill>
                <a:effectLst>
                  <a:outerShdw blurRad="38100" dist="38100" dir="2700000" algn="tl">
                    <a:srgbClr val="C0C0C0"/>
                  </a:outerShdw>
                </a:effectLst>
                <a:ea typeface="微软雅黑" panose="020B0503020204020204" pitchFamily="34" charset="-122"/>
                <a:sym typeface="+mn-ea"/>
              </a:rPr>
              <a:t>引言</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sym typeface="+mn-ea"/>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sym typeface="+mn-ea"/>
              </a:rPr>
              <a:t>股票预测方法</a:t>
            </a:r>
          </a:p>
        </p:txBody>
      </p:sp>
      <p:sp>
        <p:nvSpPr>
          <p:cNvPr id="2162" name="TextBox 1"/>
          <p:cNvSpPr>
            <a:spLocks noChangeArrowheads="1"/>
          </p:cNvSpPr>
          <p:nvPr/>
        </p:nvSpPr>
        <p:spPr bwMode="auto">
          <a:xfrm>
            <a:off x="607060" y="534670"/>
            <a:ext cx="11169650" cy="58127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endParaRPr kumimoji="1" lang="zh-CN" sz="2400" dirty="0">
              <a:solidFill>
                <a:srgbClr val="000000"/>
              </a:solidFill>
              <a:latin typeface="微软雅黑" panose="020B0503020204020204" pitchFamily="34" charset="-122"/>
              <a:ea typeface="微软雅黑" panose="020B0503020204020204" pitchFamily="34" charset="-122"/>
            </a:endParaRPr>
          </a:p>
        </p:txBody>
      </p:sp>
      <p:sp>
        <p:nvSpPr>
          <p:cNvPr id="6" name="TextBox 1"/>
          <p:cNvSpPr>
            <a:spLocks noChangeArrowheads="1"/>
          </p:cNvSpPr>
          <p:nvPr/>
        </p:nvSpPr>
        <p:spPr bwMode="auto">
          <a:xfrm>
            <a:off x="807720" y="772795"/>
            <a:ext cx="11169650" cy="276288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股票预测方法：</a:t>
            </a:r>
            <a:endParaRPr lang="zh-CN" altLang="en-US" sz="2400" dirty="0"/>
          </a:p>
          <a:p>
            <a:pPr marL="285750" lvl="1" indent="-28575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金融模型方法</a:t>
            </a:r>
          </a:p>
          <a:p>
            <a:pPr marL="285750" lvl="1" indent="-28575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统计学方法</a:t>
            </a:r>
          </a:p>
          <a:p>
            <a:pPr marL="285750" lvl="1" indent="-28575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基本面分析法</a:t>
            </a:r>
          </a:p>
          <a:p>
            <a:pPr marL="285750" lvl="1" indent="-28575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机器学习方法</a:t>
            </a:r>
          </a:p>
          <a:p>
            <a:pPr marL="0" lvl="1" indent="0" algn="l" eaLnBrk="0" hangingPunct="0">
              <a:lnSpc>
                <a:spcPct val="150000"/>
              </a:lnSpc>
              <a:spcBef>
                <a:spcPts val="1415"/>
              </a:spcBef>
              <a:buFont typeface="Wingdings" panose="05000000000000000000" charset="0"/>
              <a:buNone/>
            </a:pPr>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endParaRPr>
          </a:p>
          <a:p>
            <a:pPr marL="0" lvl="1" indent="0" algn="l" eaLnBrk="0" hangingPunct="0">
              <a:lnSpc>
                <a:spcPct val="150000"/>
              </a:lnSpc>
              <a:spcBef>
                <a:spcPts val="1415"/>
              </a:spcBef>
              <a:buFont typeface="Wingdings" panose="05000000000000000000" charset="0"/>
              <a:buNone/>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因为金融数据时效性强，金融数据中蕴含的规律随着时间的推移会不断发生变化，例如，在震荡市中可以使用的策略在牛市和熊市中就不一定适用。金融模型的话就会有很多假设限制，而机器学习可以在一定程度上突破这些限制，所以本文将采用支持向量机算法，随机森林算法预测个股涨跌。</a:t>
            </a:r>
          </a:p>
          <a:p>
            <a:pPr marL="0" lvl="1" indent="0" eaLnBrk="0" hangingPunct="0">
              <a:lnSpc>
                <a:spcPct val="150000"/>
              </a:lnSpc>
              <a:spcBef>
                <a:spcPts val="1415"/>
              </a:spcBef>
              <a:buFont typeface="Wingdings" panose="05000000000000000000" pitchFamily="2" charset="2"/>
              <a:buNone/>
            </a:pPr>
            <a:endParaRPr kumimoji="1" 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主题确定</a:t>
            </a:r>
            <a:endParaRPr lang="zh-CN" altLang="en-US" kern="0" dirty="0">
              <a:solidFill>
                <a:schemeClr val="tx1"/>
              </a:solidFill>
            </a:endParaRPr>
          </a:p>
        </p:txBody>
      </p:sp>
      <p:sp>
        <p:nvSpPr>
          <p:cNvPr id="2162" name="TextBox 1"/>
          <p:cNvSpPr>
            <a:spLocks noChangeArrowheads="1"/>
          </p:cNvSpPr>
          <p:nvPr/>
        </p:nvSpPr>
        <p:spPr bwMode="auto">
          <a:xfrm>
            <a:off x="749935" y="772795"/>
            <a:ext cx="11308080" cy="5445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342900" lvl="1" indent="-342900" eaLnBrk="0" hangingPunct="0">
              <a:lnSpc>
                <a:spcPct val="150000"/>
              </a:lnSpc>
              <a:spcBef>
                <a:spcPts val="1415"/>
              </a:spcBef>
              <a:buFont typeface="Wingdings" panose="05000000000000000000" charset="0"/>
              <a:buChar char=""/>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财务指标进行预测</a:t>
            </a:r>
            <a:endParaRPr kumimoji="1" lang="zh-CN" altLang="en-US" sz="2400" dirty="0">
              <a:latin typeface="微软雅黑" panose="020B0503020204020204" pitchFamily="34" charset="-122"/>
              <a:ea typeface="微软雅黑" panose="020B0503020204020204" pitchFamily="34" charset="-122"/>
            </a:endParaRPr>
          </a:p>
          <a:p>
            <a:pPr marL="285750" lvl="1" indent="-28575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二级市场上市公司财报公布时间为每季度一次，即一年只有四份；</a:t>
            </a:r>
          </a:p>
          <a:p>
            <a:pPr marL="285750" lvl="1" indent="-28575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上市公司公告发布时间经常有延迟，这使得获取的数据不仅量少且时间跨度过长。</a:t>
            </a:r>
          </a:p>
          <a:p>
            <a:pPr marL="0" lvl="1" indent="0" algn="l" eaLnBrk="0" hangingPunct="0">
              <a:lnSpc>
                <a:spcPct val="150000"/>
              </a:lnSpc>
              <a:spcBef>
                <a:spcPts val="1415"/>
              </a:spcBef>
              <a:buFont typeface="Wingdings" panose="05000000000000000000" charset="0"/>
              <a:buNone/>
            </a:pPr>
            <a:endParaRPr kumimoji="1" lang="zh-CN" altLang="en-US" sz="1600" kern="0" dirty="0">
              <a:effectLst>
                <a:outerShdw blurRad="38100" dist="38100" dir="2700000" algn="tl">
                  <a:srgbClr val="C0C0C0"/>
                </a:outerShdw>
              </a:effectLst>
              <a:latin typeface="+mj-lt"/>
              <a:ea typeface="微软雅黑" panose="020B0503020204020204" pitchFamily="34" charset="-122"/>
              <a:cs typeface="+mj-cs"/>
            </a:endParaRPr>
          </a:p>
          <a:p>
            <a:pPr marL="342900" lvl="1" indent="-342900" algn="l" eaLnBrk="0" hangingPunct="0">
              <a:lnSpc>
                <a:spcPct val="150000"/>
              </a:lnSpc>
              <a:spcBef>
                <a:spcPts val="1415"/>
              </a:spcBef>
              <a:buFont typeface="Wingdings" panose="05000000000000000000" charset="0"/>
              <a:buChar char=""/>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sym typeface="+mn-ea"/>
              </a:rPr>
              <a:t>日内套利原则</a:t>
            </a:r>
          </a:p>
          <a:p>
            <a:pPr marL="342900" lvl="1" indent="-34290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sym typeface="+mn-ea"/>
              </a:rPr>
              <a:t>次日开盘价与前一日收盘价的涨跌作为研究对象；</a:t>
            </a:r>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sym typeface="+mn-ea"/>
            </a:endParaRPr>
          </a:p>
          <a:p>
            <a:pPr marL="342900" lvl="1" indent="-34290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持有底仓，预测上涨时，开盘买入底仓等量股票，收盘前一刻卖出等量股票; </a:t>
            </a:r>
          </a:p>
          <a:p>
            <a:pPr marL="342900" lvl="1" indent="-342900" algn="l" eaLnBrk="0" hangingPunct="0">
              <a:lnSpc>
                <a:spcPct val="150000"/>
              </a:lnSpc>
              <a:spcBef>
                <a:spcPts val="1415"/>
              </a:spcBef>
              <a:buFont typeface="Wingdings" panose="05000000000000000000" charset="0"/>
              <a:buChar char=""/>
            </a:pPr>
            <a:r>
              <a:rPr kumimoji="1" lang="zh-CN" altLang="en-US" sz="1600" kern="0" dirty="0">
                <a:effectLst>
                  <a:outerShdw blurRad="38100" dist="38100" dir="2700000" algn="tl">
                    <a:srgbClr val="C0C0C0"/>
                  </a:outerShdw>
                </a:effectLst>
                <a:latin typeface="+mj-lt"/>
                <a:ea typeface="微软雅黑" panose="020B0503020204020204" pitchFamily="34" charset="-122"/>
                <a:cs typeface="+mj-cs"/>
              </a:rPr>
              <a:t>预测下跌时，开盘卖出全部底仓，收盘前一刻买入等量股票。</a:t>
            </a:r>
            <a:endParaRPr kumimoji="1" lang="zh-CN" altLang="en-US" sz="2400" dirty="0">
              <a:latin typeface="微软雅黑" panose="020B0503020204020204" pitchFamily="34" charset="-122"/>
              <a:ea typeface="微软雅黑" panose="020B0503020204020204" pitchFamily="34" charset="-122"/>
            </a:endParaRPr>
          </a:p>
          <a:p>
            <a:pPr marL="0" lvl="1" indent="0" eaLnBrk="0" hangingPunct="0">
              <a:lnSpc>
                <a:spcPct val="150000"/>
              </a:lnSpc>
              <a:spcBef>
                <a:spcPts val="1415"/>
              </a:spcBef>
              <a:buFont typeface="Wingdings" panose="05000000000000000000" pitchFamily="2" charset="2"/>
              <a:buNone/>
            </a:pPr>
            <a:endParaRPr kumimoji="1"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主题确定</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标的选择</a:t>
            </a:r>
          </a:p>
        </p:txBody>
      </p:sp>
      <p:sp>
        <p:nvSpPr>
          <p:cNvPr id="2162" name="TextBox 1"/>
          <p:cNvSpPr>
            <a:spLocks noChangeArrowheads="1"/>
          </p:cNvSpPr>
          <p:nvPr/>
        </p:nvSpPr>
        <p:spPr bwMode="auto">
          <a:xfrm>
            <a:off x="666750" y="772795"/>
            <a:ext cx="11308080" cy="5445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indent="0" eaLnBrk="0" hangingPunct="0">
              <a:lnSpc>
                <a:spcPct val="150000"/>
              </a:lnSpc>
              <a:spcBef>
                <a:spcPts val="1415"/>
              </a:spcBef>
              <a:buFont typeface="Wingdings" panose="05000000000000000000" pitchFamily="2" charset="2"/>
              <a:buNone/>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 标的选取原则：尽量避免外部因素对股票价格的影响</a:t>
            </a:r>
            <a:endParaRPr lang="en-US" altLang="zh-CN" sz="2400" dirty="0"/>
          </a:p>
          <a:p>
            <a:pPr marL="0"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不是周期股</a:t>
            </a:r>
            <a:r>
              <a:rPr kumimoji="1" lang="en-US" altLang="zh-CN" sz="2000" kern="0" dirty="0">
                <a:effectLst>
                  <a:outerShdw blurRad="38100" dist="38100" dir="2700000" algn="tl">
                    <a:srgbClr val="C0C0C0"/>
                  </a:outerShdw>
                </a:effectLst>
                <a:latin typeface="+mj-lt"/>
                <a:ea typeface="微软雅黑" panose="020B0503020204020204" pitchFamily="34" charset="-122"/>
                <a:cs typeface="+mj-cs"/>
              </a:rPr>
              <a:t>--</a:t>
            </a: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股票价格不会被环境周期所影响；</a:t>
            </a:r>
          </a:p>
          <a:p>
            <a:pPr marL="0"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不是濒临退市的股票</a:t>
            </a:r>
            <a:r>
              <a:rPr kumimoji="1" lang="en-US" altLang="zh-CN" sz="2000" kern="0" dirty="0">
                <a:effectLst>
                  <a:outerShdw blurRad="38100" dist="38100" dir="2700000" algn="tl">
                    <a:srgbClr val="C0C0C0"/>
                  </a:outerShdw>
                </a:effectLst>
                <a:latin typeface="+mj-lt"/>
                <a:ea typeface="微软雅黑" panose="020B0503020204020204" pitchFamily="34" charset="-122"/>
                <a:cs typeface="+mj-cs"/>
              </a:rPr>
              <a:t>--</a:t>
            </a: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剔除了易退市无研究意义的ST股票；</a:t>
            </a:r>
          </a:p>
          <a:p>
            <a:pPr marL="0"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不是小盘股</a:t>
            </a:r>
            <a:r>
              <a:rPr kumimoji="1" lang="en-US" altLang="zh-CN" sz="2000" kern="0" dirty="0">
                <a:effectLst>
                  <a:outerShdw blurRad="38100" dist="38100" dir="2700000" algn="tl">
                    <a:srgbClr val="C0C0C0"/>
                  </a:outerShdw>
                </a:effectLst>
                <a:latin typeface="+mj-lt"/>
                <a:ea typeface="微软雅黑" panose="020B0503020204020204" pitchFamily="34" charset="-122"/>
                <a:cs typeface="+mj-cs"/>
              </a:rPr>
              <a:t>--</a:t>
            </a: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股票价格不会被轻易被“庄家”操控；</a:t>
            </a:r>
          </a:p>
          <a:p>
            <a:pPr marL="0" lvl="1" eaLnBrk="0" hangingPunct="0">
              <a:lnSpc>
                <a:spcPct val="150000"/>
              </a:lnSpc>
              <a:spcBef>
                <a:spcPts val="1415"/>
              </a:spcBef>
              <a:buFont typeface="Wingdings" panose="05000000000000000000" pitchFamily="2" charset="2"/>
              <a:buChar char="Ø"/>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不是第一年上市的股票</a:t>
            </a:r>
            <a:r>
              <a:rPr kumimoji="1" lang="en-US" altLang="zh-CN" sz="2000" kern="0" dirty="0">
                <a:effectLst>
                  <a:outerShdw blurRad="38100" dist="38100" dir="2700000" algn="tl">
                    <a:srgbClr val="C0C0C0"/>
                  </a:outerShdw>
                </a:effectLst>
                <a:latin typeface="+mj-lt"/>
                <a:ea typeface="微软雅黑" panose="020B0503020204020204" pitchFamily="34" charset="-122"/>
                <a:cs typeface="+mj-cs"/>
              </a:rPr>
              <a:t>--</a:t>
            </a: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股票不是所选年度刚刚上市，一般上市首年股票价格可能存在异常波动。</a:t>
            </a:r>
          </a:p>
          <a:p>
            <a:pPr marL="0" lvl="1" eaLnBrk="0" hangingPunct="0">
              <a:lnSpc>
                <a:spcPct val="150000"/>
              </a:lnSpc>
              <a:spcBef>
                <a:spcPts val="1415"/>
              </a:spcBef>
              <a:buFont typeface="Wingdings" panose="05000000000000000000" pitchFamily="2" charset="2"/>
              <a:buChar char="Ø"/>
            </a:pPr>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endParaRPr>
          </a:p>
          <a:p>
            <a:pPr marL="0" lvl="1" indent="0" eaLnBrk="0" hangingPunct="0">
              <a:lnSpc>
                <a:spcPct val="150000"/>
              </a:lnSpc>
              <a:spcBef>
                <a:spcPts val="1415"/>
              </a:spcBef>
              <a:buFont typeface="Wingdings" panose="05000000000000000000" pitchFamily="2" charset="2"/>
              <a:buNone/>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数据周期选取原则：选择了2019年整年数据进行分析，避免了熊市和牛市整个大环境对股票的影响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主题确定</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标的选择</a:t>
            </a:r>
          </a:p>
        </p:txBody>
      </p:sp>
      <p:pic>
        <p:nvPicPr>
          <p:cNvPr id="2" name="图片 1"/>
          <p:cNvPicPr>
            <a:picLocks noChangeAspect="1"/>
          </p:cNvPicPr>
          <p:nvPr/>
        </p:nvPicPr>
        <p:blipFill>
          <a:blip r:embed="rId2"/>
          <a:stretch>
            <a:fillRect/>
          </a:stretch>
        </p:blipFill>
        <p:spPr>
          <a:xfrm>
            <a:off x="6543675" y="772795"/>
            <a:ext cx="4344035" cy="1716405"/>
          </a:xfrm>
          <a:prstGeom prst="rect">
            <a:avLst/>
          </a:prstGeom>
          <a:noFill/>
          <a:ln w="9525">
            <a:noFill/>
          </a:ln>
        </p:spPr>
      </p:pic>
      <p:pic>
        <p:nvPicPr>
          <p:cNvPr id="3" name="图片 2"/>
          <p:cNvPicPr>
            <a:picLocks noChangeAspect="1"/>
          </p:cNvPicPr>
          <p:nvPr/>
        </p:nvPicPr>
        <p:blipFill>
          <a:blip r:embed="rId3"/>
          <a:stretch>
            <a:fillRect/>
          </a:stretch>
        </p:blipFill>
        <p:spPr>
          <a:xfrm>
            <a:off x="9603740" y="2707005"/>
            <a:ext cx="2439035" cy="3296285"/>
          </a:xfrm>
          <a:prstGeom prst="rect">
            <a:avLst/>
          </a:prstGeom>
          <a:noFill/>
          <a:ln w="9525">
            <a:noFill/>
          </a:ln>
        </p:spPr>
      </p:pic>
      <p:pic>
        <p:nvPicPr>
          <p:cNvPr id="5" name="图片 3"/>
          <p:cNvPicPr>
            <a:picLocks noChangeAspect="1"/>
          </p:cNvPicPr>
          <p:nvPr/>
        </p:nvPicPr>
        <p:blipFill>
          <a:blip r:embed="rId4"/>
          <a:stretch>
            <a:fillRect/>
          </a:stretch>
        </p:blipFill>
        <p:spPr>
          <a:xfrm>
            <a:off x="3839210" y="2707005"/>
            <a:ext cx="2470150" cy="2657475"/>
          </a:xfrm>
          <a:prstGeom prst="rect">
            <a:avLst/>
          </a:prstGeom>
          <a:noFill/>
          <a:ln w="9525">
            <a:noFill/>
          </a:ln>
        </p:spPr>
      </p:pic>
      <p:pic>
        <p:nvPicPr>
          <p:cNvPr id="6" name="图片 4"/>
          <p:cNvPicPr>
            <a:picLocks noChangeAspect="1"/>
          </p:cNvPicPr>
          <p:nvPr/>
        </p:nvPicPr>
        <p:blipFill>
          <a:blip r:embed="rId5"/>
          <a:stretch>
            <a:fillRect/>
          </a:stretch>
        </p:blipFill>
        <p:spPr>
          <a:xfrm>
            <a:off x="6543675" y="2707005"/>
            <a:ext cx="2907030" cy="2657475"/>
          </a:xfrm>
          <a:prstGeom prst="rect">
            <a:avLst/>
          </a:prstGeom>
          <a:noFill/>
          <a:ln w="9525">
            <a:noFill/>
          </a:ln>
        </p:spPr>
      </p:pic>
      <p:sp>
        <p:nvSpPr>
          <p:cNvPr id="8" name="文本框 7"/>
          <p:cNvSpPr txBox="1"/>
          <p:nvPr/>
        </p:nvSpPr>
        <p:spPr>
          <a:xfrm>
            <a:off x="756920" y="875030"/>
            <a:ext cx="2516505" cy="3169285"/>
          </a:xfrm>
          <a:prstGeom prst="rect">
            <a:avLst/>
          </a:prstGeom>
          <a:noFill/>
        </p:spPr>
        <p:txBody>
          <a:bodyPr wrap="square" rtlCol="0">
            <a:spAutoFit/>
          </a:bodyPr>
          <a:lstStyle/>
          <a:p>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五粮液000858</a:t>
            </a:r>
          </a:p>
          <a:p>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endParaRPr>
          </a:p>
          <a:p>
            <a:pPr marL="342900" indent="-342900">
              <a:buFont typeface="Wingdings" panose="05000000000000000000" charset="0"/>
              <a:buChar char=""/>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由财务报表可以看出，是一家运营健康的公司。</a:t>
            </a:r>
          </a:p>
          <a:p>
            <a:pPr marL="342900" indent="-342900">
              <a:buFont typeface="Wingdings" panose="05000000000000000000" charset="0"/>
              <a:buChar char=""/>
            </a:pPr>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endParaRPr>
          </a:p>
          <a:p>
            <a:pPr marL="342900" indent="-342900">
              <a:buFont typeface="Wingdings" panose="05000000000000000000" charset="0"/>
              <a:buChar char=""/>
            </a:pPr>
            <a:endParaRPr kumimoji="1" lang="zh-CN" altLang="en-US" sz="2000" kern="0" dirty="0">
              <a:effectLst>
                <a:outerShdw blurRad="38100" dist="38100" dir="2700000" algn="tl">
                  <a:srgbClr val="C0C0C0"/>
                </a:outerShdw>
              </a:effectLst>
              <a:latin typeface="+mj-lt"/>
              <a:ea typeface="微软雅黑" panose="020B0503020204020204" pitchFamily="34" charset="-122"/>
              <a:cs typeface="+mj-cs"/>
            </a:endParaRPr>
          </a:p>
          <a:p>
            <a:pPr marL="342900" indent="-342900">
              <a:buFont typeface="Wingdings" panose="05000000000000000000" charset="0"/>
              <a:buChar char=""/>
            </a:pPr>
            <a:r>
              <a:rPr kumimoji="1" lang="zh-CN" altLang="en-US" sz="2000" kern="0" dirty="0">
                <a:effectLst>
                  <a:outerShdw blurRad="38100" dist="38100" dir="2700000" algn="tl">
                    <a:srgbClr val="C0C0C0"/>
                  </a:outerShdw>
                </a:effectLst>
                <a:latin typeface="+mj-lt"/>
                <a:ea typeface="微软雅黑" panose="020B0503020204020204" pitchFamily="34" charset="-122"/>
                <a:cs typeface="+mj-cs"/>
              </a:rPr>
              <a:t>最后引入“理性人原则”确保股价的合理性。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a:xfrm>
          <a:off x="0" y="0"/>
          <a:ext cx="0" cy="0"/>
          <a:chOff x="0" y="0"/>
          <a:chExt cx="0" cy="0"/>
        </a:xfrm>
      </p:grpSpPr>
      <p:sp>
        <p:nvSpPr>
          <p:cNvPr id="4" name="标题 2"/>
          <p:cNvSpPr txBox="1"/>
          <p:nvPr/>
        </p:nvSpPr>
        <p:spPr>
          <a:xfrm>
            <a:off x="666712" y="1"/>
            <a:ext cx="10534685" cy="773095"/>
          </a:xfrm>
          <a:prstGeom prst="rect">
            <a:avLst/>
          </a:prstGeom>
        </p:spPr>
        <p:txBody>
          <a:bodyPr/>
          <a:lst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5">
                <a:solidFill>
                  <a:srgbClr val="E7EDEB"/>
                </a:solidFill>
                <a:latin typeface="-쉬리B" pitchFamily="18" charset="-127"/>
                <a:ea typeface="-쉬리B" pitchFamily="18" charset="-127"/>
              </a:defRPr>
            </a:lvl5pPr>
            <a:lvl6pPr marL="609600" algn="ctr" rtl="0" fontAlgn="base" latinLnBrk="1">
              <a:spcBef>
                <a:spcPct val="0"/>
              </a:spcBef>
              <a:spcAft>
                <a:spcPct val="0"/>
              </a:spcAft>
              <a:defRPr kumimoji="1" sz="5335">
                <a:solidFill>
                  <a:srgbClr val="E7EDEB"/>
                </a:solidFill>
                <a:latin typeface="-쉬리B" pitchFamily="18" charset="-127"/>
                <a:ea typeface="-쉬리B" pitchFamily="18" charset="-127"/>
              </a:defRPr>
            </a:lvl6pPr>
            <a:lvl7pPr marL="1219200" algn="ctr" rtl="0" fontAlgn="base" latinLnBrk="1">
              <a:spcBef>
                <a:spcPct val="0"/>
              </a:spcBef>
              <a:spcAft>
                <a:spcPct val="0"/>
              </a:spcAft>
              <a:defRPr kumimoji="1" sz="5335">
                <a:solidFill>
                  <a:srgbClr val="E7EDEB"/>
                </a:solidFill>
                <a:latin typeface="-쉬리B" pitchFamily="18" charset="-127"/>
                <a:ea typeface="-쉬리B" pitchFamily="18" charset="-127"/>
              </a:defRPr>
            </a:lvl7pPr>
            <a:lvl8pPr marL="1828800" algn="ctr" rtl="0" fontAlgn="base" latinLnBrk="1">
              <a:spcBef>
                <a:spcPct val="0"/>
              </a:spcBef>
              <a:spcAft>
                <a:spcPct val="0"/>
              </a:spcAft>
              <a:defRPr kumimoji="1" sz="5335">
                <a:solidFill>
                  <a:srgbClr val="E7EDEB"/>
                </a:solidFill>
                <a:latin typeface="-쉬리B" pitchFamily="18" charset="-127"/>
                <a:ea typeface="-쉬리B" pitchFamily="18" charset="-127"/>
              </a:defRPr>
            </a:lvl8pPr>
            <a:lvl9pPr marL="2438400" algn="ctr" rtl="0" fontAlgn="base" latinLnBrk="1">
              <a:spcBef>
                <a:spcPct val="0"/>
              </a:spcBef>
              <a:spcAft>
                <a:spcPct val="0"/>
              </a:spcAft>
              <a:defRPr kumimoji="1" sz="5335">
                <a:solidFill>
                  <a:srgbClr val="E7EDEB"/>
                </a:solidFill>
                <a:latin typeface="-쉬리B" pitchFamily="18" charset="-127"/>
                <a:ea typeface="-쉬리B" pitchFamily="18" charset="-127"/>
              </a:defRPr>
            </a:lvl9pPr>
          </a:lstStyle>
          <a:p>
            <a:pPr algn="l"/>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3.</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技术分析</a:t>
            </a:r>
            <a:r>
              <a:rPr lang="en-US" altLang="zh-CN" sz="4000" b="1" kern="0" dirty="0">
                <a:solidFill>
                  <a:srgbClr val="333399"/>
                </a:solidFill>
                <a:effectLst>
                  <a:outerShdw blurRad="38100" dist="38100" dir="2700000" algn="tl">
                    <a:srgbClr val="C0C0C0"/>
                  </a:outerShdw>
                </a:effectLst>
                <a:ea typeface="微软雅黑" panose="020B0503020204020204" pitchFamily="34" charset="-122"/>
              </a:rPr>
              <a:t>-</a:t>
            </a:r>
            <a:r>
              <a:rPr lang="zh-CN" altLang="en-US" sz="4000" b="1" kern="0" dirty="0">
                <a:solidFill>
                  <a:srgbClr val="333399"/>
                </a:solidFill>
                <a:effectLst>
                  <a:outerShdw blurRad="38100" dist="38100" dir="2700000" algn="tl">
                    <a:srgbClr val="C0C0C0"/>
                  </a:outerShdw>
                </a:effectLst>
                <a:ea typeface="微软雅黑" panose="020B0503020204020204" pitchFamily="34" charset="-122"/>
              </a:rPr>
              <a:t>数据获取</a:t>
            </a:r>
          </a:p>
        </p:txBody>
      </p:sp>
      <p:sp>
        <p:nvSpPr>
          <p:cNvPr id="2162" name="TextBox 1"/>
          <p:cNvSpPr>
            <a:spLocks noChangeArrowheads="1"/>
          </p:cNvSpPr>
          <p:nvPr/>
        </p:nvSpPr>
        <p:spPr bwMode="auto">
          <a:xfrm>
            <a:off x="735965" y="751205"/>
            <a:ext cx="6359779" cy="53555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lvl1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1pPr>
            <a:lvl2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2pPr>
            <a:lvl3pPr marL="1262380" indent="-457200">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3pPr>
            <a:lvl4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4pPr>
            <a:lvl5pPr>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5pPr>
            <a:lvl6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6pPr>
            <a:lvl7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7pPr>
            <a:lvl8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8pPr>
            <a:lvl9pPr fontAlgn="base">
              <a:spcBef>
                <a:spcPct val="0"/>
              </a:spcBef>
              <a:spcAft>
                <a:spcPct val="0"/>
              </a:spcAft>
              <a:defRPr>
                <a:solidFill>
                  <a:schemeClr val="tx1"/>
                </a:solidFill>
                <a:latin typeface="Arial Black" panose="020B0A04020102020204" pitchFamily="34" charset="0"/>
                <a:ea typeface="Arial Black" panose="020B0A04020102020204" pitchFamily="34" charset="0"/>
                <a:cs typeface="Arial Black" panose="020B0A04020102020204" pitchFamily="34" charset="0"/>
              </a:defRPr>
            </a:lvl9pPr>
          </a:lstStyle>
          <a:p>
            <a:pPr marL="0" lvl="1" eaLnBrk="0" hangingPunct="0">
              <a:lnSpc>
                <a:spcPct val="150000"/>
              </a:lnSpc>
              <a:spcBef>
                <a:spcPts val="1415"/>
              </a:spcBef>
              <a:buFont typeface="Wingdings" panose="05000000000000000000" pitchFamily="2" charset="2"/>
              <a:buChar char="Ø"/>
            </a:pPr>
            <a:r>
              <a:rPr kumimoji="1" lang="zh-CN" altLang="en-US" sz="2400" dirty="0">
                <a:solidFill>
                  <a:srgbClr val="000000"/>
                </a:solidFill>
                <a:latin typeface="微软雅黑" panose="020B0503020204020204" pitchFamily="34" charset="-122"/>
                <a:ea typeface="微软雅黑" panose="020B0503020204020204" pitchFamily="34" charset="-122"/>
              </a:rPr>
              <a:t>我们从腾讯财经上使用</a:t>
            </a:r>
            <a:r>
              <a:rPr kumimoji="1" lang="en-US" altLang="zh-CN" sz="2400" dirty="0">
                <a:solidFill>
                  <a:srgbClr val="000000"/>
                </a:solidFill>
                <a:latin typeface="微软雅黑" panose="020B0503020204020204" pitchFamily="34" charset="-122"/>
                <a:ea typeface="微软雅黑" panose="020B0503020204020204" pitchFamily="34" charset="-122"/>
              </a:rPr>
              <a:t>python</a:t>
            </a:r>
            <a:r>
              <a:rPr kumimoji="1" lang="zh-CN" altLang="en-US" sz="2400" dirty="0">
                <a:solidFill>
                  <a:srgbClr val="000000"/>
                </a:solidFill>
                <a:latin typeface="微软雅黑" panose="020B0503020204020204" pitchFamily="34" charset="-122"/>
                <a:ea typeface="微软雅黑" panose="020B0503020204020204" pitchFamily="34" charset="-122"/>
              </a:rPr>
              <a:t>爬取了五粮液上市以来的每日交易数据，数据包含交易日期，开盘价，收盘价，最高价，最低价，成交量这五个数据</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860" y="889000"/>
            <a:ext cx="307340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132">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B132">
      <a:majorFont>
        <a:latin typeface="-쉬리B"/>
        <a:ea typeface="-쉬리B"/>
        <a:cs typeface=""/>
      </a:majorFont>
      <a:minorFont>
        <a:latin typeface="-쉬리M"/>
        <a:ea typeface="-쉬리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otalTime>484</TotalTime>
  <Words>1194</Words>
  <Application>Microsoft Macintosh PowerPoint</Application>
  <PresentationFormat>宽屏</PresentationFormat>
  <Paragraphs>103</Paragraphs>
  <Slides>22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-쉬리B</vt:lpstr>
      <vt:lpstr>-쉬리M</vt:lpstr>
      <vt:lpstr>等线</vt:lpstr>
      <vt:lpstr>方正兰亭大黑_GBK</vt:lpstr>
      <vt:lpstr>黑体</vt:lpstr>
      <vt:lpstr>楷体</vt:lpstr>
      <vt:lpstr>宋体</vt:lpstr>
      <vt:lpstr>微软雅黑</vt:lpstr>
      <vt:lpstr>Gulim</vt:lpstr>
      <vt:lpstr>HY견고딕</vt:lpstr>
      <vt:lpstr>Arial</vt:lpstr>
      <vt:lpstr>Arial Black</vt:lpstr>
      <vt:lpstr>Cambria</vt:lpstr>
      <vt:lpstr>Times New Roman</vt:lpstr>
      <vt:lpstr>Wingdings</vt:lpstr>
      <vt:lpstr>B132</vt:lpstr>
      <vt:lpstr>PowerPoint 演示文稿</vt:lpstr>
      <vt:lpstr>目录  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yuqi zhang</dc:creator>
  <cp:lastModifiedBy>346671279@qq.com</cp:lastModifiedBy>
  <cp:revision>126</cp:revision>
  <dcterms:created xsi:type="dcterms:W3CDTF">2020-12-03T14:59:40Z</dcterms:created>
  <dcterms:modified xsi:type="dcterms:W3CDTF">2020-12-04T01:02:18Z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