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30"/>
  </p:notesMasterIdLst>
  <p:sldIdLst>
    <p:sldId id="256" r:id="rId3"/>
    <p:sldId id="257" r:id="rId4"/>
    <p:sldId id="258" r:id="rId5"/>
    <p:sldId id="262" r:id="rId6"/>
    <p:sldId id="263" r:id="rId7"/>
    <p:sldId id="270" r:id="rId8"/>
    <p:sldId id="271" r:id="rId9"/>
    <p:sldId id="267" r:id="rId10"/>
    <p:sldId id="259" r:id="rId11"/>
    <p:sldId id="277" r:id="rId12"/>
    <p:sldId id="273" r:id="rId13"/>
    <p:sldId id="274" r:id="rId14"/>
    <p:sldId id="275" r:id="rId15"/>
    <p:sldId id="260" r:id="rId16"/>
    <p:sldId id="278" r:id="rId17"/>
    <p:sldId id="279" r:id="rId18"/>
    <p:sldId id="280" r:id="rId19"/>
    <p:sldId id="281" r:id="rId20"/>
    <p:sldId id="261" r:id="rId21"/>
    <p:sldId id="282" r:id="rId22"/>
    <p:sldId id="283" r:id="rId23"/>
    <p:sldId id="284" r:id="rId24"/>
    <p:sldId id="285" r:id="rId25"/>
    <p:sldId id="286" r:id="rId26"/>
    <p:sldId id="287" r:id="rId27"/>
    <p:sldId id="264" r:id="rId28"/>
    <p:sldId id="288" r:id="rId2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617E"/>
    <a:srgbClr val="4EC2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1554" y="8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市场占比</c:v>
                </c:pt>
              </c:strCache>
            </c:strRef>
          </c:tx>
          <c:dPt>
            <c:idx val="0"/>
            <c:bubble3D val="0"/>
            <c:spPr>
              <a:solidFill>
                <a:srgbClr val="1C61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011-4B37-95AC-B2D3D8EF7008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011-4B37-95AC-B2D3D8EF7008}"/>
              </c:ext>
            </c:extLst>
          </c:dPt>
          <c:cat>
            <c:strRef>
              <c:f>Sheet1!$A$2:$A$3</c:f>
              <c:strCache>
                <c:ptCount val="2"/>
                <c:pt idx="0">
                  <c:v>类别1 </c:v>
                </c:pt>
                <c:pt idx="1">
                  <c:v>类别2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0.67</c:v>
                </c:pt>
                <c:pt idx="1">
                  <c:v>0.33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011-4B37-95AC-B2D3D8EF70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市场占比</c:v>
                </c:pt>
              </c:strCache>
            </c:strRef>
          </c:tx>
          <c:dPt>
            <c:idx val="0"/>
            <c:bubble3D val="0"/>
            <c:spPr>
              <a:solidFill>
                <a:srgbClr val="4EC2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ABA-4DF9-BB28-906480BC0F72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ABA-4DF9-BB28-906480BC0F72}"/>
              </c:ext>
            </c:extLst>
          </c:dPt>
          <c:cat>
            <c:strRef>
              <c:f>Sheet1!$A$2:$A$3</c:f>
              <c:strCache>
                <c:ptCount val="2"/>
                <c:pt idx="0">
                  <c:v>类别1 </c:v>
                </c:pt>
                <c:pt idx="1">
                  <c:v>类别2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0.54</c:v>
                </c:pt>
                <c:pt idx="1">
                  <c:v>0.46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ABA-4DF9-BB28-906480BC0F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市场占比</c:v>
                </c:pt>
              </c:strCache>
            </c:strRef>
          </c:tx>
          <c:dPt>
            <c:idx val="0"/>
            <c:bubble3D val="0"/>
            <c:spPr>
              <a:solidFill>
                <a:srgbClr val="1C617E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67C-44AD-AE00-9F9349E8DABA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67C-44AD-AE00-9F9349E8DABA}"/>
              </c:ext>
            </c:extLst>
          </c:dPt>
          <c:cat>
            <c:strRef>
              <c:f>Sheet1!$A$2:$A$3</c:f>
              <c:strCache>
                <c:ptCount val="2"/>
                <c:pt idx="0">
                  <c:v>类别1 </c:v>
                </c:pt>
                <c:pt idx="1">
                  <c:v>类别2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0.87</c:v>
                </c:pt>
                <c:pt idx="1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67C-44AD-AE00-9F9349E8DAB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市场占比</c:v>
                </c:pt>
              </c:strCache>
            </c:strRef>
          </c:tx>
          <c:dPt>
            <c:idx val="0"/>
            <c:bubble3D val="0"/>
            <c:spPr>
              <a:solidFill>
                <a:srgbClr val="4EC2E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A53-43C1-9A66-E00D56211869}"/>
              </c:ext>
            </c:extLst>
          </c:dPt>
          <c:dPt>
            <c:idx val="1"/>
            <c:bubble3D val="0"/>
            <c:spPr>
              <a:solidFill>
                <a:schemeClr val="bg1">
                  <a:lumMod val="8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5A53-43C1-9A66-E00D56211869}"/>
              </c:ext>
            </c:extLst>
          </c:dPt>
          <c:cat>
            <c:strRef>
              <c:f>Sheet1!$A$2:$A$3</c:f>
              <c:strCache>
                <c:ptCount val="2"/>
                <c:pt idx="0">
                  <c:v>类别1 </c:v>
                </c:pt>
                <c:pt idx="1">
                  <c:v>类别2</c:v>
                </c:pt>
              </c:strCache>
            </c:strRef>
          </c:cat>
          <c:val>
            <c:numRef>
              <c:f>Sheet1!$B$2:$B$3</c:f>
              <c:numCache>
                <c:formatCode>0%</c:formatCode>
                <c:ptCount val="2"/>
                <c:pt idx="0">
                  <c:v>0.32</c:v>
                </c:pt>
                <c:pt idx="1">
                  <c:v>0.68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A53-43C1-9A66-E00D562118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88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0">
                  <a:srgbClr val="1C617E"/>
                </a:gs>
                <a:gs pos="100000">
                  <a:srgbClr val="4EC2E6"/>
                </a:gs>
              </a:gsLst>
              <a:lin ang="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0EE-4663-9C48-87DBF114E6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1207282496"/>
        <c:axId val="-405242000"/>
      </c:barChart>
      <c:catAx>
        <c:axId val="-12072824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405242000"/>
        <c:crosses val="autoZero"/>
        <c:auto val="1"/>
        <c:lblAlgn val="ctr"/>
        <c:lblOffset val="100"/>
        <c:noMultiLvlLbl val="0"/>
      </c:catAx>
      <c:valAx>
        <c:axId val="-4052420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1207282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gradFill>
              <a:gsLst>
                <a:gs pos="0">
                  <a:srgbClr val="4EC2E6"/>
                </a:gs>
                <a:gs pos="100000">
                  <a:srgbClr val="1C617E"/>
                </a:gs>
              </a:gsLst>
              <a:lin ang="10800000" scaled="0"/>
            </a:gra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CB-4710-A37F-AA57B93B7E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-405246352"/>
        <c:axId val="-405247984"/>
      </c:barChart>
      <c:catAx>
        <c:axId val="-40524635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405247984"/>
        <c:crosses val="autoZero"/>
        <c:auto val="1"/>
        <c:lblAlgn val="ctr"/>
        <c:lblOffset val="100"/>
        <c:noMultiLvlLbl val="0"/>
      </c:catAx>
      <c:valAx>
        <c:axId val="-4052479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ea"/>
                <a:sym typeface="+mn-lt"/>
              </a:defRPr>
            </a:pPr>
            <a:endParaRPr lang="zh-CN"/>
          </a:p>
        </c:txPr>
        <c:crossAx val="-405246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latin typeface="+mn-lt"/>
          <a:ea typeface="+mn-ea"/>
          <a:cs typeface="+mn-ea"/>
          <a:sym typeface="+mn-lt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3A295-B9C1-4413-A4FD-97E506DFA6B0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3E864E-1C51-46B7-9649-35DC3BEBB5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685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81D6-C625-4320-A14D-38C436E354C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0677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375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3092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81D6-C625-4320-A14D-38C436E354CF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63743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81D6-C625-4320-A14D-38C436E354CF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598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F81D6-C625-4320-A14D-38C436E354CF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67337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C920-FAF1-4735-A148-C9BEEFCD3BFF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687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C920-FAF1-4735-A148-C9BEEFCD3BFF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877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27C920-FAF1-4735-A148-C9BEEFCD3BFF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749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pPr/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294961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A69F6E-DFE5-4920-8AAA-843FA72090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A04132B-1F06-4316-955D-F3C0C3A77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416742-363E-42CC-A75F-D99B78A99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04AE28-7EDD-4475-9E0D-211A0CAD9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D89958-7A13-43E8-A5ED-6767ACD2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165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FFA953-4541-4406-8CCB-50A4B98D8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0B47C61-6F4B-46D1-9B05-D377D8E089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BEFA1E-12B7-44ED-BBA2-39E755807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352A82-B970-441A-B9C2-97FA59C70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0A2884-AFC5-4DB6-824D-E1A58435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09EDBB2-070E-4937-8E32-D158A01E7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131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8D4B9A-A415-4B3F-9EC9-A36E01998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BD5612-6810-4991-82E8-B5E2C76A2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407E8B-27DF-4626-A4D7-1F28D96C5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625D7E-D261-4790-8E5F-FC2B1668B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CC67CA-8407-4FC8-B031-341B1D6A7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0920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A8A1BE9-9E38-4FAA-87AA-03832DADE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4B803DD-CC6B-45CA-9E54-B0AFE3C78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5E84EA-84A3-47F8-97FE-AD3712019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D3EBE8-52AB-4415-AF99-A87F857BE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716E4-9EB8-4831-B632-E87D3CB75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260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内容与标题">
    <p:bg>
      <p:bgPr>
        <a:solidFill>
          <a:srgbClr val="2C293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BAB3617F-F9FF-4940-80CB-0381BB4B3DDA}"/>
              </a:ext>
            </a:extLst>
          </p:cNvPr>
          <p:cNvCxnSpPr/>
          <p:nvPr userDrawn="1"/>
        </p:nvCxnSpPr>
        <p:spPr>
          <a:xfrm>
            <a:off x="0" y="551340"/>
            <a:ext cx="12192000" cy="0"/>
          </a:xfrm>
          <a:prstGeom prst="line">
            <a:avLst/>
          </a:prstGeom>
          <a:ln w="12700">
            <a:solidFill>
              <a:srgbClr val="B0030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>
            <a:extLst>
              <a:ext uri="{FF2B5EF4-FFF2-40B4-BE49-F238E27FC236}">
                <a16:creationId xmlns:a16="http://schemas.microsoft.com/office/drawing/2014/main" id="{ACE0F600-FC6C-426C-AA6A-AC2123352ED7}"/>
              </a:ext>
            </a:extLst>
          </p:cNvPr>
          <p:cNvSpPr/>
          <p:nvPr userDrawn="1"/>
        </p:nvSpPr>
        <p:spPr>
          <a:xfrm>
            <a:off x="366138" y="305120"/>
            <a:ext cx="2339102" cy="4616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 algn="ctr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gency FB" panose="020B0503020202020204" pitchFamily="34" charset="0"/>
                <a:ea typeface="微软雅黑" panose="020B0503020204020204" pitchFamily="34" charset="-122"/>
              </a:rPr>
              <a:t>01</a:t>
            </a:r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项目背景介绍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4D150CE-33B5-46E2-82AD-7FE833CC496E}"/>
              </a:ext>
            </a:extLst>
          </p:cNvPr>
          <p:cNvSpPr/>
          <p:nvPr userDrawn="1"/>
        </p:nvSpPr>
        <p:spPr>
          <a:xfrm>
            <a:off x="11376587" y="551341"/>
            <a:ext cx="815413" cy="94244"/>
          </a:xfrm>
          <a:prstGeom prst="rect">
            <a:avLst/>
          </a:prstGeom>
          <a:solidFill>
            <a:srgbClr val="B003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7E1D7F1-62A5-49BF-8899-2F8FB9BBF2F4}"/>
              </a:ext>
            </a:extLst>
          </p:cNvPr>
          <p:cNvSpPr txBox="1"/>
          <p:nvPr userDrawn="1"/>
        </p:nvSpPr>
        <p:spPr>
          <a:xfrm>
            <a:off x="-144693" y="6981395"/>
            <a:ext cx="4135531" cy="11264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定制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PPT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：静水流深工作室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</a:pP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QQ</a:t>
            </a: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276060523</a:t>
            </a: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微信：</a:t>
            </a:r>
            <a:r>
              <a:rPr lang="en-US" altLang="zh-CN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whishile</a:t>
            </a:r>
            <a:endParaRPr lang="en-US" altLang="zh-CN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  <a:p>
            <a:pPr>
              <a:lnSpc>
                <a:spcPct val="120000"/>
              </a:lnSpc>
            </a:pPr>
            <a:r>
              <a:rPr lang="zh-CN" altLang="en-US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电话：</a:t>
            </a:r>
            <a:r>
              <a:rPr lang="en-US" altLang="zh-CN" sz="1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微软雅黑" charset="0"/>
                <a:ea typeface="微软雅黑" charset="0"/>
              </a:rPr>
              <a:t>18928897164</a:t>
            </a:r>
            <a:endParaRPr lang="zh-CN" alt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微软雅黑" charset="0"/>
              <a:ea typeface="微软雅黑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693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29361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15929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21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DA75F-BEB9-4BA0-8834-813AE6C86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3852D6-6A8A-4564-AB9A-AD7FD00F0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C2197A-2545-4A4B-AC9F-B972C87EB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AB35CF-43DD-4154-8F9D-C70D658E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B1D14D-F605-47F3-9947-6F47DD63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CADCC5A-1299-4059-B464-EF54A522508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2947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149006-9387-4A87-B9EF-48DD8DDCE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686AA2-2806-4D16-8F9E-2AB89764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C6382-89F7-47A6-A83C-76BE57265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D4C5378-61AF-464A-A94D-29BC9B4C482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69D27FC-8174-40EA-8E06-A19B6794DC94}"/>
              </a:ext>
            </a:extLst>
          </p:cNvPr>
          <p:cNvSpPr/>
          <p:nvPr userDrawn="1"/>
        </p:nvSpPr>
        <p:spPr>
          <a:xfrm rot="1024254">
            <a:off x="533228" y="397641"/>
            <a:ext cx="522514" cy="522514"/>
          </a:xfrm>
          <a:prstGeom prst="rect">
            <a:avLst/>
          </a:prstGeom>
          <a:solidFill>
            <a:srgbClr val="1C6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5C1B1A9-505A-4517-8B05-67AB705F0589}"/>
              </a:ext>
            </a:extLst>
          </p:cNvPr>
          <p:cNvSpPr/>
          <p:nvPr userDrawn="1"/>
        </p:nvSpPr>
        <p:spPr>
          <a:xfrm rot="2981342">
            <a:off x="537365" y="427153"/>
            <a:ext cx="522514" cy="522514"/>
          </a:xfrm>
          <a:prstGeom prst="rect">
            <a:avLst/>
          </a:prstGeom>
          <a:solidFill>
            <a:srgbClr val="4EC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 descr="图片包含 服装&#10;&#10;已生成高可信度的说明">
            <a:extLst>
              <a:ext uri="{FF2B5EF4-FFF2-40B4-BE49-F238E27FC236}">
                <a16:creationId xmlns:a16="http://schemas.microsoft.com/office/drawing/2014/main" id="{69FB4627-D435-4EBE-B901-8F3B55B32B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53201" y="5580717"/>
            <a:ext cx="1534911" cy="186258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7870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E1AFA-1BD6-4AFC-A864-2784C0BA5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45A5DD-6D25-418D-99AC-75F513F78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2B2100-A712-488A-B791-1EC729BDF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23F810-1F2B-4ED2-ACAD-E116AE8D4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AC5C3B1-8C33-41F8-975B-80BC0D644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DE0F85-9823-40DA-B7BA-363B1C37C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23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B2E5-716A-4669-AE02-2A582C8C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5126C-6999-4C75-8D93-BC8C5E4A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21B8B-4B1E-46CF-90F0-D8EE51123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88158-C5EF-4ECB-8B87-E1B2A2AB0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5432DB-1F62-4B91-B438-F65A27863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9E34F7-84E1-40DA-B1EA-D80BFA3D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406E6-1F44-444E-9232-DDBCD7BC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DFE5A4-6FB6-4985-ADE7-8405779A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520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BEB2E5-716A-4669-AE02-2A582C8C1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45126C-6999-4C75-8D93-BC8C5E4A56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821B8B-4B1E-46CF-90F0-D8EE51123D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9488158-C5EF-4ECB-8B87-E1B2A2AB0B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5432DB-1F62-4B91-B438-F65A27863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29E34F7-84E1-40DA-B1EA-D80BFA3D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7406E6-1F44-444E-9232-DDBCD7BCD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FDFE5A4-6FB6-4985-ADE7-8405779A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4">
            <a:extLst>
              <a:ext uri="{FF2B5EF4-FFF2-40B4-BE49-F238E27FC236}">
                <a16:creationId xmlns:a16="http://schemas.microsoft.com/office/drawing/2014/main" id="{82E0D7C9-BF32-FCF4-1196-2C4C26F8C8C7}"/>
              </a:ext>
            </a:extLst>
          </p:cNvPr>
          <p:cNvSpPr txBox="1"/>
          <p:nvPr userDrawn="1"/>
        </p:nvSpPr>
        <p:spPr>
          <a:xfrm>
            <a:off x="1835133" y="6739570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326948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FAC10-9BA3-4AB3-AA86-6481EF9EC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7D798E-6108-4A90-AAA5-4F9AC7C4E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4C4032A-677A-450D-9570-0AD67111B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8CE5A-F491-45D1-9991-26BE38BE0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43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E190A4-6AED-4EC7-9878-9C1ABDBF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990007C-AA47-4872-90A4-05B9A811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80D686-BB2E-4EB5-B408-9B8676882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5505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31BF36-D36F-4948-838B-9FA7770B4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5CE505-BC2A-48A4-ABAD-340F59086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CF1C59D-FD7F-4E93-BE27-5B0518C926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287282E-3132-4FF0-AE82-D2CA66020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EB570F-653E-47F8-BCA9-DB60C0358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1FC2E30-C9A2-4093-85FF-5E5CE8C35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642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B560FE-5B46-40B0-B99B-70BB0EBE2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EB82C8-F363-4012-A0EE-AF3FD15AD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3EF2D6-D02C-403B-A2B4-516C7C5B3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4A23-6202-4CD2-8574-185C4F1BCB1B}" type="datetimeFigureOut">
              <a:rPr lang="zh-CN" altLang="en-US" smtClean="0"/>
              <a:t>2022/10/17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8CA044-2E0A-4C2C-8838-BA19C8402D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3E2A59-C6D6-4DCE-A781-159B58AC92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5C4504-FF4F-4B35-8136-DB891B6A3CA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片包含 户外艺术系列, 就坐, 网, 黑色&#10;&#10;已生成高可信度的说明">
            <a:extLst>
              <a:ext uri="{FF2B5EF4-FFF2-40B4-BE49-F238E27FC236}">
                <a16:creationId xmlns:a16="http://schemas.microsoft.com/office/drawing/2014/main" id="{F9FFD5CC-21E7-4216-95F5-11F24BB91A13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7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0516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jpeg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ibaotu.com/ppt/" TargetMode="External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23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3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7B4428-BB0A-4130-9B2F-620BF2812C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299198" y="-1"/>
            <a:ext cx="6464301" cy="68580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FDE40AD-7BED-4B36-9BD8-A375C3D26687}"/>
              </a:ext>
            </a:extLst>
          </p:cNvPr>
          <p:cNvGrpSpPr/>
          <p:nvPr/>
        </p:nvGrpSpPr>
        <p:grpSpPr>
          <a:xfrm>
            <a:off x="4806544" y="5600701"/>
            <a:ext cx="4159656" cy="952500"/>
            <a:chOff x="939800" y="4381500"/>
            <a:chExt cx="10566400" cy="2781300"/>
          </a:xfrm>
        </p:grpSpPr>
        <p:pic>
          <p:nvPicPr>
            <p:cNvPr id="11" name="图片 10" descr="图片包含 服装&#10;&#10;已生成高可信度的说明">
              <a:extLst>
                <a:ext uri="{FF2B5EF4-FFF2-40B4-BE49-F238E27FC236}">
                  <a16:creationId xmlns:a16="http://schemas.microsoft.com/office/drawing/2014/main" id="{2CEC6F68-CD34-448B-B5B5-54985BC81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9800" y="4381500"/>
              <a:ext cx="5549900" cy="2768600"/>
            </a:xfrm>
            <a:prstGeom prst="rect">
              <a:avLst/>
            </a:prstGeom>
          </p:spPr>
        </p:pic>
        <p:pic>
          <p:nvPicPr>
            <p:cNvPr id="12" name="图片 11" descr="图片包含 服装&#10;&#10;已生成高可信度的说明">
              <a:extLst>
                <a:ext uri="{FF2B5EF4-FFF2-40B4-BE49-F238E27FC236}">
                  <a16:creationId xmlns:a16="http://schemas.microsoft.com/office/drawing/2014/main" id="{F871319E-7DB4-46DD-AA11-C8EF44E0E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"/>
            <a:stretch/>
          </p:blipFill>
          <p:spPr>
            <a:xfrm>
              <a:off x="5956300" y="4381500"/>
              <a:ext cx="5549900" cy="2781300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8808EE4-9783-445B-98D7-7F96F650300B}"/>
              </a:ext>
            </a:extLst>
          </p:cNvPr>
          <p:cNvSpPr/>
          <p:nvPr/>
        </p:nvSpPr>
        <p:spPr>
          <a:xfrm>
            <a:off x="1588119" y="4631803"/>
            <a:ext cx="1993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汇报人：第一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83FDD2-0C4E-4046-AA82-406CD6267BB4}"/>
              </a:ext>
            </a:extLst>
          </p:cNvPr>
          <p:cNvSpPr/>
          <p:nvPr/>
        </p:nvSpPr>
        <p:spPr>
          <a:xfrm>
            <a:off x="1490145" y="4086648"/>
            <a:ext cx="490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 PROFESSIONL POWERPOINT TEMPLATE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2748B5-7A47-4A99-9F45-367E78B25CEF}"/>
              </a:ext>
            </a:extLst>
          </p:cNvPr>
          <p:cNvSpPr/>
          <p:nvPr/>
        </p:nvSpPr>
        <p:spPr>
          <a:xfrm>
            <a:off x="1397414" y="2930319"/>
            <a:ext cx="572464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zh-CN" altLang="en-US" sz="5400" dirty="0">
                <a:solidFill>
                  <a:srgbClr val="1C617E"/>
                </a:solidFill>
                <a:cs typeface="+mn-ea"/>
                <a:sym typeface="+mn-lt"/>
              </a:rPr>
              <a:t>创新科技人工智能</a:t>
            </a:r>
            <a:endParaRPr lang="en-US" altLang="zh-CN" sz="5400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73A767-60E4-4CB8-B97D-6B427958AE90}"/>
              </a:ext>
            </a:extLst>
          </p:cNvPr>
          <p:cNvSpPr/>
          <p:nvPr/>
        </p:nvSpPr>
        <p:spPr>
          <a:xfrm>
            <a:off x="1378736" y="1470464"/>
            <a:ext cx="220284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9600" dirty="0">
                <a:solidFill>
                  <a:srgbClr val="1C617E"/>
                </a:solidFill>
                <a:latin typeface="Agency FB" panose="020B0503020202020204" pitchFamily="34" charset="0"/>
                <a:cs typeface="+mn-ea"/>
                <a:sym typeface="+mn-lt"/>
              </a:rPr>
              <a:t>2029</a:t>
            </a:r>
          </a:p>
        </p:txBody>
      </p:sp>
    </p:spTree>
    <p:extLst>
      <p:ext uri="{BB962C8B-B14F-4D97-AF65-F5344CB8AC3E}">
        <p14:creationId xmlns:p14="http://schemas.microsoft.com/office/powerpoint/2010/main" val="1286758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9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9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590E31B-17B3-48CC-AB18-433BD4DBF2B6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产品运营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06E0C65-E28F-4D43-9B17-E3DA7DF76358}"/>
              </a:ext>
            </a:extLst>
          </p:cNvPr>
          <p:cNvSpPr txBox="1"/>
          <p:nvPr/>
        </p:nvSpPr>
        <p:spPr>
          <a:xfrm>
            <a:off x="1272970" y="79716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运营服务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F4B7856-9F65-49F0-9F56-17382743F95E}"/>
              </a:ext>
            </a:extLst>
          </p:cNvPr>
          <p:cNvSpPr/>
          <p:nvPr/>
        </p:nvSpPr>
        <p:spPr>
          <a:xfrm>
            <a:off x="9973188" y="4725216"/>
            <a:ext cx="1467191" cy="1546467"/>
          </a:xfrm>
          <a:prstGeom prst="rect">
            <a:avLst/>
          </a:prstGeom>
          <a:solidFill>
            <a:srgbClr val="1C6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" name="文本框 4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>
            <a:extLst>
              <a:ext uri="{FF2B5EF4-FFF2-40B4-BE49-F238E27FC236}">
                <a16:creationId xmlns:a16="http://schemas.microsoft.com/office/drawing/2014/main" id="{8BA1F610-D018-429E-920B-71956D0F69EB}"/>
              </a:ext>
            </a:extLst>
          </p:cNvPr>
          <p:cNvSpPr txBox="1"/>
          <p:nvPr/>
        </p:nvSpPr>
        <p:spPr>
          <a:xfrm>
            <a:off x="756750" y="1539473"/>
            <a:ext cx="5803208" cy="785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4400" b="1" dirty="0">
                <a:solidFill>
                  <a:srgbClr val="1C617E"/>
                </a:solidFill>
                <a:cs typeface="+mn-ea"/>
                <a:sym typeface="+mn-lt"/>
              </a:rPr>
              <a:t>运营服务</a:t>
            </a:r>
            <a:endParaRPr lang="en-US" altLang="zh-CN" sz="4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9274CCF-910D-4D74-8193-5D91E96EB473}"/>
              </a:ext>
            </a:extLst>
          </p:cNvPr>
          <p:cNvSpPr/>
          <p:nvPr/>
        </p:nvSpPr>
        <p:spPr>
          <a:xfrm>
            <a:off x="818944" y="2270109"/>
            <a:ext cx="5448506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此处文字替换成具体内容。此处文字替换成具体内容。此处文字替换成具体内容。此处文字替换成具体内容。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F00D83A-EF52-4F0D-9924-F89F9083E207}"/>
              </a:ext>
            </a:extLst>
          </p:cNvPr>
          <p:cNvGrpSpPr/>
          <p:nvPr/>
        </p:nvGrpSpPr>
        <p:grpSpPr>
          <a:xfrm>
            <a:off x="775412" y="3432512"/>
            <a:ext cx="1006346" cy="1006346"/>
            <a:chOff x="775412" y="3432512"/>
            <a:chExt cx="1006346" cy="1006346"/>
          </a:xfrm>
        </p:grpSpPr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210F572F-E164-4F73-BD20-FD4815FC4EEA}"/>
                </a:ext>
              </a:extLst>
            </p:cNvPr>
            <p:cNvSpPr/>
            <p:nvPr/>
          </p:nvSpPr>
          <p:spPr>
            <a:xfrm>
              <a:off x="775412" y="3432512"/>
              <a:ext cx="1006346" cy="1006346"/>
            </a:xfrm>
            <a:prstGeom prst="ellipse">
              <a:avLst/>
            </a:prstGeom>
            <a:noFill/>
            <a:ln w="19050">
              <a:solidFill>
                <a:srgbClr val="4EC2E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66D870C1-6D08-4158-AAC6-F413917E53C6}"/>
                </a:ext>
              </a:extLst>
            </p:cNvPr>
            <p:cNvGrpSpPr/>
            <p:nvPr/>
          </p:nvGrpSpPr>
          <p:grpSpPr>
            <a:xfrm>
              <a:off x="890191" y="3547750"/>
              <a:ext cx="776787" cy="775869"/>
              <a:chOff x="4602162" y="361950"/>
              <a:chExt cx="1343026" cy="1341438"/>
            </a:xfrm>
            <a:solidFill>
              <a:srgbClr val="4EC2E6"/>
            </a:solidFill>
          </p:grpSpPr>
          <p:sp>
            <p:nvSpPr>
              <p:cNvPr id="10" name="Freeform 23">
                <a:extLst>
                  <a:ext uri="{FF2B5EF4-FFF2-40B4-BE49-F238E27FC236}">
                    <a16:creationId xmlns:a16="http://schemas.microsoft.com/office/drawing/2014/main" id="{88159C98-8713-4112-8A0F-93E99B2D055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602162" y="361950"/>
                <a:ext cx="1343026" cy="1341438"/>
              </a:xfrm>
              <a:custGeom>
                <a:avLst/>
                <a:gdLst>
                  <a:gd name="T0" fmla="*/ 0 w 355"/>
                  <a:gd name="T1" fmla="*/ 178 h 355"/>
                  <a:gd name="T2" fmla="*/ 355 w 355"/>
                  <a:gd name="T3" fmla="*/ 178 h 355"/>
                  <a:gd name="T4" fmla="*/ 177 w 355"/>
                  <a:gd name="T5" fmla="*/ 331 h 355"/>
                  <a:gd name="T6" fmla="*/ 24 w 355"/>
                  <a:gd name="T7" fmla="*/ 175 h 355"/>
                  <a:gd name="T8" fmla="*/ 58 w 355"/>
                  <a:gd name="T9" fmla="*/ 192 h 355"/>
                  <a:gd name="T10" fmla="*/ 71 w 355"/>
                  <a:gd name="T11" fmla="*/ 232 h 355"/>
                  <a:gd name="T12" fmla="*/ 95 w 355"/>
                  <a:gd name="T13" fmla="*/ 243 h 355"/>
                  <a:gd name="T14" fmla="*/ 112 w 355"/>
                  <a:gd name="T15" fmla="*/ 315 h 355"/>
                  <a:gd name="T16" fmla="*/ 118 w 355"/>
                  <a:gd name="T17" fmla="*/ 305 h 355"/>
                  <a:gd name="T18" fmla="*/ 146 w 355"/>
                  <a:gd name="T19" fmla="*/ 265 h 355"/>
                  <a:gd name="T20" fmla="*/ 162 w 355"/>
                  <a:gd name="T21" fmla="*/ 222 h 355"/>
                  <a:gd name="T22" fmla="*/ 112 w 355"/>
                  <a:gd name="T23" fmla="*/ 189 h 355"/>
                  <a:gd name="T24" fmla="*/ 66 w 355"/>
                  <a:gd name="T25" fmla="*/ 165 h 355"/>
                  <a:gd name="T26" fmla="*/ 102 w 355"/>
                  <a:gd name="T27" fmla="*/ 154 h 355"/>
                  <a:gd name="T28" fmla="*/ 138 w 355"/>
                  <a:gd name="T29" fmla="*/ 140 h 355"/>
                  <a:gd name="T30" fmla="*/ 119 w 355"/>
                  <a:gd name="T31" fmla="*/ 97 h 355"/>
                  <a:gd name="T32" fmla="*/ 95 w 355"/>
                  <a:gd name="T33" fmla="*/ 109 h 355"/>
                  <a:gd name="T34" fmla="*/ 70 w 355"/>
                  <a:gd name="T35" fmla="*/ 93 h 355"/>
                  <a:gd name="T36" fmla="*/ 85 w 355"/>
                  <a:gd name="T37" fmla="*/ 68 h 355"/>
                  <a:gd name="T38" fmla="*/ 177 w 355"/>
                  <a:gd name="T39" fmla="*/ 25 h 355"/>
                  <a:gd name="T40" fmla="*/ 244 w 355"/>
                  <a:gd name="T41" fmla="*/ 63 h 355"/>
                  <a:gd name="T42" fmla="*/ 236 w 355"/>
                  <a:gd name="T43" fmla="*/ 104 h 355"/>
                  <a:gd name="T44" fmla="*/ 220 w 355"/>
                  <a:gd name="T45" fmla="*/ 110 h 355"/>
                  <a:gd name="T46" fmla="*/ 223 w 355"/>
                  <a:gd name="T47" fmla="*/ 104 h 355"/>
                  <a:gd name="T48" fmla="*/ 215 w 355"/>
                  <a:gd name="T49" fmla="*/ 96 h 355"/>
                  <a:gd name="T50" fmla="*/ 213 w 355"/>
                  <a:gd name="T51" fmla="*/ 94 h 355"/>
                  <a:gd name="T52" fmla="*/ 215 w 355"/>
                  <a:gd name="T53" fmla="*/ 126 h 355"/>
                  <a:gd name="T54" fmla="*/ 192 w 355"/>
                  <a:gd name="T55" fmla="*/ 155 h 355"/>
                  <a:gd name="T56" fmla="*/ 219 w 355"/>
                  <a:gd name="T57" fmla="*/ 138 h 355"/>
                  <a:gd name="T58" fmla="*/ 239 w 355"/>
                  <a:gd name="T59" fmla="*/ 150 h 355"/>
                  <a:gd name="T60" fmla="*/ 261 w 355"/>
                  <a:gd name="T61" fmla="*/ 160 h 355"/>
                  <a:gd name="T62" fmla="*/ 262 w 355"/>
                  <a:gd name="T63" fmla="*/ 159 h 355"/>
                  <a:gd name="T64" fmla="*/ 320 w 355"/>
                  <a:gd name="T65" fmla="*/ 175 h 355"/>
                  <a:gd name="T66" fmla="*/ 330 w 355"/>
                  <a:gd name="T67" fmla="*/ 178 h 3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355" h="355">
                    <a:moveTo>
                      <a:pt x="177" y="0"/>
                    </a:moveTo>
                    <a:cubicBezTo>
                      <a:pt x="79" y="0"/>
                      <a:pt x="0" y="80"/>
                      <a:pt x="0" y="178"/>
                    </a:cubicBezTo>
                    <a:cubicBezTo>
                      <a:pt x="0" y="275"/>
                      <a:pt x="79" y="355"/>
                      <a:pt x="177" y="355"/>
                    </a:cubicBezTo>
                    <a:cubicBezTo>
                      <a:pt x="275" y="355"/>
                      <a:pt x="355" y="275"/>
                      <a:pt x="355" y="178"/>
                    </a:cubicBezTo>
                    <a:cubicBezTo>
                      <a:pt x="355" y="80"/>
                      <a:pt x="275" y="0"/>
                      <a:pt x="177" y="0"/>
                    </a:cubicBezTo>
                    <a:close/>
                    <a:moveTo>
                      <a:pt x="177" y="331"/>
                    </a:moveTo>
                    <a:cubicBezTo>
                      <a:pt x="93" y="331"/>
                      <a:pt x="24" y="262"/>
                      <a:pt x="24" y="178"/>
                    </a:cubicBezTo>
                    <a:cubicBezTo>
                      <a:pt x="24" y="177"/>
                      <a:pt x="24" y="176"/>
                      <a:pt x="24" y="175"/>
                    </a:cubicBezTo>
                    <a:cubicBezTo>
                      <a:pt x="46" y="192"/>
                      <a:pt x="46" y="192"/>
                      <a:pt x="46" y="192"/>
                    </a:cubicBezTo>
                    <a:cubicBezTo>
                      <a:pt x="58" y="192"/>
                      <a:pt x="58" y="192"/>
                      <a:pt x="58" y="192"/>
                    </a:cubicBezTo>
                    <a:cubicBezTo>
                      <a:pt x="71" y="205"/>
                      <a:pt x="71" y="205"/>
                      <a:pt x="71" y="205"/>
                    </a:cubicBezTo>
                    <a:cubicBezTo>
                      <a:pt x="71" y="232"/>
                      <a:pt x="71" y="232"/>
                      <a:pt x="71" y="232"/>
                    </a:cubicBezTo>
                    <a:cubicBezTo>
                      <a:pt x="82" y="243"/>
                      <a:pt x="82" y="243"/>
                      <a:pt x="82" y="243"/>
                    </a:cubicBezTo>
                    <a:cubicBezTo>
                      <a:pt x="95" y="243"/>
                      <a:pt x="95" y="243"/>
                      <a:pt x="95" y="243"/>
                    </a:cubicBezTo>
                    <a:cubicBezTo>
                      <a:pt x="95" y="298"/>
                      <a:pt x="95" y="298"/>
                      <a:pt x="95" y="298"/>
                    </a:cubicBezTo>
                    <a:cubicBezTo>
                      <a:pt x="112" y="315"/>
                      <a:pt x="112" y="315"/>
                      <a:pt x="112" y="315"/>
                    </a:cubicBezTo>
                    <a:cubicBezTo>
                      <a:pt x="118" y="315"/>
                      <a:pt x="118" y="315"/>
                      <a:pt x="118" y="315"/>
                    </a:cubicBezTo>
                    <a:cubicBezTo>
                      <a:pt x="118" y="305"/>
                      <a:pt x="118" y="305"/>
                      <a:pt x="118" y="305"/>
                    </a:cubicBezTo>
                    <a:cubicBezTo>
                      <a:pt x="146" y="276"/>
                      <a:pt x="146" y="276"/>
                      <a:pt x="146" y="276"/>
                    </a:cubicBezTo>
                    <a:cubicBezTo>
                      <a:pt x="146" y="265"/>
                      <a:pt x="146" y="265"/>
                      <a:pt x="146" y="265"/>
                    </a:cubicBezTo>
                    <a:cubicBezTo>
                      <a:pt x="162" y="249"/>
                      <a:pt x="162" y="249"/>
                      <a:pt x="162" y="249"/>
                    </a:cubicBezTo>
                    <a:cubicBezTo>
                      <a:pt x="162" y="222"/>
                      <a:pt x="162" y="222"/>
                      <a:pt x="162" y="222"/>
                    </a:cubicBezTo>
                    <a:cubicBezTo>
                      <a:pt x="145" y="222"/>
                      <a:pt x="145" y="222"/>
                      <a:pt x="145" y="222"/>
                    </a:cubicBezTo>
                    <a:cubicBezTo>
                      <a:pt x="112" y="189"/>
                      <a:pt x="112" y="189"/>
                      <a:pt x="112" y="189"/>
                    </a:cubicBezTo>
                    <a:cubicBezTo>
                      <a:pt x="66" y="189"/>
                      <a:pt x="66" y="189"/>
                      <a:pt x="66" y="189"/>
                    </a:cubicBezTo>
                    <a:cubicBezTo>
                      <a:pt x="66" y="165"/>
                      <a:pt x="66" y="165"/>
                      <a:pt x="66" y="165"/>
                    </a:cubicBezTo>
                    <a:cubicBezTo>
                      <a:pt x="102" y="165"/>
                      <a:pt x="102" y="165"/>
                      <a:pt x="102" y="165"/>
                    </a:cubicBezTo>
                    <a:cubicBezTo>
                      <a:pt x="102" y="154"/>
                      <a:pt x="102" y="154"/>
                      <a:pt x="102" y="154"/>
                    </a:cubicBezTo>
                    <a:cubicBezTo>
                      <a:pt x="124" y="154"/>
                      <a:pt x="124" y="154"/>
                      <a:pt x="124" y="154"/>
                    </a:cubicBezTo>
                    <a:cubicBezTo>
                      <a:pt x="138" y="140"/>
                      <a:pt x="138" y="140"/>
                      <a:pt x="138" y="140"/>
                    </a:cubicBezTo>
                    <a:cubicBezTo>
                      <a:pt x="138" y="116"/>
                      <a:pt x="138" y="116"/>
                      <a:pt x="138" y="116"/>
                    </a:cubicBezTo>
                    <a:cubicBezTo>
                      <a:pt x="119" y="97"/>
                      <a:pt x="119" y="97"/>
                      <a:pt x="119" y="97"/>
                    </a:cubicBezTo>
                    <a:cubicBezTo>
                      <a:pt x="95" y="97"/>
                      <a:pt x="95" y="97"/>
                      <a:pt x="95" y="97"/>
                    </a:cubicBezTo>
                    <a:cubicBezTo>
                      <a:pt x="95" y="109"/>
                      <a:pt x="95" y="109"/>
                      <a:pt x="95" y="109"/>
                    </a:cubicBezTo>
                    <a:cubicBezTo>
                      <a:pt x="70" y="109"/>
                      <a:pt x="70" y="109"/>
                      <a:pt x="70" y="109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85" y="78"/>
                      <a:pt x="85" y="78"/>
                      <a:pt x="85" y="78"/>
                    </a:cubicBezTo>
                    <a:cubicBezTo>
                      <a:pt x="85" y="68"/>
                      <a:pt x="85" y="68"/>
                      <a:pt x="85" y="68"/>
                    </a:cubicBezTo>
                    <a:cubicBezTo>
                      <a:pt x="71" y="68"/>
                      <a:pt x="71" y="68"/>
                      <a:pt x="71" y="68"/>
                    </a:cubicBezTo>
                    <a:cubicBezTo>
                      <a:pt x="98" y="41"/>
                      <a:pt x="136" y="25"/>
                      <a:pt x="177" y="25"/>
                    </a:cubicBezTo>
                    <a:cubicBezTo>
                      <a:pt x="216" y="25"/>
                      <a:pt x="251" y="39"/>
                      <a:pt x="278" y="63"/>
                    </a:cubicBezTo>
                    <a:cubicBezTo>
                      <a:pt x="244" y="63"/>
                      <a:pt x="244" y="63"/>
                      <a:pt x="244" y="63"/>
                    </a:cubicBezTo>
                    <a:cubicBezTo>
                      <a:pt x="219" y="87"/>
                      <a:pt x="219" y="87"/>
                      <a:pt x="219" y="87"/>
                    </a:cubicBezTo>
                    <a:cubicBezTo>
                      <a:pt x="236" y="104"/>
                      <a:pt x="236" y="104"/>
                      <a:pt x="236" y="104"/>
                    </a:cubicBezTo>
                    <a:cubicBezTo>
                      <a:pt x="225" y="115"/>
                      <a:pt x="225" y="115"/>
                      <a:pt x="225" y="115"/>
                    </a:cubicBezTo>
                    <a:cubicBezTo>
                      <a:pt x="220" y="110"/>
                      <a:pt x="220" y="110"/>
                      <a:pt x="220" y="110"/>
                    </a:cubicBezTo>
                    <a:cubicBezTo>
                      <a:pt x="225" y="106"/>
                      <a:pt x="225" y="106"/>
                      <a:pt x="225" y="106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23" y="104"/>
                      <a:pt x="223" y="104"/>
                      <a:pt x="223" y="104"/>
                    </a:cubicBezTo>
                    <a:cubicBezTo>
                      <a:pt x="215" y="96"/>
                      <a:pt x="215" y="96"/>
                      <a:pt x="215" y="96"/>
                    </a:cubicBezTo>
                    <a:cubicBezTo>
                      <a:pt x="215" y="96"/>
                      <a:pt x="215" y="96"/>
                      <a:pt x="215" y="96"/>
                    </a:cubicBezTo>
                    <a:cubicBezTo>
                      <a:pt x="213" y="94"/>
                      <a:pt x="213" y="94"/>
                      <a:pt x="213" y="94"/>
                    </a:cubicBezTo>
                    <a:cubicBezTo>
                      <a:pt x="198" y="109"/>
                      <a:pt x="198" y="109"/>
                      <a:pt x="198" y="109"/>
                    </a:cubicBezTo>
                    <a:cubicBezTo>
                      <a:pt x="215" y="126"/>
                      <a:pt x="215" y="126"/>
                      <a:pt x="215" y="126"/>
                    </a:cubicBezTo>
                    <a:cubicBezTo>
                      <a:pt x="192" y="126"/>
                      <a:pt x="192" y="126"/>
                      <a:pt x="192" y="126"/>
                    </a:cubicBezTo>
                    <a:cubicBezTo>
                      <a:pt x="192" y="155"/>
                      <a:pt x="192" y="155"/>
                      <a:pt x="192" y="155"/>
                    </a:cubicBezTo>
                    <a:cubicBezTo>
                      <a:pt x="219" y="155"/>
                      <a:pt x="219" y="155"/>
                      <a:pt x="219" y="155"/>
                    </a:cubicBezTo>
                    <a:cubicBezTo>
                      <a:pt x="219" y="138"/>
                      <a:pt x="219" y="138"/>
                      <a:pt x="219" y="138"/>
                    </a:cubicBezTo>
                    <a:cubicBezTo>
                      <a:pt x="223" y="134"/>
                      <a:pt x="223" y="134"/>
                      <a:pt x="223" y="134"/>
                    </a:cubicBezTo>
                    <a:cubicBezTo>
                      <a:pt x="239" y="150"/>
                      <a:pt x="239" y="150"/>
                      <a:pt x="239" y="150"/>
                    </a:cubicBezTo>
                    <a:cubicBezTo>
                      <a:pt x="239" y="160"/>
                      <a:pt x="239" y="160"/>
                      <a:pt x="239" y="160"/>
                    </a:cubicBezTo>
                    <a:cubicBezTo>
                      <a:pt x="261" y="160"/>
                      <a:pt x="261" y="160"/>
                      <a:pt x="261" y="160"/>
                    </a:cubicBezTo>
                    <a:cubicBezTo>
                      <a:pt x="262" y="159"/>
                      <a:pt x="262" y="159"/>
                      <a:pt x="262" y="159"/>
                    </a:cubicBezTo>
                    <a:cubicBezTo>
                      <a:pt x="262" y="159"/>
                      <a:pt x="262" y="159"/>
                      <a:pt x="262" y="159"/>
                    </a:cubicBezTo>
                    <a:cubicBezTo>
                      <a:pt x="298" y="196"/>
                      <a:pt x="298" y="196"/>
                      <a:pt x="298" y="196"/>
                    </a:cubicBezTo>
                    <a:cubicBezTo>
                      <a:pt x="320" y="175"/>
                      <a:pt x="320" y="175"/>
                      <a:pt x="320" y="175"/>
                    </a:cubicBezTo>
                    <a:cubicBezTo>
                      <a:pt x="330" y="175"/>
                      <a:pt x="330" y="175"/>
                      <a:pt x="330" y="175"/>
                    </a:cubicBezTo>
                    <a:cubicBezTo>
                      <a:pt x="330" y="176"/>
                      <a:pt x="330" y="177"/>
                      <a:pt x="330" y="178"/>
                    </a:cubicBezTo>
                    <a:cubicBezTo>
                      <a:pt x="330" y="262"/>
                      <a:pt x="262" y="331"/>
                      <a:pt x="177" y="33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Freeform 24">
                <a:extLst>
                  <a:ext uri="{FF2B5EF4-FFF2-40B4-BE49-F238E27FC236}">
                    <a16:creationId xmlns:a16="http://schemas.microsoft.com/office/drawing/2014/main" id="{4A930B72-F6F7-44F4-AFA7-605543FB5545}"/>
                  </a:ext>
                </a:extLst>
              </p:cNvPr>
              <p:cNvSpPr/>
              <p:nvPr/>
            </p:nvSpPr>
            <p:spPr bwMode="auto">
              <a:xfrm>
                <a:off x="5056188" y="512763"/>
                <a:ext cx="234950" cy="257175"/>
              </a:xfrm>
              <a:custGeom>
                <a:avLst/>
                <a:gdLst>
                  <a:gd name="T0" fmla="*/ 148 w 148"/>
                  <a:gd name="T1" fmla="*/ 0 h 162"/>
                  <a:gd name="T2" fmla="*/ 0 w 148"/>
                  <a:gd name="T3" fmla="*/ 0 h 162"/>
                  <a:gd name="T4" fmla="*/ 0 w 148"/>
                  <a:gd name="T5" fmla="*/ 100 h 162"/>
                  <a:gd name="T6" fmla="*/ 62 w 148"/>
                  <a:gd name="T7" fmla="*/ 162 h 162"/>
                  <a:gd name="T8" fmla="*/ 88 w 148"/>
                  <a:gd name="T9" fmla="*/ 162 h 162"/>
                  <a:gd name="T10" fmla="*/ 88 w 148"/>
                  <a:gd name="T11" fmla="*/ 119 h 162"/>
                  <a:gd name="T12" fmla="*/ 148 w 148"/>
                  <a:gd name="T13" fmla="*/ 59 h 162"/>
                  <a:gd name="T14" fmla="*/ 148 w 148"/>
                  <a:gd name="T15" fmla="*/ 0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48" h="162">
                    <a:moveTo>
                      <a:pt x="148" y="0"/>
                    </a:moveTo>
                    <a:lnTo>
                      <a:pt x="0" y="0"/>
                    </a:lnTo>
                    <a:lnTo>
                      <a:pt x="0" y="100"/>
                    </a:lnTo>
                    <a:lnTo>
                      <a:pt x="62" y="162"/>
                    </a:lnTo>
                    <a:lnTo>
                      <a:pt x="88" y="162"/>
                    </a:lnTo>
                    <a:lnTo>
                      <a:pt x="88" y="119"/>
                    </a:lnTo>
                    <a:lnTo>
                      <a:pt x="148" y="59"/>
                    </a:lnTo>
                    <a:lnTo>
                      <a:pt x="148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2" name="Freeform 25">
                <a:extLst>
                  <a:ext uri="{FF2B5EF4-FFF2-40B4-BE49-F238E27FC236}">
                    <a16:creationId xmlns:a16="http://schemas.microsoft.com/office/drawing/2014/main" id="{E1694B02-ECCE-4F1C-AA32-274CCDC172FD}"/>
                  </a:ext>
                </a:extLst>
              </p:cNvPr>
              <p:cNvSpPr/>
              <p:nvPr/>
            </p:nvSpPr>
            <p:spPr bwMode="auto">
              <a:xfrm>
                <a:off x="5272088" y="985838"/>
                <a:ext cx="457200" cy="476250"/>
              </a:xfrm>
              <a:custGeom>
                <a:avLst/>
                <a:gdLst>
                  <a:gd name="T0" fmla="*/ 245 w 288"/>
                  <a:gd name="T1" fmla="*/ 97 h 300"/>
                  <a:gd name="T2" fmla="*/ 145 w 288"/>
                  <a:gd name="T3" fmla="*/ 0 h 300"/>
                  <a:gd name="T4" fmla="*/ 145 w 288"/>
                  <a:gd name="T5" fmla="*/ 0 h 300"/>
                  <a:gd name="T6" fmla="*/ 33 w 288"/>
                  <a:gd name="T7" fmla="*/ 0 h 300"/>
                  <a:gd name="T8" fmla="*/ 0 w 288"/>
                  <a:gd name="T9" fmla="*/ 33 h 300"/>
                  <a:gd name="T10" fmla="*/ 0 w 288"/>
                  <a:gd name="T11" fmla="*/ 104 h 300"/>
                  <a:gd name="T12" fmla="*/ 48 w 288"/>
                  <a:gd name="T13" fmla="*/ 152 h 300"/>
                  <a:gd name="T14" fmla="*/ 133 w 288"/>
                  <a:gd name="T15" fmla="*/ 152 h 300"/>
                  <a:gd name="T16" fmla="*/ 133 w 288"/>
                  <a:gd name="T17" fmla="*/ 235 h 300"/>
                  <a:gd name="T18" fmla="*/ 200 w 288"/>
                  <a:gd name="T19" fmla="*/ 300 h 300"/>
                  <a:gd name="T20" fmla="*/ 214 w 288"/>
                  <a:gd name="T21" fmla="*/ 300 h 300"/>
                  <a:gd name="T22" fmla="*/ 214 w 288"/>
                  <a:gd name="T23" fmla="*/ 219 h 300"/>
                  <a:gd name="T24" fmla="*/ 248 w 288"/>
                  <a:gd name="T25" fmla="*/ 188 h 300"/>
                  <a:gd name="T26" fmla="*/ 248 w 288"/>
                  <a:gd name="T27" fmla="*/ 131 h 300"/>
                  <a:gd name="T28" fmla="*/ 264 w 288"/>
                  <a:gd name="T29" fmla="*/ 131 h 300"/>
                  <a:gd name="T30" fmla="*/ 288 w 288"/>
                  <a:gd name="T31" fmla="*/ 107 h 300"/>
                  <a:gd name="T32" fmla="*/ 279 w 288"/>
                  <a:gd name="T33" fmla="*/ 97 h 300"/>
                  <a:gd name="T34" fmla="*/ 245 w 288"/>
                  <a:gd name="T35" fmla="*/ 97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288" h="300">
                    <a:moveTo>
                      <a:pt x="245" y="97"/>
                    </a:moveTo>
                    <a:lnTo>
                      <a:pt x="145" y="0"/>
                    </a:lnTo>
                    <a:lnTo>
                      <a:pt x="145" y="0"/>
                    </a:lnTo>
                    <a:lnTo>
                      <a:pt x="33" y="0"/>
                    </a:lnTo>
                    <a:lnTo>
                      <a:pt x="0" y="33"/>
                    </a:lnTo>
                    <a:lnTo>
                      <a:pt x="0" y="104"/>
                    </a:lnTo>
                    <a:lnTo>
                      <a:pt x="48" y="152"/>
                    </a:lnTo>
                    <a:lnTo>
                      <a:pt x="133" y="152"/>
                    </a:lnTo>
                    <a:lnTo>
                      <a:pt x="133" y="235"/>
                    </a:lnTo>
                    <a:lnTo>
                      <a:pt x="200" y="300"/>
                    </a:lnTo>
                    <a:lnTo>
                      <a:pt x="214" y="300"/>
                    </a:lnTo>
                    <a:lnTo>
                      <a:pt x="214" y="219"/>
                    </a:lnTo>
                    <a:lnTo>
                      <a:pt x="248" y="188"/>
                    </a:lnTo>
                    <a:lnTo>
                      <a:pt x="248" y="131"/>
                    </a:lnTo>
                    <a:lnTo>
                      <a:pt x="264" y="131"/>
                    </a:lnTo>
                    <a:lnTo>
                      <a:pt x="288" y="107"/>
                    </a:lnTo>
                    <a:lnTo>
                      <a:pt x="279" y="97"/>
                    </a:lnTo>
                    <a:lnTo>
                      <a:pt x="245" y="9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Freeform 26">
                <a:extLst>
                  <a:ext uri="{FF2B5EF4-FFF2-40B4-BE49-F238E27FC236}">
                    <a16:creationId xmlns:a16="http://schemas.microsoft.com/office/drawing/2014/main" id="{D3B8FF79-BA68-4C1C-A70E-0BFDE3040FAC}"/>
                  </a:ext>
                </a:extLst>
              </p:cNvPr>
              <p:cNvSpPr/>
              <p:nvPr/>
            </p:nvSpPr>
            <p:spPr bwMode="auto">
              <a:xfrm>
                <a:off x="5646738" y="1341438"/>
                <a:ext cx="44450" cy="101600"/>
              </a:xfrm>
              <a:custGeom>
                <a:avLst/>
                <a:gdLst>
                  <a:gd name="T0" fmla="*/ 0 w 28"/>
                  <a:gd name="T1" fmla="*/ 64 h 64"/>
                  <a:gd name="T2" fmla="*/ 28 w 28"/>
                  <a:gd name="T3" fmla="*/ 40 h 64"/>
                  <a:gd name="T4" fmla="*/ 28 w 28"/>
                  <a:gd name="T5" fmla="*/ 0 h 64"/>
                  <a:gd name="T6" fmla="*/ 0 w 28"/>
                  <a:gd name="T7" fmla="*/ 0 h 64"/>
                  <a:gd name="T8" fmla="*/ 0 w 28"/>
                  <a:gd name="T9" fmla="*/ 64 h 6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64">
                    <a:moveTo>
                      <a:pt x="0" y="64"/>
                    </a:moveTo>
                    <a:lnTo>
                      <a:pt x="28" y="40"/>
                    </a:lnTo>
                    <a:lnTo>
                      <a:pt x="28" y="0"/>
                    </a:lnTo>
                    <a:lnTo>
                      <a:pt x="0" y="0"/>
                    </a:lnTo>
                    <a:lnTo>
                      <a:pt x="0" y="64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753F73CA-1AB1-4008-8741-DEFD54ADE435}"/>
              </a:ext>
            </a:extLst>
          </p:cNvPr>
          <p:cNvSpPr txBox="1"/>
          <p:nvPr/>
        </p:nvSpPr>
        <p:spPr>
          <a:xfrm>
            <a:off x="2044360" y="3432741"/>
            <a:ext cx="24888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EC2E6"/>
                </a:solidFill>
                <a:cs typeface="+mn-ea"/>
                <a:sym typeface="+mn-lt"/>
              </a:rPr>
              <a:t>服务内容</a:t>
            </a:r>
            <a:endParaRPr lang="en-US" altLang="zh-CN" sz="2000" b="1" dirty="0">
              <a:solidFill>
                <a:srgbClr val="4EC2E6"/>
              </a:solidFill>
              <a:cs typeface="+mn-ea"/>
              <a:sym typeface="+mn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4943317-A0DE-4C8F-85F5-E8DBBD5431CE}"/>
              </a:ext>
            </a:extLst>
          </p:cNvPr>
          <p:cNvSpPr/>
          <p:nvPr/>
        </p:nvSpPr>
        <p:spPr>
          <a:xfrm>
            <a:off x="2044360" y="3775056"/>
            <a:ext cx="451559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此处文字替换成具体内容。此处文字替换成具体内容。此处文字替换成具体内容。此处文字替换成具体内容。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892681-CF51-417E-BC6B-211BB0505CC0}"/>
              </a:ext>
            </a:extLst>
          </p:cNvPr>
          <p:cNvSpPr txBox="1"/>
          <p:nvPr/>
        </p:nvSpPr>
        <p:spPr>
          <a:xfrm>
            <a:off x="2044360" y="5137086"/>
            <a:ext cx="35753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C617E"/>
                </a:solidFill>
                <a:cs typeface="+mn-ea"/>
                <a:sym typeface="+mn-lt"/>
              </a:rPr>
              <a:t>服务内容</a:t>
            </a:r>
            <a:endParaRPr lang="en-US" altLang="zh-CN" sz="20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8FB29BD4-771C-4220-AB84-033388F7C52B}"/>
              </a:ext>
            </a:extLst>
          </p:cNvPr>
          <p:cNvSpPr/>
          <p:nvPr/>
        </p:nvSpPr>
        <p:spPr>
          <a:xfrm>
            <a:off x="2044360" y="5479401"/>
            <a:ext cx="451559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此处文字替换成具体内容。此处文字替换成具体内容。此处文字替换成具体内容。此处文字替换成具体内容。</a:t>
            </a:r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99A93B1C-654A-4026-BFB8-2E3EEEEA74D1}"/>
              </a:ext>
            </a:extLst>
          </p:cNvPr>
          <p:cNvGrpSpPr/>
          <p:nvPr/>
        </p:nvGrpSpPr>
        <p:grpSpPr>
          <a:xfrm>
            <a:off x="775412" y="5110589"/>
            <a:ext cx="1006346" cy="1006346"/>
            <a:chOff x="775412" y="5110589"/>
            <a:chExt cx="1006346" cy="1006346"/>
          </a:xfrm>
        </p:grpSpPr>
        <p:sp>
          <p:nvSpPr>
            <p:cNvPr id="19" name="椭圆 18">
              <a:extLst>
                <a:ext uri="{FF2B5EF4-FFF2-40B4-BE49-F238E27FC236}">
                  <a16:creationId xmlns:a16="http://schemas.microsoft.com/office/drawing/2014/main" id="{A705BC08-9AD2-4135-9903-CF36B61843BF}"/>
                </a:ext>
              </a:extLst>
            </p:cNvPr>
            <p:cNvSpPr/>
            <p:nvPr/>
          </p:nvSpPr>
          <p:spPr>
            <a:xfrm>
              <a:off x="775412" y="5110589"/>
              <a:ext cx="1006346" cy="1006346"/>
            </a:xfrm>
            <a:prstGeom prst="ellipse">
              <a:avLst/>
            </a:prstGeom>
            <a:noFill/>
            <a:ln w="19050">
              <a:solidFill>
                <a:srgbClr val="1C617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26B49417-300A-4730-818A-8B68C6546CDF}"/>
                </a:ext>
              </a:extLst>
            </p:cNvPr>
            <p:cNvGrpSpPr/>
            <p:nvPr/>
          </p:nvGrpSpPr>
          <p:grpSpPr>
            <a:xfrm>
              <a:off x="963247" y="5294722"/>
              <a:ext cx="653664" cy="592897"/>
              <a:chOff x="3468688" y="460375"/>
              <a:chExt cx="631825" cy="573088"/>
            </a:xfrm>
            <a:solidFill>
              <a:srgbClr val="1C617E"/>
            </a:solidFill>
          </p:grpSpPr>
          <p:sp>
            <p:nvSpPr>
              <p:cNvPr id="21" name="Freeform 19">
                <a:extLst>
                  <a:ext uri="{FF2B5EF4-FFF2-40B4-BE49-F238E27FC236}">
                    <a16:creationId xmlns:a16="http://schemas.microsoft.com/office/drawing/2014/main" id="{03A2C097-5817-4AB5-8EE9-B6FDE638BDF4}"/>
                  </a:ext>
                </a:extLst>
              </p:cNvPr>
              <p:cNvSpPr/>
              <p:nvPr/>
            </p:nvSpPr>
            <p:spPr bwMode="auto">
              <a:xfrm>
                <a:off x="3468688" y="460375"/>
                <a:ext cx="271463" cy="422275"/>
              </a:xfrm>
              <a:custGeom>
                <a:avLst/>
                <a:gdLst>
                  <a:gd name="T0" fmla="*/ 150 w 169"/>
                  <a:gd name="T1" fmla="*/ 150 h 263"/>
                  <a:gd name="T2" fmla="*/ 169 w 169"/>
                  <a:gd name="T3" fmla="*/ 0 h 263"/>
                  <a:gd name="T4" fmla="*/ 56 w 169"/>
                  <a:gd name="T5" fmla="*/ 103 h 263"/>
                  <a:gd name="T6" fmla="*/ 0 w 169"/>
                  <a:gd name="T7" fmla="*/ 263 h 263"/>
                  <a:gd name="T8" fmla="*/ 169 w 169"/>
                  <a:gd name="T9" fmla="*/ 263 h 263"/>
                  <a:gd name="T10" fmla="*/ 150 w 169"/>
                  <a:gd name="T11" fmla="*/ 150 h 2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69" h="263">
                    <a:moveTo>
                      <a:pt x="150" y="150"/>
                    </a:moveTo>
                    <a:cubicBezTo>
                      <a:pt x="150" y="66"/>
                      <a:pt x="169" y="0"/>
                      <a:pt x="169" y="0"/>
                    </a:cubicBezTo>
                    <a:cubicBezTo>
                      <a:pt x="169" y="0"/>
                      <a:pt x="113" y="10"/>
                      <a:pt x="56" y="103"/>
                    </a:cubicBezTo>
                    <a:cubicBezTo>
                      <a:pt x="0" y="197"/>
                      <a:pt x="0" y="263"/>
                      <a:pt x="0" y="263"/>
                    </a:cubicBezTo>
                    <a:cubicBezTo>
                      <a:pt x="169" y="263"/>
                      <a:pt x="169" y="263"/>
                      <a:pt x="169" y="263"/>
                    </a:cubicBezTo>
                    <a:cubicBezTo>
                      <a:pt x="169" y="263"/>
                      <a:pt x="150" y="235"/>
                      <a:pt x="150" y="15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2" name="Freeform 20">
                <a:extLst>
                  <a:ext uri="{FF2B5EF4-FFF2-40B4-BE49-F238E27FC236}">
                    <a16:creationId xmlns:a16="http://schemas.microsoft.com/office/drawing/2014/main" id="{62CAF52E-FBBF-44D7-9B68-886EC1C625B4}"/>
                  </a:ext>
                </a:extLst>
              </p:cNvPr>
              <p:cNvSpPr/>
              <p:nvPr/>
            </p:nvSpPr>
            <p:spPr bwMode="auto">
              <a:xfrm>
                <a:off x="3829050" y="611188"/>
                <a:ext cx="271463" cy="271463"/>
              </a:xfrm>
              <a:custGeom>
                <a:avLst/>
                <a:gdLst>
                  <a:gd name="T0" fmla="*/ 0 w 171"/>
                  <a:gd name="T1" fmla="*/ 0 h 171"/>
                  <a:gd name="T2" fmla="*/ 0 w 171"/>
                  <a:gd name="T3" fmla="*/ 171 h 171"/>
                  <a:gd name="T4" fmla="*/ 171 w 171"/>
                  <a:gd name="T5" fmla="*/ 171 h 171"/>
                  <a:gd name="T6" fmla="*/ 0 w 171"/>
                  <a:gd name="T7" fmla="*/ 0 h 1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71" h="171">
                    <a:moveTo>
                      <a:pt x="0" y="0"/>
                    </a:moveTo>
                    <a:lnTo>
                      <a:pt x="0" y="171"/>
                    </a:lnTo>
                    <a:lnTo>
                      <a:pt x="171" y="171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23" name="Freeform 21">
                <a:extLst>
                  <a:ext uri="{FF2B5EF4-FFF2-40B4-BE49-F238E27FC236}">
                    <a16:creationId xmlns:a16="http://schemas.microsoft.com/office/drawing/2014/main" id="{53003084-D1AA-465A-B200-18D398A75CEB}"/>
                  </a:ext>
                </a:extLst>
              </p:cNvPr>
              <p:cNvSpPr/>
              <p:nvPr/>
            </p:nvSpPr>
            <p:spPr bwMode="auto">
              <a:xfrm>
                <a:off x="3468688" y="460375"/>
                <a:ext cx="631825" cy="573088"/>
              </a:xfrm>
              <a:custGeom>
                <a:avLst/>
                <a:gdLst>
                  <a:gd name="T0" fmla="*/ 207 w 394"/>
                  <a:gd name="T1" fmla="*/ 282 h 357"/>
                  <a:gd name="T2" fmla="*/ 207 w 394"/>
                  <a:gd name="T3" fmla="*/ 0 h 357"/>
                  <a:gd name="T4" fmla="*/ 188 w 394"/>
                  <a:gd name="T5" fmla="*/ 0 h 357"/>
                  <a:gd name="T6" fmla="*/ 188 w 394"/>
                  <a:gd name="T7" fmla="*/ 282 h 357"/>
                  <a:gd name="T8" fmla="*/ 2 w 394"/>
                  <a:gd name="T9" fmla="*/ 282 h 357"/>
                  <a:gd name="T10" fmla="*/ 0 w 394"/>
                  <a:gd name="T11" fmla="*/ 282 h 357"/>
                  <a:gd name="T12" fmla="*/ 75 w 394"/>
                  <a:gd name="T13" fmla="*/ 357 h 357"/>
                  <a:gd name="T14" fmla="*/ 319 w 394"/>
                  <a:gd name="T15" fmla="*/ 357 h 357"/>
                  <a:gd name="T16" fmla="*/ 394 w 394"/>
                  <a:gd name="T17" fmla="*/ 282 h 357"/>
                  <a:gd name="T18" fmla="*/ 392 w 394"/>
                  <a:gd name="T19" fmla="*/ 282 h 357"/>
                  <a:gd name="T20" fmla="*/ 207 w 394"/>
                  <a:gd name="T21" fmla="*/ 28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94" h="357">
                    <a:moveTo>
                      <a:pt x="207" y="282"/>
                    </a:moveTo>
                    <a:cubicBezTo>
                      <a:pt x="207" y="0"/>
                      <a:pt x="207" y="0"/>
                      <a:pt x="207" y="0"/>
                    </a:cubicBezTo>
                    <a:cubicBezTo>
                      <a:pt x="188" y="0"/>
                      <a:pt x="188" y="0"/>
                      <a:pt x="188" y="0"/>
                    </a:cubicBezTo>
                    <a:cubicBezTo>
                      <a:pt x="188" y="282"/>
                      <a:pt x="188" y="282"/>
                      <a:pt x="188" y="282"/>
                    </a:cubicBezTo>
                    <a:cubicBezTo>
                      <a:pt x="2" y="282"/>
                      <a:pt x="2" y="282"/>
                      <a:pt x="2" y="282"/>
                    </a:cubicBezTo>
                    <a:cubicBezTo>
                      <a:pt x="0" y="282"/>
                      <a:pt x="0" y="282"/>
                      <a:pt x="0" y="282"/>
                    </a:cubicBezTo>
                    <a:cubicBezTo>
                      <a:pt x="0" y="323"/>
                      <a:pt x="34" y="357"/>
                      <a:pt x="75" y="357"/>
                    </a:cubicBezTo>
                    <a:cubicBezTo>
                      <a:pt x="319" y="357"/>
                      <a:pt x="319" y="357"/>
                      <a:pt x="319" y="357"/>
                    </a:cubicBezTo>
                    <a:cubicBezTo>
                      <a:pt x="361" y="357"/>
                      <a:pt x="394" y="323"/>
                      <a:pt x="394" y="282"/>
                    </a:cubicBezTo>
                    <a:cubicBezTo>
                      <a:pt x="392" y="282"/>
                      <a:pt x="392" y="282"/>
                      <a:pt x="392" y="282"/>
                    </a:cubicBezTo>
                    <a:lnTo>
                      <a:pt x="207" y="28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CB1636B8-AE24-4F19-BD4C-609A77F0F0C5}"/>
              </a:ext>
            </a:extLst>
          </p:cNvPr>
          <p:cNvSpPr txBox="1"/>
          <p:nvPr/>
        </p:nvSpPr>
        <p:spPr>
          <a:xfrm>
            <a:off x="9827552" y="4829309"/>
            <a:ext cx="17865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  <a:cs typeface="+mn-ea"/>
                <a:sym typeface="+mn-lt"/>
              </a:rPr>
              <a:t>SUBTITLE </a:t>
            </a:r>
            <a:endParaRPr lang="zh-CN" altLang="en-US" sz="1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2093B553-E580-457A-BB38-FFC53E822952}"/>
              </a:ext>
            </a:extLst>
          </p:cNvPr>
          <p:cNvSpPr/>
          <p:nvPr/>
        </p:nvSpPr>
        <p:spPr>
          <a:xfrm>
            <a:off x="9987254" y="5200951"/>
            <a:ext cx="1467192" cy="736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Lorem ipsum dolor sit, </a:t>
            </a:r>
            <a:r>
              <a:rPr lang="en-US" altLang="zh-CN" sz="1200" dirty="0" err="1">
                <a:solidFill>
                  <a:schemeClr val="bg1"/>
                </a:solidFill>
                <a:cs typeface="+mn-ea"/>
                <a:sym typeface="+mn-lt"/>
              </a:rPr>
              <a:t>consectetur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cs typeface="+mn-ea"/>
                <a:sym typeface="+mn-lt"/>
              </a:rPr>
              <a:t>adipisicing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lang="en-US" altLang="zh-CN" sz="1200" dirty="0" err="1">
                <a:solidFill>
                  <a:schemeClr val="bg1"/>
                </a:solidFill>
                <a:cs typeface="+mn-ea"/>
                <a:sym typeface="+mn-lt"/>
              </a:rPr>
              <a:t>eli</a:t>
            </a: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pic>
        <p:nvPicPr>
          <p:cNvPr id="26" name="图片 25">
            <a:extLst>
              <a:ext uri="{FF2B5EF4-FFF2-40B4-BE49-F238E27FC236}">
                <a16:creationId xmlns:a16="http://schemas.microsoft.com/office/drawing/2014/main" id="{9F806879-3ABF-458F-B893-A076E3ED8D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22025" y="1138690"/>
            <a:ext cx="1467191" cy="3486333"/>
          </a:xfrm>
          <a:custGeom>
            <a:avLst/>
            <a:gdLst>
              <a:gd name="connsiteX0" fmla="*/ 0 w 1467191"/>
              <a:gd name="connsiteY0" fmla="*/ 0 h 3486333"/>
              <a:gd name="connsiteX1" fmla="*/ 1467191 w 1467191"/>
              <a:gd name="connsiteY1" fmla="*/ 0 h 3486333"/>
              <a:gd name="connsiteX2" fmla="*/ 1467191 w 1467191"/>
              <a:gd name="connsiteY2" fmla="*/ 3486333 h 3486333"/>
              <a:gd name="connsiteX3" fmla="*/ 0 w 1467191"/>
              <a:gd name="connsiteY3" fmla="*/ 3486333 h 3486333"/>
              <a:gd name="connsiteX4" fmla="*/ 0 w 1467191"/>
              <a:gd name="connsiteY4" fmla="*/ 0 h 348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3486333">
                <a:moveTo>
                  <a:pt x="0" y="0"/>
                </a:moveTo>
                <a:lnTo>
                  <a:pt x="1467191" y="0"/>
                </a:lnTo>
                <a:lnTo>
                  <a:pt x="1467191" y="3486333"/>
                </a:lnTo>
                <a:lnTo>
                  <a:pt x="0" y="348633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190D7769-2176-4928-BE7E-C7C4C1176FA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97607" y="1138689"/>
            <a:ext cx="1467191" cy="1302288"/>
          </a:xfrm>
          <a:custGeom>
            <a:avLst/>
            <a:gdLst>
              <a:gd name="connsiteX0" fmla="*/ 0 w 1467191"/>
              <a:gd name="connsiteY0" fmla="*/ 0 h 1302288"/>
              <a:gd name="connsiteX1" fmla="*/ 1467191 w 1467191"/>
              <a:gd name="connsiteY1" fmla="*/ 0 h 1302288"/>
              <a:gd name="connsiteX2" fmla="*/ 1467191 w 1467191"/>
              <a:gd name="connsiteY2" fmla="*/ 1302288 h 1302288"/>
              <a:gd name="connsiteX3" fmla="*/ 0 w 1467191"/>
              <a:gd name="connsiteY3" fmla="*/ 1302288 h 1302288"/>
              <a:gd name="connsiteX4" fmla="*/ 0 w 1467191"/>
              <a:gd name="connsiteY4" fmla="*/ 0 h 1302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1302288">
                <a:moveTo>
                  <a:pt x="0" y="0"/>
                </a:moveTo>
                <a:lnTo>
                  <a:pt x="1467191" y="0"/>
                </a:lnTo>
                <a:lnTo>
                  <a:pt x="1467191" y="1302288"/>
                </a:lnTo>
                <a:lnTo>
                  <a:pt x="0" y="130228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19C7F3A3-F693-4894-B25B-E07F2D8B55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973189" y="1138690"/>
            <a:ext cx="1467191" cy="3486333"/>
          </a:xfrm>
          <a:custGeom>
            <a:avLst/>
            <a:gdLst>
              <a:gd name="connsiteX0" fmla="*/ 0 w 1467191"/>
              <a:gd name="connsiteY0" fmla="*/ 0 h 3486333"/>
              <a:gd name="connsiteX1" fmla="*/ 1467191 w 1467191"/>
              <a:gd name="connsiteY1" fmla="*/ 0 h 3486333"/>
              <a:gd name="connsiteX2" fmla="*/ 1467191 w 1467191"/>
              <a:gd name="connsiteY2" fmla="*/ 3486333 h 3486333"/>
              <a:gd name="connsiteX3" fmla="*/ 0 w 1467191"/>
              <a:gd name="connsiteY3" fmla="*/ 3486333 h 3486333"/>
              <a:gd name="connsiteX4" fmla="*/ 0 w 1467191"/>
              <a:gd name="connsiteY4" fmla="*/ 0 h 3486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3486333">
                <a:moveTo>
                  <a:pt x="0" y="0"/>
                </a:moveTo>
                <a:lnTo>
                  <a:pt x="1467191" y="0"/>
                </a:lnTo>
                <a:lnTo>
                  <a:pt x="1467191" y="3486333"/>
                </a:lnTo>
                <a:lnTo>
                  <a:pt x="0" y="348633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77269A0B-85A6-458F-8C23-AF1B33D191C9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397607" y="2563067"/>
            <a:ext cx="1467191" cy="3716947"/>
          </a:xfrm>
          <a:custGeom>
            <a:avLst/>
            <a:gdLst>
              <a:gd name="connsiteX0" fmla="*/ 0 w 1467191"/>
              <a:gd name="connsiteY0" fmla="*/ 0 h 3716947"/>
              <a:gd name="connsiteX1" fmla="*/ 1467191 w 1467191"/>
              <a:gd name="connsiteY1" fmla="*/ 0 h 3716947"/>
              <a:gd name="connsiteX2" fmla="*/ 1467191 w 1467191"/>
              <a:gd name="connsiteY2" fmla="*/ 3716947 h 3716947"/>
              <a:gd name="connsiteX3" fmla="*/ 0 w 1467191"/>
              <a:gd name="connsiteY3" fmla="*/ 3716947 h 3716947"/>
              <a:gd name="connsiteX4" fmla="*/ 0 w 1467191"/>
              <a:gd name="connsiteY4" fmla="*/ 0 h 3716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3716947">
                <a:moveTo>
                  <a:pt x="0" y="0"/>
                </a:moveTo>
                <a:lnTo>
                  <a:pt x="1467191" y="0"/>
                </a:lnTo>
                <a:lnTo>
                  <a:pt x="1467191" y="3716947"/>
                </a:lnTo>
                <a:lnTo>
                  <a:pt x="0" y="3716947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BF7BCB1-8A8D-4A5F-96C9-AF82B8AC4C0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822025" y="4733547"/>
            <a:ext cx="1467191" cy="1546467"/>
          </a:xfrm>
          <a:custGeom>
            <a:avLst/>
            <a:gdLst>
              <a:gd name="connsiteX0" fmla="*/ 0 w 1467191"/>
              <a:gd name="connsiteY0" fmla="*/ 0 h 1546467"/>
              <a:gd name="connsiteX1" fmla="*/ 1467191 w 1467191"/>
              <a:gd name="connsiteY1" fmla="*/ 0 h 1546467"/>
              <a:gd name="connsiteX2" fmla="*/ 1467191 w 1467191"/>
              <a:gd name="connsiteY2" fmla="*/ 1546467 h 1546467"/>
              <a:gd name="connsiteX3" fmla="*/ 0 w 1467191"/>
              <a:gd name="connsiteY3" fmla="*/ 1546467 h 1546467"/>
              <a:gd name="connsiteX4" fmla="*/ 0 w 1467191"/>
              <a:gd name="connsiteY4" fmla="*/ 0 h 154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67191" h="1546467">
                <a:moveTo>
                  <a:pt x="0" y="0"/>
                </a:moveTo>
                <a:lnTo>
                  <a:pt x="1467191" y="0"/>
                </a:lnTo>
                <a:lnTo>
                  <a:pt x="1467191" y="1546467"/>
                </a:lnTo>
                <a:lnTo>
                  <a:pt x="0" y="1546467"/>
                </a:lnTo>
                <a:lnTo>
                  <a:pt x="0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8504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25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165"/>
                                </p:stCondLst>
                                <p:childTnLst>
                                  <p:par>
                                    <p:cTn id="26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665"/>
                                </p:stCondLst>
                                <p:childTnLst>
                                  <p:par>
                                    <p:cTn id="31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165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840"/>
                                </p:stCondLst>
                                <p:childTnLst>
                                  <p:par>
                                    <p:cTn id="4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515"/>
                                </p:stCondLst>
                                <p:childTnLst>
                                  <p:par>
                                    <p:cTn id="58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8015"/>
                                </p:stCondLst>
                                <p:childTnLst>
                                  <p:par>
                                    <p:cTn id="63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8515"/>
                                </p:stCondLst>
                                <p:childTnLst>
                                  <p:par>
                                    <p:cTn id="68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9015"/>
                                </p:stCondLst>
                                <p:childTnLst>
                                  <p:par>
                                    <p:cTn id="73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7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9515"/>
                                </p:stCondLst>
                                <p:childTnLst>
                                  <p:par>
                                    <p:cTn id="78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15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515"/>
                                </p:stCondLst>
                                <p:childTnLst>
                                  <p:par>
                                    <p:cTn id="8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15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 animBg="1"/>
          <p:bldP spid="5" grpId="0"/>
          <p:bldP spid="6" grpId="0"/>
          <p:bldP spid="14" grpId="0"/>
          <p:bldP spid="15" grpId="0"/>
          <p:bldP spid="16" grpId="0"/>
          <p:bldP spid="17" grpId="0"/>
          <p:bldP spid="24" grpId="0"/>
          <p:bldP spid="25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1" fill="hold">
                                <p:stCondLst>
                                  <p:cond delay="1725"/>
                                </p:stCondLst>
                                <p:childTnLst>
                                  <p:par>
                                    <p:cTn id="2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4000"/>
                                      </p:iterate>
                                      <p:childTnLst>
                                        <p:set>
                                          <p:cBhvr>
                                            <p:cTn id="2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4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5" fill="hold">
                                <p:stCondLst>
                                  <p:cond delay="3165"/>
                                </p:stCondLst>
                                <p:childTnLst>
                                  <p:par>
                                    <p:cTn id="26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9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3665"/>
                                </p:stCondLst>
                                <p:childTnLst>
                                  <p:par>
                                    <p:cTn id="31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3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4" dur="500" fill="hold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5" fill="hold">
                                <p:stCondLst>
                                  <p:cond delay="4165"/>
                                </p:stCondLst>
                                <p:childTnLst>
                                  <p:par>
                                    <p:cTn id="36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3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8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9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0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41" dur="50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42" dur="500" tmFilter="0,0; .5, 1; 1, 1"/>
                                            <p:tgtEl>
                                              <p:spTgt spid="1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45" dur="500"/>
                                            <p:tgtEl>
                                              <p:spTgt spid="1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5840"/>
                                </p:stCondLst>
                                <p:childTnLst>
                                  <p:par>
                                    <p:cTn id="47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49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0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1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3" dur="500" tmFilter="0,0; .5, 1; 1, 1"/>
                                            <p:tgtEl>
                                              <p:spTgt spid="1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4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56" dur="500"/>
                                            <p:tgtEl>
                                              <p:spTgt spid="1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7" fill="hold">
                                <p:stCondLst>
                                  <p:cond delay="7515"/>
                                </p:stCondLst>
                                <p:childTnLst>
                                  <p:par>
                                    <p:cTn id="5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0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1" dur="500" fill="hold"/>
                                            <p:tgtEl>
                                              <p:spTgt spid="2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2" fill="hold">
                                <p:stCondLst>
                                  <p:cond delay="8015"/>
                                </p:stCondLst>
                                <p:childTnLst>
                                  <p:par>
                                    <p:cTn id="6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5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6" dur="500" fill="hold"/>
                                            <p:tgtEl>
                                              <p:spTgt spid="2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7" fill="hold">
                                <p:stCondLst>
                                  <p:cond delay="8515"/>
                                </p:stCondLst>
                                <p:childTnLst>
                                  <p:par>
                                    <p:cTn id="6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0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1" dur="500" fill="hold"/>
                                            <p:tgtEl>
                                              <p:spTgt spid="3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2" fill="hold">
                                <p:stCondLst>
                                  <p:cond delay="9015"/>
                                </p:stCondLst>
                                <p:childTnLst>
                                  <p:par>
                                    <p:cTn id="73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5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6" dur="500" fill="hold"/>
                                            <p:tgtEl>
                                              <p:spTgt spid="2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77" fill="hold">
                                <p:stCondLst>
                                  <p:cond delay="9515"/>
                                </p:stCondLst>
                                <p:childTnLst>
                                  <p:par>
                                    <p:cTn id="78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0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1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10015"/>
                                </p:stCondLst>
                                <p:childTnLst>
                                  <p:par>
                                    <p:cTn id="83" presetID="53" presetClass="entr" presetSubtype="16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85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6" dur="5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8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8" fill="hold">
                                <p:stCondLst>
                                  <p:cond delay="10515"/>
                                </p:stCondLst>
                                <p:childTnLst>
                                  <p:par>
                                    <p:cTn id="89" presetID="42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1" dur="500"/>
                                            <p:tgtEl>
                                              <p:spTgt spid="24"/>
                                            </p:tgtEl>
                                          </p:cBhvr>
                                        </p:animEffect>
                                        <p:anim calcmode="lin" valueType="num">
                                          <p:cBhvr>
                                            <p:cTn id="92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3" dur="500" fill="hold"/>
                                            <p:tgtEl>
                                              <p:spTgt spid="2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4" fill="hold">
                                <p:stCondLst>
                                  <p:cond delay="11015"/>
                                </p:stCondLst>
                                <p:childTnLst>
                                  <p:par>
                                    <p:cTn id="95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7" dur="500"/>
                                            <p:tgtEl>
                                              <p:spTgt spid="2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2" grpId="0"/>
          <p:bldP spid="3" grpId="0"/>
          <p:bldP spid="4" grpId="0" animBg="1"/>
          <p:bldP spid="5" grpId="0"/>
          <p:bldP spid="6" grpId="0"/>
          <p:bldP spid="14" grpId="0"/>
          <p:bldP spid="15" grpId="0"/>
          <p:bldP spid="16" grpId="0"/>
          <p:bldP spid="17" grpId="0"/>
          <p:bldP spid="24" grpId="0"/>
          <p:bldP spid="25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" name="组合 117"/>
          <p:cNvGrpSpPr/>
          <p:nvPr/>
        </p:nvGrpSpPr>
        <p:grpSpPr>
          <a:xfrm>
            <a:off x="4571926" y="4431302"/>
            <a:ext cx="3140545" cy="1732034"/>
            <a:chOff x="5008323" y="4578037"/>
            <a:chExt cx="3141681" cy="1732033"/>
          </a:xfrm>
        </p:grpSpPr>
        <p:sp>
          <p:nvSpPr>
            <p:cNvPr id="119" name="矩形 118"/>
            <p:cNvSpPr/>
            <p:nvPr/>
          </p:nvSpPr>
          <p:spPr>
            <a:xfrm>
              <a:off x="5008323" y="4578037"/>
              <a:ext cx="3141681" cy="1732033"/>
            </a:xfrm>
            <a:prstGeom prst="rect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4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1" name="文本框 120"/>
            <p:cNvSpPr txBox="1"/>
            <p:nvPr/>
          </p:nvSpPr>
          <p:spPr>
            <a:xfrm>
              <a:off x="5200841" y="5545651"/>
              <a:ext cx="2492229" cy="64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94"/>
              <a:r>
                <a:rPr lang="zh-CN" altLang="en-US" sz="3599" dirty="0">
                  <a:solidFill>
                    <a:prstClr val="white"/>
                  </a:solidFill>
                  <a:cs typeface="+mn-ea"/>
                  <a:sym typeface="+mn-lt"/>
                </a:rPr>
                <a:t>运营服务</a:t>
              </a:r>
            </a:p>
          </p:txBody>
        </p:sp>
        <p:sp>
          <p:nvSpPr>
            <p:cNvPr id="122" name="文本框 121"/>
            <p:cNvSpPr txBox="1"/>
            <p:nvPr/>
          </p:nvSpPr>
          <p:spPr>
            <a:xfrm>
              <a:off x="5265565" y="4750641"/>
              <a:ext cx="315734" cy="499135"/>
            </a:xfrm>
            <a:custGeom>
              <a:avLst/>
              <a:gdLst/>
              <a:ahLst/>
              <a:cxnLst/>
              <a:rect l="l" t="t" r="r" b="b"/>
              <a:pathLst>
                <a:path w="315734" h="499135">
                  <a:moveTo>
                    <a:pt x="179280" y="269245"/>
                  </a:moveTo>
                  <a:lnTo>
                    <a:pt x="179280" y="434647"/>
                  </a:lnTo>
                  <a:lnTo>
                    <a:pt x="215561" y="429424"/>
                  </a:lnTo>
                  <a:cubicBezTo>
                    <a:pt x="257219" y="417592"/>
                    <a:pt x="280020" y="390971"/>
                    <a:pt x="283964" y="349559"/>
                  </a:cubicBezTo>
                  <a:cubicBezTo>
                    <a:pt x="286922" y="316036"/>
                    <a:pt x="263998" y="291756"/>
                    <a:pt x="215191" y="276720"/>
                  </a:cubicBezTo>
                  <a:close/>
                  <a:moveTo>
                    <a:pt x="143280" y="85383"/>
                  </a:moveTo>
                  <a:lnTo>
                    <a:pt x="113142" y="89629"/>
                  </a:lnTo>
                  <a:cubicBezTo>
                    <a:pt x="74196" y="100228"/>
                    <a:pt x="52257" y="123769"/>
                    <a:pt x="47327" y="160250"/>
                  </a:cubicBezTo>
                  <a:cubicBezTo>
                    <a:pt x="45355" y="189830"/>
                    <a:pt x="67417" y="212014"/>
                    <a:pt x="113512" y="226804"/>
                  </a:cubicBezTo>
                  <a:lnTo>
                    <a:pt x="143280" y="233585"/>
                  </a:lnTo>
                  <a:close/>
                  <a:moveTo>
                    <a:pt x="143280" y="0"/>
                  </a:moveTo>
                  <a:lnTo>
                    <a:pt x="179280" y="0"/>
                  </a:lnTo>
                  <a:lnTo>
                    <a:pt x="179280" y="58710"/>
                  </a:lnTo>
                  <a:lnTo>
                    <a:pt x="213219" y="63007"/>
                  </a:lnTo>
                  <a:cubicBezTo>
                    <a:pt x="263998" y="76565"/>
                    <a:pt x="294810" y="108979"/>
                    <a:pt x="305656" y="160250"/>
                  </a:cubicBezTo>
                  <a:lnTo>
                    <a:pt x="272132" y="170110"/>
                  </a:lnTo>
                  <a:cubicBezTo>
                    <a:pt x="264244" y="127713"/>
                    <a:pt x="240827" y="100844"/>
                    <a:pt x="201881" y="89506"/>
                  </a:cubicBezTo>
                  <a:lnTo>
                    <a:pt x="179280" y="86349"/>
                  </a:lnTo>
                  <a:lnTo>
                    <a:pt x="179280" y="241663"/>
                  </a:lnTo>
                  <a:lnTo>
                    <a:pt x="234541" y="253672"/>
                  </a:lnTo>
                  <a:cubicBezTo>
                    <a:pt x="291482" y="272899"/>
                    <a:pt x="318473" y="306176"/>
                    <a:pt x="315516" y="353503"/>
                  </a:cubicBezTo>
                  <a:cubicBezTo>
                    <a:pt x="310586" y="403789"/>
                    <a:pt x="281992" y="436326"/>
                    <a:pt x="229735" y="451116"/>
                  </a:cubicBezTo>
                  <a:lnTo>
                    <a:pt x="179280" y="458560"/>
                  </a:lnTo>
                  <a:lnTo>
                    <a:pt x="179280" y="499135"/>
                  </a:lnTo>
                  <a:lnTo>
                    <a:pt x="143280" y="499135"/>
                  </a:lnTo>
                  <a:lnTo>
                    <a:pt x="143280" y="457552"/>
                  </a:lnTo>
                  <a:lnTo>
                    <a:pt x="105747" y="454074"/>
                  </a:lnTo>
                  <a:cubicBezTo>
                    <a:pt x="49053" y="440270"/>
                    <a:pt x="13804" y="402803"/>
                    <a:pt x="0" y="341672"/>
                  </a:cubicBezTo>
                  <a:lnTo>
                    <a:pt x="33523" y="329840"/>
                  </a:lnTo>
                  <a:cubicBezTo>
                    <a:pt x="41411" y="383083"/>
                    <a:pt x="68526" y="416360"/>
                    <a:pt x="114867" y="429671"/>
                  </a:cubicBezTo>
                  <a:lnTo>
                    <a:pt x="143280" y="433256"/>
                  </a:lnTo>
                  <a:lnTo>
                    <a:pt x="143280" y="261426"/>
                  </a:lnTo>
                  <a:lnTo>
                    <a:pt x="94162" y="250098"/>
                  </a:lnTo>
                  <a:cubicBezTo>
                    <a:pt x="39932" y="231611"/>
                    <a:pt x="13804" y="201662"/>
                    <a:pt x="15776" y="160250"/>
                  </a:cubicBezTo>
                  <a:cubicBezTo>
                    <a:pt x="18734" y="109965"/>
                    <a:pt x="45725" y="77797"/>
                    <a:pt x="96750" y="63747"/>
                  </a:cubicBezTo>
                  <a:lnTo>
                    <a:pt x="143280" y="5743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10000"/>
                </a:prstClr>
              </a:outerShdw>
            </a:effectLst>
          </p:spPr>
          <p:txBody>
            <a:bodyPr rot="0" spcFirstLastPara="0" vertOverflow="overflow" horzOverflow="overflow" vert="horz" wrap="square" lIns="91419" tIns="45709" rIns="91419" bIns="45709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94"/>
              <a:endParaRPr kumimoji="1" lang="zh-CN" altLang="en-US" sz="2799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3" name="组合 122"/>
          <p:cNvGrpSpPr/>
          <p:nvPr/>
        </p:nvGrpSpPr>
        <p:grpSpPr>
          <a:xfrm>
            <a:off x="751652" y="4431302"/>
            <a:ext cx="3140545" cy="1732034"/>
            <a:chOff x="1445752" y="4578037"/>
            <a:chExt cx="3141681" cy="1732033"/>
          </a:xfrm>
        </p:grpSpPr>
        <p:sp>
          <p:nvSpPr>
            <p:cNvPr id="124" name="矩形 123"/>
            <p:cNvSpPr/>
            <p:nvPr/>
          </p:nvSpPr>
          <p:spPr>
            <a:xfrm>
              <a:off x="1445752" y="4578037"/>
              <a:ext cx="3141681" cy="1732033"/>
            </a:xfrm>
            <a:prstGeom prst="rect">
              <a:avLst/>
            </a:prstGeom>
            <a:solidFill>
              <a:srgbClr val="4EC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4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26" name="文本框 125"/>
            <p:cNvSpPr txBox="1"/>
            <p:nvPr/>
          </p:nvSpPr>
          <p:spPr>
            <a:xfrm>
              <a:off x="1638270" y="5545651"/>
              <a:ext cx="2492229" cy="64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94"/>
              <a:r>
                <a:rPr lang="zh-CN" altLang="en-US" sz="3599" dirty="0">
                  <a:solidFill>
                    <a:prstClr val="white"/>
                  </a:solidFill>
                  <a:cs typeface="+mn-ea"/>
                  <a:sym typeface="+mn-lt"/>
                </a:rPr>
                <a:t>运营服务</a:t>
              </a:r>
            </a:p>
          </p:txBody>
        </p:sp>
        <p:sp>
          <p:nvSpPr>
            <p:cNvPr id="127" name="Freeform 5"/>
            <p:cNvSpPr>
              <a:spLocks noEditPoints="1"/>
            </p:cNvSpPr>
            <p:nvPr/>
          </p:nvSpPr>
          <p:spPr bwMode="auto">
            <a:xfrm>
              <a:off x="1646916" y="4705082"/>
              <a:ext cx="639084" cy="597296"/>
            </a:xfrm>
            <a:custGeom>
              <a:avLst/>
              <a:gdLst>
                <a:gd name="T0" fmla="*/ 139 w 282"/>
                <a:gd name="T1" fmla="*/ 50 h 265"/>
                <a:gd name="T2" fmla="*/ 162 w 282"/>
                <a:gd name="T3" fmla="*/ 76 h 265"/>
                <a:gd name="T4" fmla="*/ 176 w 282"/>
                <a:gd name="T5" fmla="*/ 125 h 265"/>
                <a:gd name="T6" fmla="*/ 140 w 282"/>
                <a:gd name="T7" fmla="*/ 89 h 265"/>
                <a:gd name="T8" fmla="*/ 213 w 282"/>
                <a:gd name="T9" fmla="*/ 185 h 265"/>
                <a:gd name="T10" fmla="*/ 148 w 282"/>
                <a:gd name="T11" fmla="*/ 223 h 265"/>
                <a:gd name="T12" fmla="*/ 198 w 282"/>
                <a:gd name="T13" fmla="*/ 230 h 265"/>
                <a:gd name="T14" fmla="*/ 225 w 282"/>
                <a:gd name="T15" fmla="*/ 194 h 265"/>
                <a:gd name="T16" fmla="*/ 211 w 282"/>
                <a:gd name="T17" fmla="*/ 239 h 265"/>
                <a:gd name="T18" fmla="*/ 57 w 282"/>
                <a:gd name="T19" fmla="*/ 203 h 265"/>
                <a:gd name="T20" fmla="*/ 39 w 282"/>
                <a:gd name="T21" fmla="*/ 172 h 265"/>
                <a:gd name="T22" fmla="*/ 139 w 282"/>
                <a:gd name="T23" fmla="*/ 39 h 265"/>
                <a:gd name="T24" fmla="*/ 170 w 282"/>
                <a:gd name="T25" fmla="*/ 22 h 265"/>
                <a:gd name="T26" fmla="*/ 215 w 282"/>
                <a:gd name="T27" fmla="*/ 36 h 265"/>
                <a:gd name="T28" fmla="*/ 224 w 282"/>
                <a:gd name="T29" fmla="*/ 181 h 265"/>
                <a:gd name="T30" fmla="*/ 225 w 282"/>
                <a:gd name="T31" fmla="*/ 194 h 265"/>
                <a:gd name="T32" fmla="*/ 72 w 282"/>
                <a:gd name="T33" fmla="*/ 130 h 265"/>
                <a:gd name="T34" fmla="*/ 42 w 282"/>
                <a:gd name="T35" fmla="*/ 164 h 265"/>
                <a:gd name="T36" fmla="*/ 66 w 282"/>
                <a:gd name="T37" fmla="*/ 154 h 265"/>
                <a:gd name="T38" fmla="*/ 87 w 282"/>
                <a:gd name="T39" fmla="*/ 184 h 265"/>
                <a:gd name="T40" fmla="*/ 79 w 282"/>
                <a:gd name="T41" fmla="*/ 146 h 265"/>
                <a:gd name="T42" fmla="*/ 73 w 282"/>
                <a:gd name="T43" fmla="*/ 158 h 265"/>
                <a:gd name="T44" fmla="*/ 65 w 282"/>
                <a:gd name="T45" fmla="*/ 204 h 265"/>
                <a:gd name="T46" fmla="*/ 110 w 282"/>
                <a:gd name="T47" fmla="*/ 196 h 265"/>
                <a:gd name="T48" fmla="*/ 82 w 282"/>
                <a:gd name="T49" fmla="*/ 190 h 265"/>
                <a:gd name="T50" fmla="*/ 168 w 282"/>
                <a:gd name="T51" fmla="*/ 33 h 265"/>
                <a:gd name="T52" fmla="*/ 171 w 282"/>
                <a:gd name="T53" fmla="*/ 73 h 265"/>
                <a:gd name="T54" fmla="*/ 216 w 282"/>
                <a:gd name="T55" fmla="*/ 82 h 265"/>
                <a:gd name="T56" fmla="*/ 133 w 282"/>
                <a:gd name="T57" fmla="*/ 43 h 265"/>
                <a:gd name="T58" fmla="*/ 102 w 282"/>
                <a:gd name="T59" fmla="*/ 77 h 265"/>
                <a:gd name="T60" fmla="*/ 133 w 282"/>
                <a:gd name="T61" fmla="*/ 43 h 265"/>
                <a:gd name="T62" fmla="*/ 215 w 282"/>
                <a:gd name="T63" fmla="*/ 176 h 265"/>
                <a:gd name="T64" fmla="*/ 181 w 282"/>
                <a:gd name="T65" fmla="*/ 183 h 265"/>
                <a:gd name="T66" fmla="*/ 100 w 282"/>
                <a:gd name="T67" fmla="*/ 87 h 265"/>
                <a:gd name="T68" fmla="*/ 66 w 282"/>
                <a:gd name="T69" fmla="*/ 94 h 265"/>
                <a:gd name="T70" fmla="*/ 220 w 282"/>
                <a:gd name="T71" fmla="*/ 98 h 265"/>
                <a:gd name="T72" fmla="*/ 220 w 282"/>
                <a:gd name="T73" fmla="*/ 172 h 265"/>
                <a:gd name="T74" fmla="*/ 220 w 282"/>
                <a:gd name="T75" fmla="*/ 98 h 265"/>
                <a:gd name="T76" fmla="*/ 107 w 282"/>
                <a:gd name="T77" fmla="*/ 184 h 265"/>
                <a:gd name="T78" fmla="*/ 107 w 282"/>
                <a:gd name="T79" fmla="*/ 86 h 265"/>
                <a:gd name="T80" fmla="*/ 174 w 282"/>
                <a:gd name="T81" fmla="*/ 86 h 265"/>
                <a:gd name="T82" fmla="*/ 174 w 282"/>
                <a:gd name="T83" fmla="*/ 184 h 265"/>
                <a:gd name="T84" fmla="*/ 142 w 282"/>
                <a:gd name="T85" fmla="*/ 220 h 265"/>
                <a:gd name="T86" fmla="*/ 119 w 282"/>
                <a:gd name="T87" fmla="*/ 194 h 265"/>
                <a:gd name="T88" fmla="*/ 215 w 282"/>
                <a:gd name="T89" fmla="*/ 94 h 265"/>
                <a:gd name="T90" fmla="*/ 181 w 282"/>
                <a:gd name="T91" fmla="*/ 87 h 265"/>
                <a:gd name="T92" fmla="*/ 215 w 282"/>
                <a:gd name="T93" fmla="*/ 94 h 2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82" h="265">
                  <a:moveTo>
                    <a:pt x="164" y="72"/>
                  </a:moveTo>
                  <a:cubicBezTo>
                    <a:pt x="156" y="63"/>
                    <a:pt x="149" y="56"/>
                    <a:pt x="142" y="50"/>
                  </a:cubicBezTo>
                  <a:cubicBezTo>
                    <a:pt x="141" y="49"/>
                    <a:pt x="140" y="49"/>
                    <a:pt x="139" y="50"/>
                  </a:cubicBezTo>
                  <a:cubicBezTo>
                    <a:pt x="132" y="56"/>
                    <a:pt x="124" y="63"/>
                    <a:pt x="117" y="72"/>
                  </a:cubicBezTo>
                  <a:cubicBezTo>
                    <a:pt x="116" y="73"/>
                    <a:pt x="117" y="76"/>
                    <a:pt x="119" y="76"/>
                  </a:cubicBezTo>
                  <a:cubicBezTo>
                    <a:pt x="133" y="75"/>
                    <a:pt x="148" y="75"/>
                    <a:pt x="162" y="76"/>
                  </a:cubicBezTo>
                  <a:cubicBezTo>
                    <a:pt x="164" y="76"/>
                    <a:pt x="165" y="74"/>
                    <a:pt x="164" y="72"/>
                  </a:cubicBezTo>
                  <a:close/>
                  <a:moveTo>
                    <a:pt x="140" y="89"/>
                  </a:moveTo>
                  <a:cubicBezTo>
                    <a:pt x="160" y="89"/>
                    <a:pt x="176" y="105"/>
                    <a:pt x="176" y="125"/>
                  </a:cubicBezTo>
                  <a:cubicBezTo>
                    <a:pt x="176" y="144"/>
                    <a:pt x="160" y="160"/>
                    <a:pt x="140" y="160"/>
                  </a:cubicBezTo>
                  <a:cubicBezTo>
                    <a:pt x="120" y="160"/>
                    <a:pt x="104" y="144"/>
                    <a:pt x="104" y="125"/>
                  </a:cubicBezTo>
                  <a:cubicBezTo>
                    <a:pt x="104" y="105"/>
                    <a:pt x="120" y="89"/>
                    <a:pt x="140" y="89"/>
                  </a:cubicBezTo>
                  <a:close/>
                  <a:moveTo>
                    <a:pt x="216" y="190"/>
                  </a:moveTo>
                  <a:cubicBezTo>
                    <a:pt x="216" y="189"/>
                    <a:pt x="216" y="188"/>
                    <a:pt x="216" y="187"/>
                  </a:cubicBezTo>
                  <a:cubicBezTo>
                    <a:pt x="216" y="185"/>
                    <a:pt x="214" y="184"/>
                    <a:pt x="213" y="185"/>
                  </a:cubicBezTo>
                  <a:cubicBezTo>
                    <a:pt x="203" y="188"/>
                    <a:pt x="191" y="190"/>
                    <a:pt x="178" y="192"/>
                  </a:cubicBezTo>
                  <a:cubicBezTo>
                    <a:pt x="175" y="192"/>
                    <a:pt x="173" y="194"/>
                    <a:pt x="171" y="196"/>
                  </a:cubicBezTo>
                  <a:cubicBezTo>
                    <a:pt x="163" y="207"/>
                    <a:pt x="155" y="215"/>
                    <a:pt x="148" y="223"/>
                  </a:cubicBezTo>
                  <a:cubicBezTo>
                    <a:pt x="146" y="224"/>
                    <a:pt x="147" y="225"/>
                    <a:pt x="148" y="226"/>
                  </a:cubicBezTo>
                  <a:cubicBezTo>
                    <a:pt x="167" y="239"/>
                    <a:pt x="185" y="241"/>
                    <a:pt x="197" y="235"/>
                  </a:cubicBezTo>
                  <a:cubicBezTo>
                    <a:pt x="199" y="234"/>
                    <a:pt x="199" y="232"/>
                    <a:pt x="198" y="230"/>
                  </a:cubicBezTo>
                  <a:cubicBezTo>
                    <a:pt x="186" y="216"/>
                    <a:pt x="195" y="194"/>
                    <a:pt x="214" y="192"/>
                  </a:cubicBezTo>
                  <a:cubicBezTo>
                    <a:pt x="215" y="192"/>
                    <a:pt x="216" y="191"/>
                    <a:pt x="216" y="190"/>
                  </a:cubicBezTo>
                  <a:close/>
                  <a:moveTo>
                    <a:pt x="225" y="194"/>
                  </a:moveTo>
                  <a:cubicBezTo>
                    <a:pt x="233" y="198"/>
                    <a:pt x="239" y="206"/>
                    <a:pt x="239" y="215"/>
                  </a:cubicBezTo>
                  <a:cubicBezTo>
                    <a:pt x="239" y="229"/>
                    <a:pt x="227" y="240"/>
                    <a:pt x="213" y="238"/>
                  </a:cubicBezTo>
                  <a:cubicBezTo>
                    <a:pt x="212" y="238"/>
                    <a:pt x="212" y="238"/>
                    <a:pt x="211" y="239"/>
                  </a:cubicBezTo>
                  <a:cubicBezTo>
                    <a:pt x="196" y="254"/>
                    <a:pt x="171" y="253"/>
                    <a:pt x="142" y="230"/>
                  </a:cubicBezTo>
                  <a:cubicBezTo>
                    <a:pt x="141" y="229"/>
                    <a:pt x="140" y="229"/>
                    <a:pt x="139" y="230"/>
                  </a:cubicBezTo>
                  <a:cubicBezTo>
                    <a:pt x="96" y="265"/>
                    <a:pt x="59" y="250"/>
                    <a:pt x="57" y="203"/>
                  </a:cubicBezTo>
                  <a:cubicBezTo>
                    <a:pt x="57" y="202"/>
                    <a:pt x="57" y="201"/>
                    <a:pt x="56" y="201"/>
                  </a:cubicBezTo>
                  <a:cubicBezTo>
                    <a:pt x="44" y="197"/>
                    <a:pt x="38" y="186"/>
                    <a:pt x="40" y="174"/>
                  </a:cubicBezTo>
                  <a:cubicBezTo>
                    <a:pt x="40" y="173"/>
                    <a:pt x="40" y="172"/>
                    <a:pt x="39" y="172"/>
                  </a:cubicBezTo>
                  <a:cubicBezTo>
                    <a:pt x="0" y="147"/>
                    <a:pt x="6" y="108"/>
                    <a:pt x="57" y="88"/>
                  </a:cubicBezTo>
                  <a:cubicBezTo>
                    <a:pt x="58" y="88"/>
                    <a:pt x="59" y="87"/>
                    <a:pt x="59" y="86"/>
                  </a:cubicBezTo>
                  <a:cubicBezTo>
                    <a:pt x="49" y="24"/>
                    <a:pt x="90" y="0"/>
                    <a:pt x="139" y="39"/>
                  </a:cubicBezTo>
                  <a:cubicBezTo>
                    <a:pt x="140" y="40"/>
                    <a:pt x="141" y="40"/>
                    <a:pt x="142" y="39"/>
                  </a:cubicBezTo>
                  <a:cubicBezTo>
                    <a:pt x="151" y="32"/>
                    <a:pt x="160" y="27"/>
                    <a:pt x="169" y="24"/>
                  </a:cubicBezTo>
                  <a:cubicBezTo>
                    <a:pt x="170" y="23"/>
                    <a:pt x="170" y="23"/>
                    <a:pt x="170" y="22"/>
                  </a:cubicBezTo>
                  <a:cubicBezTo>
                    <a:pt x="173" y="12"/>
                    <a:pt x="182" y="4"/>
                    <a:pt x="193" y="4"/>
                  </a:cubicBezTo>
                  <a:cubicBezTo>
                    <a:pt x="209" y="4"/>
                    <a:pt x="219" y="19"/>
                    <a:pt x="215" y="34"/>
                  </a:cubicBezTo>
                  <a:cubicBezTo>
                    <a:pt x="215" y="34"/>
                    <a:pt x="215" y="35"/>
                    <a:pt x="215" y="36"/>
                  </a:cubicBezTo>
                  <a:cubicBezTo>
                    <a:pt x="222" y="47"/>
                    <a:pt x="225" y="64"/>
                    <a:pt x="222" y="85"/>
                  </a:cubicBezTo>
                  <a:cubicBezTo>
                    <a:pt x="222" y="87"/>
                    <a:pt x="223" y="88"/>
                    <a:pt x="224" y="88"/>
                  </a:cubicBezTo>
                  <a:cubicBezTo>
                    <a:pt x="282" y="111"/>
                    <a:pt x="282" y="158"/>
                    <a:pt x="224" y="181"/>
                  </a:cubicBezTo>
                  <a:cubicBezTo>
                    <a:pt x="223" y="182"/>
                    <a:pt x="222" y="183"/>
                    <a:pt x="222" y="184"/>
                  </a:cubicBezTo>
                  <a:cubicBezTo>
                    <a:pt x="223" y="187"/>
                    <a:pt x="223" y="189"/>
                    <a:pt x="223" y="192"/>
                  </a:cubicBezTo>
                  <a:cubicBezTo>
                    <a:pt x="223" y="193"/>
                    <a:pt x="224" y="194"/>
                    <a:pt x="225" y="194"/>
                  </a:cubicBezTo>
                  <a:close/>
                  <a:moveTo>
                    <a:pt x="66" y="154"/>
                  </a:moveTo>
                  <a:cubicBezTo>
                    <a:pt x="68" y="149"/>
                    <a:pt x="70" y="144"/>
                    <a:pt x="72" y="139"/>
                  </a:cubicBezTo>
                  <a:cubicBezTo>
                    <a:pt x="73" y="136"/>
                    <a:pt x="73" y="133"/>
                    <a:pt x="72" y="130"/>
                  </a:cubicBezTo>
                  <a:cubicBezTo>
                    <a:pt x="67" y="118"/>
                    <a:pt x="63" y="107"/>
                    <a:pt x="61" y="97"/>
                  </a:cubicBezTo>
                  <a:cubicBezTo>
                    <a:pt x="60" y="95"/>
                    <a:pt x="59" y="95"/>
                    <a:pt x="57" y="95"/>
                  </a:cubicBezTo>
                  <a:cubicBezTo>
                    <a:pt x="21" y="113"/>
                    <a:pt x="16" y="143"/>
                    <a:pt x="42" y="164"/>
                  </a:cubicBezTo>
                  <a:cubicBezTo>
                    <a:pt x="43" y="165"/>
                    <a:pt x="44" y="165"/>
                    <a:pt x="45" y="164"/>
                  </a:cubicBezTo>
                  <a:cubicBezTo>
                    <a:pt x="50" y="159"/>
                    <a:pt x="56" y="156"/>
                    <a:pt x="63" y="156"/>
                  </a:cubicBezTo>
                  <a:cubicBezTo>
                    <a:pt x="64" y="156"/>
                    <a:pt x="66" y="155"/>
                    <a:pt x="66" y="154"/>
                  </a:cubicBezTo>
                  <a:close/>
                  <a:moveTo>
                    <a:pt x="73" y="158"/>
                  </a:moveTo>
                  <a:cubicBezTo>
                    <a:pt x="81" y="163"/>
                    <a:pt x="86" y="172"/>
                    <a:pt x="85" y="182"/>
                  </a:cubicBezTo>
                  <a:cubicBezTo>
                    <a:pt x="85" y="183"/>
                    <a:pt x="86" y="184"/>
                    <a:pt x="87" y="184"/>
                  </a:cubicBezTo>
                  <a:cubicBezTo>
                    <a:pt x="90" y="185"/>
                    <a:pt x="94" y="186"/>
                    <a:pt x="98" y="186"/>
                  </a:cubicBezTo>
                  <a:cubicBezTo>
                    <a:pt x="100" y="187"/>
                    <a:pt x="101" y="184"/>
                    <a:pt x="100" y="183"/>
                  </a:cubicBezTo>
                  <a:cubicBezTo>
                    <a:pt x="92" y="171"/>
                    <a:pt x="85" y="158"/>
                    <a:pt x="79" y="146"/>
                  </a:cubicBezTo>
                  <a:cubicBezTo>
                    <a:pt x="78" y="144"/>
                    <a:pt x="75" y="144"/>
                    <a:pt x="74" y="146"/>
                  </a:cubicBezTo>
                  <a:cubicBezTo>
                    <a:pt x="73" y="149"/>
                    <a:pt x="72" y="152"/>
                    <a:pt x="71" y="155"/>
                  </a:cubicBezTo>
                  <a:cubicBezTo>
                    <a:pt x="71" y="156"/>
                    <a:pt x="71" y="158"/>
                    <a:pt x="73" y="158"/>
                  </a:cubicBezTo>
                  <a:close/>
                  <a:moveTo>
                    <a:pt x="82" y="190"/>
                  </a:moveTo>
                  <a:cubicBezTo>
                    <a:pt x="79" y="196"/>
                    <a:pt x="74" y="200"/>
                    <a:pt x="67" y="201"/>
                  </a:cubicBezTo>
                  <a:cubicBezTo>
                    <a:pt x="66" y="202"/>
                    <a:pt x="65" y="203"/>
                    <a:pt x="65" y="204"/>
                  </a:cubicBezTo>
                  <a:cubicBezTo>
                    <a:pt x="70" y="238"/>
                    <a:pt x="99" y="249"/>
                    <a:pt x="133" y="226"/>
                  </a:cubicBezTo>
                  <a:cubicBezTo>
                    <a:pt x="134" y="225"/>
                    <a:pt x="134" y="224"/>
                    <a:pt x="133" y="223"/>
                  </a:cubicBezTo>
                  <a:cubicBezTo>
                    <a:pt x="126" y="215"/>
                    <a:pt x="118" y="207"/>
                    <a:pt x="110" y="196"/>
                  </a:cubicBezTo>
                  <a:cubicBezTo>
                    <a:pt x="108" y="194"/>
                    <a:pt x="105" y="192"/>
                    <a:pt x="102" y="192"/>
                  </a:cubicBezTo>
                  <a:cubicBezTo>
                    <a:pt x="96" y="191"/>
                    <a:pt x="90" y="190"/>
                    <a:pt x="85" y="189"/>
                  </a:cubicBezTo>
                  <a:cubicBezTo>
                    <a:pt x="84" y="189"/>
                    <a:pt x="83" y="189"/>
                    <a:pt x="82" y="190"/>
                  </a:cubicBezTo>
                  <a:close/>
                  <a:moveTo>
                    <a:pt x="206" y="46"/>
                  </a:moveTo>
                  <a:cubicBezTo>
                    <a:pt x="194" y="54"/>
                    <a:pt x="176" y="49"/>
                    <a:pt x="171" y="35"/>
                  </a:cubicBezTo>
                  <a:cubicBezTo>
                    <a:pt x="171" y="33"/>
                    <a:pt x="169" y="33"/>
                    <a:pt x="168" y="33"/>
                  </a:cubicBezTo>
                  <a:cubicBezTo>
                    <a:pt x="162" y="35"/>
                    <a:pt x="155" y="38"/>
                    <a:pt x="148" y="43"/>
                  </a:cubicBezTo>
                  <a:cubicBezTo>
                    <a:pt x="147" y="44"/>
                    <a:pt x="146" y="46"/>
                    <a:pt x="148" y="47"/>
                  </a:cubicBezTo>
                  <a:cubicBezTo>
                    <a:pt x="155" y="54"/>
                    <a:pt x="163" y="63"/>
                    <a:pt x="171" y="73"/>
                  </a:cubicBezTo>
                  <a:cubicBezTo>
                    <a:pt x="173" y="76"/>
                    <a:pt x="175" y="77"/>
                    <a:pt x="178" y="77"/>
                  </a:cubicBezTo>
                  <a:cubicBezTo>
                    <a:pt x="191" y="79"/>
                    <a:pt x="202" y="81"/>
                    <a:pt x="212" y="84"/>
                  </a:cubicBezTo>
                  <a:cubicBezTo>
                    <a:pt x="214" y="85"/>
                    <a:pt x="216" y="84"/>
                    <a:pt x="216" y="82"/>
                  </a:cubicBezTo>
                  <a:cubicBezTo>
                    <a:pt x="217" y="67"/>
                    <a:pt x="214" y="55"/>
                    <a:pt x="209" y="46"/>
                  </a:cubicBezTo>
                  <a:cubicBezTo>
                    <a:pt x="209" y="45"/>
                    <a:pt x="207" y="45"/>
                    <a:pt x="206" y="46"/>
                  </a:cubicBezTo>
                  <a:close/>
                  <a:moveTo>
                    <a:pt x="133" y="43"/>
                  </a:moveTo>
                  <a:cubicBezTo>
                    <a:pt x="94" y="17"/>
                    <a:pt x="62" y="35"/>
                    <a:pt x="65" y="82"/>
                  </a:cubicBezTo>
                  <a:cubicBezTo>
                    <a:pt x="65" y="84"/>
                    <a:pt x="66" y="85"/>
                    <a:pt x="68" y="85"/>
                  </a:cubicBezTo>
                  <a:cubicBezTo>
                    <a:pt x="78" y="81"/>
                    <a:pt x="90" y="79"/>
                    <a:pt x="102" y="77"/>
                  </a:cubicBezTo>
                  <a:cubicBezTo>
                    <a:pt x="105" y="77"/>
                    <a:pt x="108" y="76"/>
                    <a:pt x="110" y="73"/>
                  </a:cubicBezTo>
                  <a:cubicBezTo>
                    <a:pt x="118" y="63"/>
                    <a:pt x="125" y="54"/>
                    <a:pt x="133" y="47"/>
                  </a:cubicBezTo>
                  <a:cubicBezTo>
                    <a:pt x="134" y="46"/>
                    <a:pt x="134" y="44"/>
                    <a:pt x="133" y="43"/>
                  </a:cubicBezTo>
                  <a:close/>
                  <a:moveTo>
                    <a:pt x="183" y="186"/>
                  </a:moveTo>
                  <a:cubicBezTo>
                    <a:pt x="195" y="184"/>
                    <a:pt x="205" y="182"/>
                    <a:pt x="213" y="178"/>
                  </a:cubicBezTo>
                  <a:cubicBezTo>
                    <a:pt x="214" y="178"/>
                    <a:pt x="215" y="177"/>
                    <a:pt x="215" y="176"/>
                  </a:cubicBezTo>
                  <a:cubicBezTo>
                    <a:pt x="213" y="167"/>
                    <a:pt x="210" y="157"/>
                    <a:pt x="206" y="146"/>
                  </a:cubicBezTo>
                  <a:cubicBezTo>
                    <a:pt x="206" y="144"/>
                    <a:pt x="203" y="144"/>
                    <a:pt x="202" y="146"/>
                  </a:cubicBezTo>
                  <a:cubicBezTo>
                    <a:pt x="196" y="158"/>
                    <a:pt x="189" y="171"/>
                    <a:pt x="181" y="183"/>
                  </a:cubicBezTo>
                  <a:cubicBezTo>
                    <a:pt x="180" y="184"/>
                    <a:pt x="181" y="187"/>
                    <a:pt x="183" y="186"/>
                  </a:cubicBezTo>
                  <a:close/>
                  <a:moveTo>
                    <a:pt x="79" y="124"/>
                  </a:moveTo>
                  <a:cubicBezTo>
                    <a:pt x="85" y="111"/>
                    <a:pt x="92" y="99"/>
                    <a:pt x="100" y="87"/>
                  </a:cubicBezTo>
                  <a:cubicBezTo>
                    <a:pt x="101" y="85"/>
                    <a:pt x="100" y="83"/>
                    <a:pt x="98" y="83"/>
                  </a:cubicBezTo>
                  <a:cubicBezTo>
                    <a:pt x="86" y="85"/>
                    <a:pt x="76" y="88"/>
                    <a:pt x="68" y="91"/>
                  </a:cubicBezTo>
                  <a:cubicBezTo>
                    <a:pt x="67" y="91"/>
                    <a:pt x="66" y="92"/>
                    <a:pt x="66" y="94"/>
                  </a:cubicBezTo>
                  <a:cubicBezTo>
                    <a:pt x="68" y="103"/>
                    <a:pt x="70" y="113"/>
                    <a:pt x="74" y="123"/>
                  </a:cubicBezTo>
                  <a:cubicBezTo>
                    <a:pt x="75" y="125"/>
                    <a:pt x="78" y="126"/>
                    <a:pt x="79" y="124"/>
                  </a:cubicBezTo>
                  <a:close/>
                  <a:moveTo>
                    <a:pt x="220" y="98"/>
                  </a:moveTo>
                  <a:cubicBezTo>
                    <a:pt x="218" y="108"/>
                    <a:pt x="214" y="119"/>
                    <a:pt x="209" y="130"/>
                  </a:cubicBezTo>
                  <a:cubicBezTo>
                    <a:pt x="208" y="133"/>
                    <a:pt x="208" y="136"/>
                    <a:pt x="209" y="139"/>
                  </a:cubicBezTo>
                  <a:cubicBezTo>
                    <a:pt x="214" y="151"/>
                    <a:pt x="218" y="162"/>
                    <a:pt x="220" y="172"/>
                  </a:cubicBezTo>
                  <a:cubicBezTo>
                    <a:pt x="220" y="174"/>
                    <a:pt x="222" y="175"/>
                    <a:pt x="223" y="174"/>
                  </a:cubicBezTo>
                  <a:cubicBezTo>
                    <a:pt x="266" y="153"/>
                    <a:pt x="266" y="117"/>
                    <a:pt x="224" y="96"/>
                  </a:cubicBezTo>
                  <a:cubicBezTo>
                    <a:pt x="222" y="95"/>
                    <a:pt x="220" y="96"/>
                    <a:pt x="220" y="98"/>
                  </a:cubicBezTo>
                  <a:close/>
                  <a:moveTo>
                    <a:pt x="166" y="188"/>
                  </a:moveTo>
                  <a:cubicBezTo>
                    <a:pt x="149" y="190"/>
                    <a:pt x="132" y="190"/>
                    <a:pt x="115" y="188"/>
                  </a:cubicBezTo>
                  <a:cubicBezTo>
                    <a:pt x="111" y="188"/>
                    <a:pt x="109" y="187"/>
                    <a:pt x="107" y="184"/>
                  </a:cubicBezTo>
                  <a:cubicBezTo>
                    <a:pt x="97" y="170"/>
                    <a:pt x="88" y="155"/>
                    <a:pt x="81" y="139"/>
                  </a:cubicBezTo>
                  <a:cubicBezTo>
                    <a:pt x="80" y="136"/>
                    <a:pt x="80" y="133"/>
                    <a:pt x="81" y="130"/>
                  </a:cubicBezTo>
                  <a:cubicBezTo>
                    <a:pt x="88" y="115"/>
                    <a:pt x="97" y="99"/>
                    <a:pt x="107" y="86"/>
                  </a:cubicBezTo>
                  <a:cubicBezTo>
                    <a:pt x="109" y="83"/>
                    <a:pt x="111" y="81"/>
                    <a:pt x="115" y="81"/>
                  </a:cubicBezTo>
                  <a:cubicBezTo>
                    <a:pt x="132" y="79"/>
                    <a:pt x="149" y="79"/>
                    <a:pt x="166" y="81"/>
                  </a:cubicBezTo>
                  <a:cubicBezTo>
                    <a:pt x="169" y="81"/>
                    <a:pt x="172" y="83"/>
                    <a:pt x="174" y="86"/>
                  </a:cubicBezTo>
                  <a:cubicBezTo>
                    <a:pt x="184" y="99"/>
                    <a:pt x="193" y="115"/>
                    <a:pt x="200" y="130"/>
                  </a:cubicBezTo>
                  <a:cubicBezTo>
                    <a:pt x="201" y="133"/>
                    <a:pt x="201" y="136"/>
                    <a:pt x="200" y="139"/>
                  </a:cubicBezTo>
                  <a:cubicBezTo>
                    <a:pt x="193" y="155"/>
                    <a:pt x="184" y="170"/>
                    <a:pt x="174" y="184"/>
                  </a:cubicBezTo>
                  <a:cubicBezTo>
                    <a:pt x="172" y="187"/>
                    <a:pt x="169" y="188"/>
                    <a:pt x="166" y="188"/>
                  </a:cubicBezTo>
                  <a:close/>
                  <a:moveTo>
                    <a:pt x="164" y="198"/>
                  </a:moveTo>
                  <a:cubicBezTo>
                    <a:pt x="156" y="206"/>
                    <a:pt x="149" y="214"/>
                    <a:pt x="142" y="220"/>
                  </a:cubicBezTo>
                  <a:cubicBezTo>
                    <a:pt x="141" y="220"/>
                    <a:pt x="140" y="220"/>
                    <a:pt x="139" y="220"/>
                  </a:cubicBezTo>
                  <a:cubicBezTo>
                    <a:pt x="132" y="214"/>
                    <a:pt x="125" y="206"/>
                    <a:pt x="117" y="197"/>
                  </a:cubicBezTo>
                  <a:cubicBezTo>
                    <a:pt x="116" y="196"/>
                    <a:pt x="117" y="193"/>
                    <a:pt x="119" y="194"/>
                  </a:cubicBezTo>
                  <a:cubicBezTo>
                    <a:pt x="133" y="195"/>
                    <a:pt x="148" y="195"/>
                    <a:pt x="162" y="194"/>
                  </a:cubicBezTo>
                  <a:cubicBezTo>
                    <a:pt x="164" y="194"/>
                    <a:pt x="165" y="196"/>
                    <a:pt x="164" y="198"/>
                  </a:cubicBezTo>
                  <a:close/>
                  <a:moveTo>
                    <a:pt x="215" y="94"/>
                  </a:moveTo>
                  <a:cubicBezTo>
                    <a:pt x="213" y="103"/>
                    <a:pt x="210" y="113"/>
                    <a:pt x="206" y="123"/>
                  </a:cubicBezTo>
                  <a:cubicBezTo>
                    <a:pt x="206" y="125"/>
                    <a:pt x="203" y="125"/>
                    <a:pt x="202" y="124"/>
                  </a:cubicBezTo>
                  <a:cubicBezTo>
                    <a:pt x="196" y="111"/>
                    <a:pt x="189" y="99"/>
                    <a:pt x="181" y="87"/>
                  </a:cubicBezTo>
                  <a:cubicBezTo>
                    <a:pt x="180" y="85"/>
                    <a:pt x="181" y="83"/>
                    <a:pt x="183" y="83"/>
                  </a:cubicBezTo>
                  <a:cubicBezTo>
                    <a:pt x="194" y="85"/>
                    <a:pt x="204" y="88"/>
                    <a:pt x="213" y="91"/>
                  </a:cubicBezTo>
                  <a:cubicBezTo>
                    <a:pt x="214" y="91"/>
                    <a:pt x="215" y="93"/>
                    <a:pt x="215" y="9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9" tIns="45709" rIns="91419" bIns="45709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194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28" name="组合 127"/>
          <p:cNvGrpSpPr/>
          <p:nvPr/>
        </p:nvGrpSpPr>
        <p:grpSpPr>
          <a:xfrm>
            <a:off x="8392202" y="4431300"/>
            <a:ext cx="3140545" cy="1732033"/>
            <a:chOff x="8570894" y="4578037"/>
            <a:chExt cx="3141681" cy="1732033"/>
          </a:xfrm>
        </p:grpSpPr>
        <p:sp>
          <p:nvSpPr>
            <p:cNvPr id="129" name="矩形 128"/>
            <p:cNvSpPr/>
            <p:nvPr/>
          </p:nvSpPr>
          <p:spPr>
            <a:xfrm>
              <a:off x="8570894" y="4578037"/>
              <a:ext cx="3141681" cy="1732033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4"/>
              <a:endParaRPr lang="zh-CN" altLang="en-US" sz="2400" dirty="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1" name="文本框 130"/>
            <p:cNvSpPr txBox="1"/>
            <p:nvPr/>
          </p:nvSpPr>
          <p:spPr>
            <a:xfrm>
              <a:off x="8763412" y="5545650"/>
              <a:ext cx="2492229" cy="6462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194"/>
              <a:r>
                <a:rPr lang="zh-CN" altLang="en-US" sz="3599" dirty="0">
                  <a:solidFill>
                    <a:prstClr val="white"/>
                  </a:solidFill>
                  <a:cs typeface="+mn-ea"/>
                  <a:sym typeface="+mn-lt"/>
                </a:rPr>
                <a:t>运营服务</a:t>
              </a:r>
            </a:p>
          </p:txBody>
        </p:sp>
        <p:sp>
          <p:nvSpPr>
            <p:cNvPr id="132" name="任意多边形 131"/>
            <p:cNvSpPr/>
            <p:nvPr/>
          </p:nvSpPr>
          <p:spPr>
            <a:xfrm>
              <a:off x="8803482" y="4798013"/>
              <a:ext cx="395287" cy="395287"/>
            </a:xfrm>
            <a:custGeom>
              <a:avLst/>
              <a:gdLst>
                <a:gd name="connsiteX0" fmla="*/ 326213 w 609600"/>
                <a:gd name="connsiteY0" fmla="*/ 324478 h 609600"/>
                <a:gd name="connsiteX1" fmla="*/ 362124 w 609600"/>
                <a:gd name="connsiteY1" fmla="*/ 331953 h 609600"/>
                <a:gd name="connsiteX2" fmla="*/ 430897 w 609600"/>
                <a:gd name="connsiteY2" fmla="*/ 404792 h 609600"/>
                <a:gd name="connsiteX3" fmla="*/ 362494 w 609600"/>
                <a:gd name="connsiteY3" fmla="*/ 484657 h 609600"/>
                <a:gd name="connsiteX4" fmla="*/ 326213 w 609600"/>
                <a:gd name="connsiteY4" fmla="*/ 489880 h 609600"/>
                <a:gd name="connsiteX5" fmla="*/ 290213 w 609600"/>
                <a:gd name="connsiteY5" fmla="*/ 140616 h 609600"/>
                <a:gd name="connsiteX6" fmla="*/ 290213 w 609600"/>
                <a:gd name="connsiteY6" fmla="*/ 288818 h 609600"/>
                <a:gd name="connsiteX7" fmla="*/ 260444 w 609600"/>
                <a:gd name="connsiteY7" fmla="*/ 282037 h 609600"/>
                <a:gd name="connsiteX8" fmla="*/ 194260 w 609600"/>
                <a:gd name="connsiteY8" fmla="*/ 215483 h 609600"/>
                <a:gd name="connsiteX9" fmla="*/ 260074 w 609600"/>
                <a:gd name="connsiteY9" fmla="*/ 144862 h 609600"/>
                <a:gd name="connsiteX10" fmla="*/ 290213 w 609600"/>
                <a:gd name="connsiteY10" fmla="*/ 55233 h 609600"/>
                <a:gd name="connsiteX11" fmla="*/ 290213 w 609600"/>
                <a:gd name="connsiteY11" fmla="*/ 112666 h 609600"/>
                <a:gd name="connsiteX12" fmla="*/ 243683 w 609600"/>
                <a:gd name="connsiteY12" fmla="*/ 118980 h 609600"/>
                <a:gd name="connsiteX13" fmla="*/ 162708 w 609600"/>
                <a:gd name="connsiteY13" fmla="*/ 215483 h 609600"/>
                <a:gd name="connsiteX14" fmla="*/ 241094 w 609600"/>
                <a:gd name="connsiteY14" fmla="*/ 305331 h 609600"/>
                <a:gd name="connsiteX15" fmla="*/ 290213 w 609600"/>
                <a:gd name="connsiteY15" fmla="*/ 316659 h 609600"/>
                <a:gd name="connsiteX16" fmla="*/ 290213 w 609600"/>
                <a:gd name="connsiteY16" fmla="*/ 488489 h 609600"/>
                <a:gd name="connsiteX17" fmla="*/ 261800 w 609600"/>
                <a:gd name="connsiteY17" fmla="*/ 484904 h 609600"/>
                <a:gd name="connsiteX18" fmla="*/ 180456 w 609600"/>
                <a:gd name="connsiteY18" fmla="*/ 385073 h 609600"/>
                <a:gd name="connsiteX19" fmla="*/ 146933 w 609600"/>
                <a:gd name="connsiteY19" fmla="*/ 396905 h 609600"/>
                <a:gd name="connsiteX20" fmla="*/ 252680 w 609600"/>
                <a:gd name="connsiteY20" fmla="*/ 509307 h 609600"/>
                <a:gd name="connsiteX21" fmla="*/ 290213 w 609600"/>
                <a:gd name="connsiteY21" fmla="*/ 512785 h 609600"/>
                <a:gd name="connsiteX22" fmla="*/ 290213 w 609600"/>
                <a:gd name="connsiteY22" fmla="*/ 554368 h 609600"/>
                <a:gd name="connsiteX23" fmla="*/ 326213 w 609600"/>
                <a:gd name="connsiteY23" fmla="*/ 554368 h 609600"/>
                <a:gd name="connsiteX24" fmla="*/ 326213 w 609600"/>
                <a:gd name="connsiteY24" fmla="*/ 513793 h 609600"/>
                <a:gd name="connsiteX25" fmla="*/ 376667 w 609600"/>
                <a:gd name="connsiteY25" fmla="*/ 506349 h 609600"/>
                <a:gd name="connsiteX26" fmla="*/ 462448 w 609600"/>
                <a:gd name="connsiteY26" fmla="*/ 408736 h 609600"/>
                <a:gd name="connsiteX27" fmla="*/ 381474 w 609600"/>
                <a:gd name="connsiteY27" fmla="*/ 308905 h 609600"/>
                <a:gd name="connsiteX28" fmla="*/ 326213 w 609600"/>
                <a:gd name="connsiteY28" fmla="*/ 296896 h 609600"/>
                <a:gd name="connsiteX29" fmla="*/ 326213 w 609600"/>
                <a:gd name="connsiteY29" fmla="*/ 141582 h 609600"/>
                <a:gd name="connsiteX30" fmla="*/ 348813 w 609600"/>
                <a:gd name="connsiteY30" fmla="*/ 144739 h 609600"/>
                <a:gd name="connsiteX31" fmla="*/ 419065 w 609600"/>
                <a:gd name="connsiteY31" fmla="*/ 225343 h 609600"/>
                <a:gd name="connsiteX32" fmla="*/ 452588 w 609600"/>
                <a:gd name="connsiteY32" fmla="*/ 215483 h 609600"/>
                <a:gd name="connsiteX33" fmla="*/ 360153 w 609600"/>
                <a:gd name="connsiteY33" fmla="*/ 118240 h 609600"/>
                <a:gd name="connsiteX34" fmla="*/ 326213 w 609600"/>
                <a:gd name="connsiteY34" fmla="*/ 113943 h 609600"/>
                <a:gd name="connsiteX35" fmla="*/ 326213 w 609600"/>
                <a:gd name="connsiteY35" fmla="*/ 55233 h 609600"/>
                <a:gd name="connsiteX36" fmla="*/ 304800 w 609600"/>
                <a:gd name="connsiteY36" fmla="*/ 0 h 609600"/>
                <a:gd name="connsiteX37" fmla="*/ 609600 w 609600"/>
                <a:gd name="connsiteY37" fmla="*/ 304800 h 609600"/>
                <a:gd name="connsiteX38" fmla="*/ 304800 w 609600"/>
                <a:gd name="connsiteY38" fmla="*/ 609600 h 609600"/>
                <a:gd name="connsiteX39" fmla="*/ 0 w 609600"/>
                <a:gd name="connsiteY39" fmla="*/ 304800 h 609600"/>
                <a:gd name="connsiteX40" fmla="*/ 304800 w 609600"/>
                <a:gd name="connsiteY40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9600" h="609600">
                  <a:moveTo>
                    <a:pt x="326213" y="324478"/>
                  </a:moveTo>
                  <a:lnTo>
                    <a:pt x="362124" y="331953"/>
                  </a:lnTo>
                  <a:cubicBezTo>
                    <a:pt x="410931" y="346989"/>
                    <a:pt x="433855" y="371269"/>
                    <a:pt x="430897" y="404792"/>
                  </a:cubicBezTo>
                  <a:cubicBezTo>
                    <a:pt x="426953" y="446204"/>
                    <a:pt x="404152" y="472825"/>
                    <a:pt x="362494" y="484657"/>
                  </a:cubicBezTo>
                  <a:lnTo>
                    <a:pt x="326213" y="489880"/>
                  </a:lnTo>
                  <a:close/>
                  <a:moveTo>
                    <a:pt x="290213" y="140616"/>
                  </a:moveTo>
                  <a:lnTo>
                    <a:pt x="290213" y="288818"/>
                  </a:lnTo>
                  <a:lnTo>
                    <a:pt x="260444" y="282037"/>
                  </a:lnTo>
                  <a:cubicBezTo>
                    <a:pt x="214349" y="267247"/>
                    <a:pt x="192288" y="245063"/>
                    <a:pt x="194260" y="215483"/>
                  </a:cubicBezTo>
                  <a:cubicBezTo>
                    <a:pt x="199190" y="179002"/>
                    <a:pt x="221128" y="155461"/>
                    <a:pt x="260074" y="144862"/>
                  </a:cubicBezTo>
                  <a:close/>
                  <a:moveTo>
                    <a:pt x="290213" y="55233"/>
                  </a:moveTo>
                  <a:lnTo>
                    <a:pt x="290213" y="112666"/>
                  </a:lnTo>
                  <a:lnTo>
                    <a:pt x="243683" y="118980"/>
                  </a:lnTo>
                  <a:cubicBezTo>
                    <a:pt x="192657" y="133030"/>
                    <a:pt x="165666" y="165198"/>
                    <a:pt x="162708" y="215483"/>
                  </a:cubicBezTo>
                  <a:cubicBezTo>
                    <a:pt x="160736" y="256895"/>
                    <a:pt x="186865" y="286844"/>
                    <a:pt x="241094" y="305331"/>
                  </a:cubicBezTo>
                  <a:lnTo>
                    <a:pt x="290213" y="316659"/>
                  </a:lnTo>
                  <a:lnTo>
                    <a:pt x="290213" y="488489"/>
                  </a:lnTo>
                  <a:lnTo>
                    <a:pt x="261800" y="484904"/>
                  </a:lnTo>
                  <a:cubicBezTo>
                    <a:pt x="215458" y="471593"/>
                    <a:pt x="188344" y="438316"/>
                    <a:pt x="180456" y="385073"/>
                  </a:cubicBezTo>
                  <a:lnTo>
                    <a:pt x="146933" y="396905"/>
                  </a:lnTo>
                  <a:cubicBezTo>
                    <a:pt x="160737" y="458036"/>
                    <a:pt x="195986" y="495503"/>
                    <a:pt x="252680" y="509307"/>
                  </a:cubicBezTo>
                  <a:lnTo>
                    <a:pt x="290213" y="512785"/>
                  </a:lnTo>
                  <a:lnTo>
                    <a:pt x="290213" y="554368"/>
                  </a:lnTo>
                  <a:lnTo>
                    <a:pt x="326213" y="554368"/>
                  </a:lnTo>
                  <a:lnTo>
                    <a:pt x="326213" y="513793"/>
                  </a:lnTo>
                  <a:lnTo>
                    <a:pt x="376667" y="506349"/>
                  </a:lnTo>
                  <a:cubicBezTo>
                    <a:pt x="428925" y="491559"/>
                    <a:pt x="457518" y="459022"/>
                    <a:pt x="462448" y="408736"/>
                  </a:cubicBezTo>
                  <a:cubicBezTo>
                    <a:pt x="465406" y="361409"/>
                    <a:pt x="438415" y="328132"/>
                    <a:pt x="381474" y="308905"/>
                  </a:cubicBezTo>
                  <a:lnTo>
                    <a:pt x="326213" y="296896"/>
                  </a:lnTo>
                  <a:lnTo>
                    <a:pt x="326213" y="141582"/>
                  </a:lnTo>
                  <a:lnTo>
                    <a:pt x="348813" y="144739"/>
                  </a:lnTo>
                  <a:cubicBezTo>
                    <a:pt x="387760" y="156077"/>
                    <a:pt x="411177" y="182946"/>
                    <a:pt x="419065" y="225343"/>
                  </a:cubicBezTo>
                  <a:lnTo>
                    <a:pt x="452588" y="215483"/>
                  </a:lnTo>
                  <a:cubicBezTo>
                    <a:pt x="441742" y="164212"/>
                    <a:pt x="410931" y="131798"/>
                    <a:pt x="360153" y="118240"/>
                  </a:cubicBezTo>
                  <a:lnTo>
                    <a:pt x="326213" y="113943"/>
                  </a:lnTo>
                  <a:lnTo>
                    <a:pt x="326213" y="55233"/>
                  </a:lnTo>
                  <a:close/>
                  <a:moveTo>
                    <a:pt x="304800" y="0"/>
                  </a:moveTo>
                  <a:cubicBezTo>
                    <a:pt x="473136" y="0"/>
                    <a:pt x="609600" y="136464"/>
                    <a:pt x="609600" y="304800"/>
                  </a:cubicBezTo>
                  <a:cubicBezTo>
                    <a:pt x="609600" y="473136"/>
                    <a:pt x="473136" y="609600"/>
                    <a:pt x="304800" y="609600"/>
                  </a:cubicBezTo>
                  <a:cubicBezTo>
                    <a:pt x="136464" y="609600"/>
                    <a:pt x="0" y="473136"/>
                    <a:pt x="0" y="304800"/>
                  </a:cubicBezTo>
                  <a:cubicBezTo>
                    <a:pt x="0" y="136464"/>
                    <a:pt x="136464" y="0"/>
                    <a:pt x="3048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4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3" name="任意多边形 132"/>
            <p:cNvSpPr/>
            <p:nvPr/>
          </p:nvSpPr>
          <p:spPr>
            <a:xfrm rot="20191287">
              <a:off x="9198769" y="4705082"/>
              <a:ext cx="157162" cy="157162"/>
            </a:xfrm>
            <a:custGeom>
              <a:avLst/>
              <a:gdLst>
                <a:gd name="connsiteX0" fmla="*/ 326213 w 609600"/>
                <a:gd name="connsiteY0" fmla="*/ 324478 h 609600"/>
                <a:gd name="connsiteX1" fmla="*/ 362124 w 609600"/>
                <a:gd name="connsiteY1" fmla="*/ 331953 h 609600"/>
                <a:gd name="connsiteX2" fmla="*/ 430897 w 609600"/>
                <a:gd name="connsiteY2" fmla="*/ 404792 h 609600"/>
                <a:gd name="connsiteX3" fmla="*/ 362494 w 609600"/>
                <a:gd name="connsiteY3" fmla="*/ 484657 h 609600"/>
                <a:gd name="connsiteX4" fmla="*/ 326213 w 609600"/>
                <a:gd name="connsiteY4" fmla="*/ 489880 h 609600"/>
                <a:gd name="connsiteX5" fmla="*/ 290213 w 609600"/>
                <a:gd name="connsiteY5" fmla="*/ 140616 h 609600"/>
                <a:gd name="connsiteX6" fmla="*/ 290213 w 609600"/>
                <a:gd name="connsiteY6" fmla="*/ 288818 h 609600"/>
                <a:gd name="connsiteX7" fmla="*/ 260444 w 609600"/>
                <a:gd name="connsiteY7" fmla="*/ 282037 h 609600"/>
                <a:gd name="connsiteX8" fmla="*/ 194260 w 609600"/>
                <a:gd name="connsiteY8" fmla="*/ 215483 h 609600"/>
                <a:gd name="connsiteX9" fmla="*/ 260074 w 609600"/>
                <a:gd name="connsiteY9" fmla="*/ 144862 h 609600"/>
                <a:gd name="connsiteX10" fmla="*/ 290213 w 609600"/>
                <a:gd name="connsiteY10" fmla="*/ 55233 h 609600"/>
                <a:gd name="connsiteX11" fmla="*/ 290213 w 609600"/>
                <a:gd name="connsiteY11" fmla="*/ 112666 h 609600"/>
                <a:gd name="connsiteX12" fmla="*/ 243683 w 609600"/>
                <a:gd name="connsiteY12" fmla="*/ 118980 h 609600"/>
                <a:gd name="connsiteX13" fmla="*/ 162708 w 609600"/>
                <a:gd name="connsiteY13" fmla="*/ 215483 h 609600"/>
                <a:gd name="connsiteX14" fmla="*/ 241094 w 609600"/>
                <a:gd name="connsiteY14" fmla="*/ 305331 h 609600"/>
                <a:gd name="connsiteX15" fmla="*/ 290213 w 609600"/>
                <a:gd name="connsiteY15" fmla="*/ 316659 h 609600"/>
                <a:gd name="connsiteX16" fmla="*/ 290213 w 609600"/>
                <a:gd name="connsiteY16" fmla="*/ 488489 h 609600"/>
                <a:gd name="connsiteX17" fmla="*/ 261800 w 609600"/>
                <a:gd name="connsiteY17" fmla="*/ 484904 h 609600"/>
                <a:gd name="connsiteX18" fmla="*/ 180456 w 609600"/>
                <a:gd name="connsiteY18" fmla="*/ 385073 h 609600"/>
                <a:gd name="connsiteX19" fmla="*/ 146933 w 609600"/>
                <a:gd name="connsiteY19" fmla="*/ 396905 h 609600"/>
                <a:gd name="connsiteX20" fmla="*/ 252680 w 609600"/>
                <a:gd name="connsiteY20" fmla="*/ 509307 h 609600"/>
                <a:gd name="connsiteX21" fmla="*/ 290213 w 609600"/>
                <a:gd name="connsiteY21" fmla="*/ 512785 h 609600"/>
                <a:gd name="connsiteX22" fmla="*/ 290213 w 609600"/>
                <a:gd name="connsiteY22" fmla="*/ 554368 h 609600"/>
                <a:gd name="connsiteX23" fmla="*/ 326213 w 609600"/>
                <a:gd name="connsiteY23" fmla="*/ 554368 h 609600"/>
                <a:gd name="connsiteX24" fmla="*/ 326213 w 609600"/>
                <a:gd name="connsiteY24" fmla="*/ 513793 h 609600"/>
                <a:gd name="connsiteX25" fmla="*/ 376667 w 609600"/>
                <a:gd name="connsiteY25" fmla="*/ 506349 h 609600"/>
                <a:gd name="connsiteX26" fmla="*/ 462448 w 609600"/>
                <a:gd name="connsiteY26" fmla="*/ 408736 h 609600"/>
                <a:gd name="connsiteX27" fmla="*/ 381474 w 609600"/>
                <a:gd name="connsiteY27" fmla="*/ 308905 h 609600"/>
                <a:gd name="connsiteX28" fmla="*/ 326213 w 609600"/>
                <a:gd name="connsiteY28" fmla="*/ 296896 h 609600"/>
                <a:gd name="connsiteX29" fmla="*/ 326213 w 609600"/>
                <a:gd name="connsiteY29" fmla="*/ 141582 h 609600"/>
                <a:gd name="connsiteX30" fmla="*/ 348813 w 609600"/>
                <a:gd name="connsiteY30" fmla="*/ 144739 h 609600"/>
                <a:gd name="connsiteX31" fmla="*/ 419065 w 609600"/>
                <a:gd name="connsiteY31" fmla="*/ 225343 h 609600"/>
                <a:gd name="connsiteX32" fmla="*/ 452588 w 609600"/>
                <a:gd name="connsiteY32" fmla="*/ 215483 h 609600"/>
                <a:gd name="connsiteX33" fmla="*/ 360153 w 609600"/>
                <a:gd name="connsiteY33" fmla="*/ 118240 h 609600"/>
                <a:gd name="connsiteX34" fmla="*/ 326213 w 609600"/>
                <a:gd name="connsiteY34" fmla="*/ 113943 h 609600"/>
                <a:gd name="connsiteX35" fmla="*/ 326213 w 609600"/>
                <a:gd name="connsiteY35" fmla="*/ 55233 h 609600"/>
                <a:gd name="connsiteX36" fmla="*/ 304800 w 609600"/>
                <a:gd name="connsiteY36" fmla="*/ 0 h 609600"/>
                <a:gd name="connsiteX37" fmla="*/ 609600 w 609600"/>
                <a:gd name="connsiteY37" fmla="*/ 304800 h 609600"/>
                <a:gd name="connsiteX38" fmla="*/ 304800 w 609600"/>
                <a:gd name="connsiteY38" fmla="*/ 609600 h 609600"/>
                <a:gd name="connsiteX39" fmla="*/ 0 w 609600"/>
                <a:gd name="connsiteY39" fmla="*/ 304800 h 609600"/>
                <a:gd name="connsiteX40" fmla="*/ 304800 w 609600"/>
                <a:gd name="connsiteY40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9600" h="609600">
                  <a:moveTo>
                    <a:pt x="326213" y="324478"/>
                  </a:moveTo>
                  <a:lnTo>
                    <a:pt x="362124" y="331953"/>
                  </a:lnTo>
                  <a:cubicBezTo>
                    <a:pt x="410931" y="346989"/>
                    <a:pt x="433855" y="371269"/>
                    <a:pt x="430897" y="404792"/>
                  </a:cubicBezTo>
                  <a:cubicBezTo>
                    <a:pt x="426953" y="446204"/>
                    <a:pt x="404152" y="472825"/>
                    <a:pt x="362494" y="484657"/>
                  </a:cubicBezTo>
                  <a:lnTo>
                    <a:pt x="326213" y="489880"/>
                  </a:lnTo>
                  <a:close/>
                  <a:moveTo>
                    <a:pt x="290213" y="140616"/>
                  </a:moveTo>
                  <a:lnTo>
                    <a:pt x="290213" y="288818"/>
                  </a:lnTo>
                  <a:lnTo>
                    <a:pt x="260444" y="282037"/>
                  </a:lnTo>
                  <a:cubicBezTo>
                    <a:pt x="214349" y="267247"/>
                    <a:pt x="192288" y="245063"/>
                    <a:pt x="194260" y="215483"/>
                  </a:cubicBezTo>
                  <a:cubicBezTo>
                    <a:pt x="199190" y="179002"/>
                    <a:pt x="221128" y="155461"/>
                    <a:pt x="260074" y="144862"/>
                  </a:cubicBezTo>
                  <a:close/>
                  <a:moveTo>
                    <a:pt x="290213" y="55233"/>
                  </a:moveTo>
                  <a:lnTo>
                    <a:pt x="290213" y="112666"/>
                  </a:lnTo>
                  <a:lnTo>
                    <a:pt x="243683" y="118980"/>
                  </a:lnTo>
                  <a:cubicBezTo>
                    <a:pt x="192657" y="133030"/>
                    <a:pt x="165666" y="165198"/>
                    <a:pt x="162708" y="215483"/>
                  </a:cubicBezTo>
                  <a:cubicBezTo>
                    <a:pt x="160736" y="256895"/>
                    <a:pt x="186865" y="286844"/>
                    <a:pt x="241094" y="305331"/>
                  </a:cubicBezTo>
                  <a:lnTo>
                    <a:pt x="290213" y="316659"/>
                  </a:lnTo>
                  <a:lnTo>
                    <a:pt x="290213" y="488489"/>
                  </a:lnTo>
                  <a:lnTo>
                    <a:pt x="261800" y="484904"/>
                  </a:lnTo>
                  <a:cubicBezTo>
                    <a:pt x="215458" y="471593"/>
                    <a:pt x="188344" y="438316"/>
                    <a:pt x="180456" y="385073"/>
                  </a:cubicBezTo>
                  <a:lnTo>
                    <a:pt x="146933" y="396905"/>
                  </a:lnTo>
                  <a:cubicBezTo>
                    <a:pt x="160737" y="458036"/>
                    <a:pt x="195986" y="495503"/>
                    <a:pt x="252680" y="509307"/>
                  </a:cubicBezTo>
                  <a:lnTo>
                    <a:pt x="290213" y="512785"/>
                  </a:lnTo>
                  <a:lnTo>
                    <a:pt x="290213" y="554368"/>
                  </a:lnTo>
                  <a:lnTo>
                    <a:pt x="326213" y="554368"/>
                  </a:lnTo>
                  <a:lnTo>
                    <a:pt x="326213" y="513793"/>
                  </a:lnTo>
                  <a:lnTo>
                    <a:pt x="376667" y="506349"/>
                  </a:lnTo>
                  <a:cubicBezTo>
                    <a:pt x="428925" y="491559"/>
                    <a:pt x="457518" y="459022"/>
                    <a:pt x="462448" y="408736"/>
                  </a:cubicBezTo>
                  <a:cubicBezTo>
                    <a:pt x="465406" y="361409"/>
                    <a:pt x="438415" y="328132"/>
                    <a:pt x="381474" y="308905"/>
                  </a:cubicBezTo>
                  <a:lnTo>
                    <a:pt x="326213" y="296896"/>
                  </a:lnTo>
                  <a:lnTo>
                    <a:pt x="326213" y="141582"/>
                  </a:lnTo>
                  <a:lnTo>
                    <a:pt x="348813" y="144739"/>
                  </a:lnTo>
                  <a:cubicBezTo>
                    <a:pt x="387760" y="156077"/>
                    <a:pt x="411177" y="182946"/>
                    <a:pt x="419065" y="225343"/>
                  </a:cubicBezTo>
                  <a:lnTo>
                    <a:pt x="452588" y="215483"/>
                  </a:lnTo>
                  <a:cubicBezTo>
                    <a:pt x="441742" y="164212"/>
                    <a:pt x="410931" y="131798"/>
                    <a:pt x="360153" y="118240"/>
                  </a:cubicBezTo>
                  <a:lnTo>
                    <a:pt x="326213" y="113943"/>
                  </a:lnTo>
                  <a:lnTo>
                    <a:pt x="326213" y="55233"/>
                  </a:lnTo>
                  <a:close/>
                  <a:moveTo>
                    <a:pt x="304800" y="0"/>
                  </a:moveTo>
                  <a:cubicBezTo>
                    <a:pt x="473136" y="0"/>
                    <a:pt x="609600" y="136464"/>
                    <a:pt x="609600" y="304800"/>
                  </a:cubicBezTo>
                  <a:cubicBezTo>
                    <a:pt x="609600" y="473136"/>
                    <a:pt x="473136" y="609600"/>
                    <a:pt x="304800" y="609600"/>
                  </a:cubicBezTo>
                  <a:cubicBezTo>
                    <a:pt x="136464" y="609600"/>
                    <a:pt x="0" y="473136"/>
                    <a:pt x="0" y="304800"/>
                  </a:cubicBezTo>
                  <a:cubicBezTo>
                    <a:pt x="0" y="136464"/>
                    <a:pt x="136464" y="0"/>
                    <a:pt x="3048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4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  <p:sp>
          <p:nvSpPr>
            <p:cNvPr id="134" name="任意多边形 133"/>
            <p:cNvSpPr/>
            <p:nvPr/>
          </p:nvSpPr>
          <p:spPr>
            <a:xfrm rot="2072515">
              <a:off x="9241419" y="4896775"/>
              <a:ext cx="157162" cy="157162"/>
            </a:xfrm>
            <a:custGeom>
              <a:avLst/>
              <a:gdLst>
                <a:gd name="connsiteX0" fmla="*/ 326213 w 609600"/>
                <a:gd name="connsiteY0" fmla="*/ 324478 h 609600"/>
                <a:gd name="connsiteX1" fmla="*/ 362124 w 609600"/>
                <a:gd name="connsiteY1" fmla="*/ 331953 h 609600"/>
                <a:gd name="connsiteX2" fmla="*/ 430897 w 609600"/>
                <a:gd name="connsiteY2" fmla="*/ 404792 h 609600"/>
                <a:gd name="connsiteX3" fmla="*/ 362494 w 609600"/>
                <a:gd name="connsiteY3" fmla="*/ 484657 h 609600"/>
                <a:gd name="connsiteX4" fmla="*/ 326213 w 609600"/>
                <a:gd name="connsiteY4" fmla="*/ 489880 h 609600"/>
                <a:gd name="connsiteX5" fmla="*/ 290213 w 609600"/>
                <a:gd name="connsiteY5" fmla="*/ 140616 h 609600"/>
                <a:gd name="connsiteX6" fmla="*/ 290213 w 609600"/>
                <a:gd name="connsiteY6" fmla="*/ 288818 h 609600"/>
                <a:gd name="connsiteX7" fmla="*/ 260444 w 609600"/>
                <a:gd name="connsiteY7" fmla="*/ 282037 h 609600"/>
                <a:gd name="connsiteX8" fmla="*/ 194260 w 609600"/>
                <a:gd name="connsiteY8" fmla="*/ 215483 h 609600"/>
                <a:gd name="connsiteX9" fmla="*/ 260074 w 609600"/>
                <a:gd name="connsiteY9" fmla="*/ 144862 h 609600"/>
                <a:gd name="connsiteX10" fmla="*/ 290213 w 609600"/>
                <a:gd name="connsiteY10" fmla="*/ 55233 h 609600"/>
                <a:gd name="connsiteX11" fmla="*/ 290213 w 609600"/>
                <a:gd name="connsiteY11" fmla="*/ 112666 h 609600"/>
                <a:gd name="connsiteX12" fmla="*/ 243683 w 609600"/>
                <a:gd name="connsiteY12" fmla="*/ 118980 h 609600"/>
                <a:gd name="connsiteX13" fmla="*/ 162708 w 609600"/>
                <a:gd name="connsiteY13" fmla="*/ 215483 h 609600"/>
                <a:gd name="connsiteX14" fmla="*/ 241094 w 609600"/>
                <a:gd name="connsiteY14" fmla="*/ 305331 h 609600"/>
                <a:gd name="connsiteX15" fmla="*/ 290213 w 609600"/>
                <a:gd name="connsiteY15" fmla="*/ 316659 h 609600"/>
                <a:gd name="connsiteX16" fmla="*/ 290213 w 609600"/>
                <a:gd name="connsiteY16" fmla="*/ 488489 h 609600"/>
                <a:gd name="connsiteX17" fmla="*/ 261800 w 609600"/>
                <a:gd name="connsiteY17" fmla="*/ 484904 h 609600"/>
                <a:gd name="connsiteX18" fmla="*/ 180456 w 609600"/>
                <a:gd name="connsiteY18" fmla="*/ 385073 h 609600"/>
                <a:gd name="connsiteX19" fmla="*/ 146933 w 609600"/>
                <a:gd name="connsiteY19" fmla="*/ 396905 h 609600"/>
                <a:gd name="connsiteX20" fmla="*/ 252680 w 609600"/>
                <a:gd name="connsiteY20" fmla="*/ 509307 h 609600"/>
                <a:gd name="connsiteX21" fmla="*/ 290213 w 609600"/>
                <a:gd name="connsiteY21" fmla="*/ 512785 h 609600"/>
                <a:gd name="connsiteX22" fmla="*/ 290213 w 609600"/>
                <a:gd name="connsiteY22" fmla="*/ 554368 h 609600"/>
                <a:gd name="connsiteX23" fmla="*/ 326213 w 609600"/>
                <a:gd name="connsiteY23" fmla="*/ 554368 h 609600"/>
                <a:gd name="connsiteX24" fmla="*/ 326213 w 609600"/>
                <a:gd name="connsiteY24" fmla="*/ 513793 h 609600"/>
                <a:gd name="connsiteX25" fmla="*/ 376667 w 609600"/>
                <a:gd name="connsiteY25" fmla="*/ 506349 h 609600"/>
                <a:gd name="connsiteX26" fmla="*/ 462448 w 609600"/>
                <a:gd name="connsiteY26" fmla="*/ 408736 h 609600"/>
                <a:gd name="connsiteX27" fmla="*/ 381474 w 609600"/>
                <a:gd name="connsiteY27" fmla="*/ 308905 h 609600"/>
                <a:gd name="connsiteX28" fmla="*/ 326213 w 609600"/>
                <a:gd name="connsiteY28" fmla="*/ 296896 h 609600"/>
                <a:gd name="connsiteX29" fmla="*/ 326213 w 609600"/>
                <a:gd name="connsiteY29" fmla="*/ 141582 h 609600"/>
                <a:gd name="connsiteX30" fmla="*/ 348813 w 609600"/>
                <a:gd name="connsiteY30" fmla="*/ 144739 h 609600"/>
                <a:gd name="connsiteX31" fmla="*/ 419065 w 609600"/>
                <a:gd name="connsiteY31" fmla="*/ 225343 h 609600"/>
                <a:gd name="connsiteX32" fmla="*/ 452588 w 609600"/>
                <a:gd name="connsiteY32" fmla="*/ 215483 h 609600"/>
                <a:gd name="connsiteX33" fmla="*/ 360153 w 609600"/>
                <a:gd name="connsiteY33" fmla="*/ 118240 h 609600"/>
                <a:gd name="connsiteX34" fmla="*/ 326213 w 609600"/>
                <a:gd name="connsiteY34" fmla="*/ 113943 h 609600"/>
                <a:gd name="connsiteX35" fmla="*/ 326213 w 609600"/>
                <a:gd name="connsiteY35" fmla="*/ 55233 h 609600"/>
                <a:gd name="connsiteX36" fmla="*/ 304800 w 609600"/>
                <a:gd name="connsiteY36" fmla="*/ 0 h 609600"/>
                <a:gd name="connsiteX37" fmla="*/ 609600 w 609600"/>
                <a:gd name="connsiteY37" fmla="*/ 304800 h 609600"/>
                <a:gd name="connsiteX38" fmla="*/ 304800 w 609600"/>
                <a:gd name="connsiteY38" fmla="*/ 609600 h 609600"/>
                <a:gd name="connsiteX39" fmla="*/ 0 w 609600"/>
                <a:gd name="connsiteY39" fmla="*/ 304800 h 609600"/>
                <a:gd name="connsiteX40" fmla="*/ 304800 w 609600"/>
                <a:gd name="connsiteY40" fmla="*/ 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09600" h="609600">
                  <a:moveTo>
                    <a:pt x="326213" y="324478"/>
                  </a:moveTo>
                  <a:lnTo>
                    <a:pt x="362124" y="331953"/>
                  </a:lnTo>
                  <a:cubicBezTo>
                    <a:pt x="410931" y="346989"/>
                    <a:pt x="433855" y="371269"/>
                    <a:pt x="430897" y="404792"/>
                  </a:cubicBezTo>
                  <a:cubicBezTo>
                    <a:pt x="426953" y="446204"/>
                    <a:pt x="404152" y="472825"/>
                    <a:pt x="362494" y="484657"/>
                  </a:cubicBezTo>
                  <a:lnTo>
                    <a:pt x="326213" y="489880"/>
                  </a:lnTo>
                  <a:close/>
                  <a:moveTo>
                    <a:pt x="290213" y="140616"/>
                  </a:moveTo>
                  <a:lnTo>
                    <a:pt x="290213" y="288818"/>
                  </a:lnTo>
                  <a:lnTo>
                    <a:pt x="260444" y="282037"/>
                  </a:lnTo>
                  <a:cubicBezTo>
                    <a:pt x="214349" y="267247"/>
                    <a:pt x="192288" y="245063"/>
                    <a:pt x="194260" y="215483"/>
                  </a:cubicBezTo>
                  <a:cubicBezTo>
                    <a:pt x="199190" y="179002"/>
                    <a:pt x="221128" y="155461"/>
                    <a:pt x="260074" y="144862"/>
                  </a:cubicBezTo>
                  <a:close/>
                  <a:moveTo>
                    <a:pt x="290213" y="55233"/>
                  </a:moveTo>
                  <a:lnTo>
                    <a:pt x="290213" y="112666"/>
                  </a:lnTo>
                  <a:lnTo>
                    <a:pt x="243683" y="118980"/>
                  </a:lnTo>
                  <a:cubicBezTo>
                    <a:pt x="192657" y="133030"/>
                    <a:pt x="165666" y="165198"/>
                    <a:pt x="162708" y="215483"/>
                  </a:cubicBezTo>
                  <a:cubicBezTo>
                    <a:pt x="160736" y="256895"/>
                    <a:pt x="186865" y="286844"/>
                    <a:pt x="241094" y="305331"/>
                  </a:cubicBezTo>
                  <a:lnTo>
                    <a:pt x="290213" y="316659"/>
                  </a:lnTo>
                  <a:lnTo>
                    <a:pt x="290213" y="488489"/>
                  </a:lnTo>
                  <a:lnTo>
                    <a:pt x="261800" y="484904"/>
                  </a:lnTo>
                  <a:cubicBezTo>
                    <a:pt x="215458" y="471593"/>
                    <a:pt x="188344" y="438316"/>
                    <a:pt x="180456" y="385073"/>
                  </a:cubicBezTo>
                  <a:lnTo>
                    <a:pt x="146933" y="396905"/>
                  </a:lnTo>
                  <a:cubicBezTo>
                    <a:pt x="160737" y="458036"/>
                    <a:pt x="195986" y="495503"/>
                    <a:pt x="252680" y="509307"/>
                  </a:cubicBezTo>
                  <a:lnTo>
                    <a:pt x="290213" y="512785"/>
                  </a:lnTo>
                  <a:lnTo>
                    <a:pt x="290213" y="554368"/>
                  </a:lnTo>
                  <a:lnTo>
                    <a:pt x="326213" y="554368"/>
                  </a:lnTo>
                  <a:lnTo>
                    <a:pt x="326213" y="513793"/>
                  </a:lnTo>
                  <a:lnTo>
                    <a:pt x="376667" y="506349"/>
                  </a:lnTo>
                  <a:cubicBezTo>
                    <a:pt x="428925" y="491559"/>
                    <a:pt x="457518" y="459022"/>
                    <a:pt x="462448" y="408736"/>
                  </a:cubicBezTo>
                  <a:cubicBezTo>
                    <a:pt x="465406" y="361409"/>
                    <a:pt x="438415" y="328132"/>
                    <a:pt x="381474" y="308905"/>
                  </a:cubicBezTo>
                  <a:lnTo>
                    <a:pt x="326213" y="296896"/>
                  </a:lnTo>
                  <a:lnTo>
                    <a:pt x="326213" y="141582"/>
                  </a:lnTo>
                  <a:lnTo>
                    <a:pt x="348813" y="144739"/>
                  </a:lnTo>
                  <a:cubicBezTo>
                    <a:pt x="387760" y="156077"/>
                    <a:pt x="411177" y="182946"/>
                    <a:pt x="419065" y="225343"/>
                  </a:cubicBezTo>
                  <a:lnTo>
                    <a:pt x="452588" y="215483"/>
                  </a:lnTo>
                  <a:cubicBezTo>
                    <a:pt x="441742" y="164212"/>
                    <a:pt x="410931" y="131798"/>
                    <a:pt x="360153" y="118240"/>
                  </a:cubicBezTo>
                  <a:lnTo>
                    <a:pt x="326213" y="113943"/>
                  </a:lnTo>
                  <a:lnTo>
                    <a:pt x="326213" y="55233"/>
                  </a:lnTo>
                  <a:close/>
                  <a:moveTo>
                    <a:pt x="304800" y="0"/>
                  </a:moveTo>
                  <a:cubicBezTo>
                    <a:pt x="473136" y="0"/>
                    <a:pt x="609600" y="136464"/>
                    <a:pt x="609600" y="304800"/>
                  </a:cubicBezTo>
                  <a:cubicBezTo>
                    <a:pt x="609600" y="473136"/>
                    <a:pt x="473136" y="609600"/>
                    <a:pt x="304800" y="609600"/>
                  </a:cubicBezTo>
                  <a:cubicBezTo>
                    <a:pt x="136464" y="609600"/>
                    <a:pt x="0" y="473136"/>
                    <a:pt x="0" y="304800"/>
                  </a:cubicBezTo>
                  <a:cubicBezTo>
                    <a:pt x="0" y="136464"/>
                    <a:pt x="136464" y="0"/>
                    <a:pt x="30480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outerShdw blurRad="63500" sx="99000" sy="99000" algn="ctr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94"/>
              <a:endParaRPr lang="zh-CN" altLang="en-US" sz="2400">
                <a:solidFill>
                  <a:prstClr val="whit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719029" y="1883418"/>
            <a:ext cx="10931767" cy="683264"/>
            <a:chOff x="757804" y="1688480"/>
            <a:chExt cx="10935720" cy="683265"/>
          </a:xfrm>
        </p:grpSpPr>
        <p:sp>
          <p:nvSpPr>
            <p:cNvPr id="151" name="Freeform 177"/>
            <p:cNvSpPr>
              <a:spLocks noEditPoints="1"/>
            </p:cNvSpPr>
            <p:nvPr/>
          </p:nvSpPr>
          <p:spPr bwMode="auto">
            <a:xfrm>
              <a:off x="757804" y="1819493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B00303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194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3" name="文本框 152"/>
            <p:cNvSpPr txBox="1"/>
            <p:nvPr/>
          </p:nvSpPr>
          <p:spPr>
            <a:xfrm>
              <a:off x="1003868" y="1688480"/>
              <a:ext cx="10689656" cy="68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此处文字替换成具体内容。此处文字替换成具体内容。此处文字替换成具体内容。此处文字替换成具体内容。此处文字替换成具体内容。此处文字替换成具体内容。</a:t>
              </a:r>
            </a:p>
          </p:txBody>
        </p:sp>
      </p:grpSp>
      <p:sp>
        <p:nvSpPr>
          <p:cNvPr id="154" name="文本框 153"/>
          <p:cNvSpPr txBox="1"/>
          <p:nvPr/>
        </p:nvSpPr>
        <p:spPr>
          <a:xfrm>
            <a:off x="684246" y="3871080"/>
            <a:ext cx="32079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194"/>
            <a:r>
              <a:rPr lang="zh-CN" altLang="en-US" sz="2000" b="1" dirty="0">
                <a:solidFill>
                  <a:prstClr val="black">
                    <a:lumMod val="65000"/>
                    <a:lumOff val="35000"/>
                  </a:prstClr>
                </a:solidFill>
                <a:cs typeface="+mn-ea"/>
                <a:sym typeface="+mn-lt"/>
              </a:rPr>
              <a:t>运营内容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719029" y="2760076"/>
            <a:ext cx="10931767" cy="683264"/>
            <a:chOff x="757804" y="2528104"/>
            <a:chExt cx="10935720" cy="683265"/>
          </a:xfrm>
        </p:grpSpPr>
        <p:sp>
          <p:nvSpPr>
            <p:cNvPr id="155" name="Freeform 177"/>
            <p:cNvSpPr>
              <a:spLocks noEditPoints="1"/>
            </p:cNvSpPr>
            <p:nvPr/>
          </p:nvSpPr>
          <p:spPr bwMode="auto">
            <a:xfrm>
              <a:off x="757804" y="2659117"/>
              <a:ext cx="246062" cy="212316"/>
            </a:xfrm>
            <a:custGeom>
              <a:avLst/>
              <a:gdLst>
                <a:gd name="T0" fmla="*/ 246 w 288"/>
                <a:gd name="T1" fmla="*/ 26 h 247"/>
                <a:gd name="T2" fmla="*/ 144 w 288"/>
                <a:gd name="T3" fmla="*/ 0 h 247"/>
                <a:gd name="T4" fmla="*/ 41 w 288"/>
                <a:gd name="T5" fmla="*/ 26 h 247"/>
                <a:gd name="T6" fmla="*/ 0 w 288"/>
                <a:gd name="T7" fmla="*/ 98 h 247"/>
                <a:gd name="T8" fmla="*/ 144 w 288"/>
                <a:gd name="T9" fmla="*/ 247 h 247"/>
                <a:gd name="T10" fmla="*/ 288 w 288"/>
                <a:gd name="T11" fmla="*/ 98 h 247"/>
                <a:gd name="T12" fmla="*/ 246 w 288"/>
                <a:gd name="T13" fmla="*/ 26 h 247"/>
                <a:gd name="T14" fmla="*/ 245 w 288"/>
                <a:gd name="T15" fmla="*/ 115 h 247"/>
                <a:gd name="T16" fmla="*/ 201 w 288"/>
                <a:gd name="T17" fmla="*/ 71 h 247"/>
                <a:gd name="T18" fmla="*/ 234 w 288"/>
                <a:gd name="T19" fmla="*/ 41 h 247"/>
                <a:gd name="T20" fmla="*/ 245 w 288"/>
                <a:gd name="T21" fmla="*/ 115 h 247"/>
                <a:gd name="T22" fmla="*/ 227 w 288"/>
                <a:gd name="T23" fmla="*/ 40 h 247"/>
                <a:gd name="T24" fmla="*/ 143 w 288"/>
                <a:gd name="T25" fmla="*/ 72 h 247"/>
                <a:gd name="T26" fmla="*/ 59 w 288"/>
                <a:gd name="T27" fmla="*/ 40 h 247"/>
                <a:gd name="T28" fmla="*/ 62 w 288"/>
                <a:gd name="T29" fmla="*/ 32 h 247"/>
                <a:gd name="T30" fmla="*/ 144 w 288"/>
                <a:gd name="T31" fmla="*/ 15 h 247"/>
                <a:gd name="T32" fmla="*/ 223 w 288"/>
                <a:gd name="T33" fmla="*/ 30 h 247"/>
                <a:gd name="T34" fmla="*/ 227 w 288"/>
                <a:gd name="T35" fmla="*/ 40 h 247"/>
                <a:gd name="T36" fmla="*/ 183 w 288"/>
                <a:gd name="T37" fmla="*/ 76 h 247"/>
                <a:gd name="T38" fmla="*/ 144 w 288"/>
                <a:gd name="T39" fmla="*/ 143 h 247"/>
                <a:gd name="T40" fmla="*/ 105 w 288"/>
                <a:gd name="T41" fmla="*/ 76 h 247"/>
                <a:gd name="T42" fmla="*/ 143 w 288"/>
                <a:gd name="T43" fmla="*/ 80 h 247"/>
                <a:gd name="T44" fmla="*/ 183 w 288"/>
                <a:gd name="T45" fmla="*/ 76 h 247"/>
                <a:gd name="T46" fmla="*/ 52 w 288"/>
                <a:gd name="T47" fmla="*/ 43 h 247"/>
                <a:gd name="T48" fmla="*/ 89 w 288"/>
                <a:gd name="T49" fmla="*/ 72 h 247"/>
                <a:gd name="T50" fmla="*/ 44 w 288"/>
                <a:gd name="T51" fmla="*/ 117 h 247"/>
                <a:gd name="T52" fmla="*/ 52 w 288"/>
                <a:gd name="T53" fmla="*/ 43 h 247"/>
                <a:gd name="T54" fmla="*/ 96 w 288"/>
                <a:gd name="T55" fmla="*/ 76 h 247"/>
                <a:gd name="T56" fmla="*/ 136 w 288"/>
                <a:gd name="T57" fmla="*/ 145 h 247"/>
                <a:gd name="T58" fmla="*/ 49 w 288"/>
                <a:gd name="T59" fmla="*/ 122 h 247"/>
                <a:gd name="T60" fmla="*/ 96 w 288"/>
                <a:gd name="T61" fmla="*/ 76 h 247"/>
                <a:gd name="T62" fmla="*/ 144 w 288"/>
                <a:gd name="T63" fmla="*/ 153 h 247"/>
                <a:gd name="T64" fmla="*/ 187 w 288"/>
                <a:gd name="T65" fmla="*/ 149 h 247"/>
                <a:gd name="T66" fmla="*/ 144 w 288"/>
                <a:gd name="T67" fmla="*/ 224 h 247"/>
                <a:gd name="T68" fmla="*/ 101 w 288"/>
                <a:gd name="T69" fmla="*/ 149 h 247"/>
                <a:gd name="T70" fmla="*/ 144 w 288"/>
                <a:gd name="T71" fmla="*/ 153 h 247"/>
                <a:gd name="T72" fmla="*/ 151 w 288"/>
                <a:gd name="T73" fmla="*/ 145 h 247"/>
                <a:gd name="T74" fmla="*/ 193 w 288"/>
                <a:gd name="T75" fmla="*/ 73 h 247"/>
                <a:gd name="T76" fmla="*/ 241 w 288"/>
                <a:gd name="T77" fmla="*/ 121 h 247"/>
                <a:gd name="T78" fmla="*/ 151 w 288"/>
                <a:gd name="T79" fmla="*/ 145 h 247"/>
                <a:gd name="T80" fmla="*/ 273 w 288"/>
                <a:gd name="T81" fmla="*/ 94 h 247"/>
                <a:gd name="T82" fmla="*/ 253 w 288"/>
                <a:gd name="T83" fmla="*/ 113 h 247"/>
                <a:gd name="T84" fmla="*/ 242 w 288"/>
                <a:gd name="T85" fmla="*/ 41 h 247"/>
                <a:gd name="T86" fmla="*/ 273 w 288"/>
                <a:gd name="T87" fmla="*/ 94 h 247"/>
                <a:gd name="T88" fmla="*/ 44 w 288"/>
                <a:gd name="T89" fmla="*/ 42 h 247"/>
                <a:gd name="T90" fmla="*/ 36 w 288"/>
                <a:gd name="T91" fmla="*/ 114 h 247"/>
                <a:gd name="T92" fmla="*/ 15 w 288"/>
                <a:gd name="T93" fmla="*/ 93 h 247"/>
                <a:gd name="T94" fmla="*/ 44 w 288"/>
                <a:gd name="T95" fmla="*/ 42 h 247"/>
                <a:gd name="T96" fmla="*/ 47 w 288"/>
                <a:gd name="T97" fmla="*/ 130 h 247"/>
                <a:gd name="T98" fmla="*/ 91 w 288"/>
                <a:gd name="T99" fmla="*/ 147 h 247"/>
                <a:gd name="T100" fmla="*/ 127 w 288"/>
                <a:gd name="T101" fmla="*/ 209 h 247"/>
                <a:gd name="T102" fmla="*/ 47 w 288"/>
                <a:gd name="T103" fmla="*/ 130 h 247"/>
                <a:gd name="T104" fmla="*/ 161 w 288"/>
                <a:gd name="T105" fmla="*/ 209 h 247"/>
                <a:gd name="T106" fmla="*/ 197 w 288"/>
                <a:gd name="T107" fmla="*/ 147 h 247"/>
                <a:gd name="T108" fmla="*/ 241 w 288"/>
                <a:gd name="T109" fmla="*/ 130 h 247"/>
                <a:gd name="T110" fmla="*/ 161 w 288"/>
                <a:gd name="T111" fmla="*/ 209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8" h="247">
                  <a:moveTo>
                    <a:pt x="246" y="26"/>
                  </a:moveTo>
                  <a:cubicBezTo>
                    <a:pt x="219" y="12"/>
                    <a:pt x="212" y="0"/>
                    <a:pt x="144" y="0"/>
                  </a:cubicBezTo>
                  <a:cubicBezTo>
                    <a:pt x="76" y="0"/>
                    <a:pt x="68" y="12"/>
                    <a:pt x="41" y="26"/>
                  </a:cubicBezTo>
                  <a:cubicBezTo>
                    <a:pt x="11" y="43"/>
                    <a:pt x="0" y="75"/>
                    <a:pt x="0" y="98"/>
                  </a:cubicBezTo>
                  <a:cubicBezTo>
                    <a:pt x="0" y="110"/>
                    <a:pt x="144" y="247"/>
                    <a:pt x="144" y="247"/>
                  </a:cubicBezTo>
                  <a:cubicBezTo>
                    <a:pt x="144" y="247"/>
                    <a:pt x="288" y="110"/>
                    <a:pt x="288" y="98"/>
                  </a:cubicBezTo>
                  <a:cubicBezTo>
                    <a:pt x="288" y="76"/>
                    <a:pt x="277" y="43"/>
                    <a:pt x="246" y="26"/>
                  </a:cubicBezTo>
                  <a:close/>
                  <a:moveTo>
                    <a:pt x="245" y="115"/>
                  </a:moveTo>
                  <a:cubicBezTo>
                    <a:pt x="201" y="71"/>
                    <a:pt x="201" y="71"/>
                    <a:pt x="201" y="71"/>
                  </a:cubicBezTo>
                  <a:cubicBezTo>
                    <a:pt x="221" y="64"/>
                    <a:pt x="233" y="53"/>
                    <a:pt x="234" y="41"/>
                  </a:cubicBezTo>
                  <a:lnTo>
                    <a:pt x="245" y="115"/>
                  </a:lnTo>
                  <a:close/>
                  <a:moveTo>
                    <a:pt x="227" y="40"/>
                  </a:moveTo>
                  <a:cubicBezTo>
                    <a:pt x="227" y="55"/>
                    <a:pt x="193" y="72"/>
                    <a:pt x="143" y="72"/>
                  </a:cubicBezTo>
                  <a:cubicBezTo>
                    <a:pt x="93" y="72"/>
                    <a:pt x="59" y="55"/>
                    <a:pt x="59" y="40"/>
                  </a:cubicBezTo>
                  <a:cubicBezTo>
                    <a:pt x="59" y="37"/>
                    <a:pt x="60" y="34"/>
                    <a:pt x="62" y="32"/>
                  </a:cubicBezTo>
                  <a:cubicBezTo>
                    <a:pt x="79" y="21"/>
                    <a:pt x="92" y="15"/>
                    <a:pt x="144" y="15"/>
                  </a:cubicBezTo>
                  <a:cubicBezTo>
                    <a:pt x="193" y="15"/>
                    <a:pt x="207" y="21"/>
                    <a:pt x="223" y="30"/>
                  </a:cubicBezTo>
                  <a:cubicBezTo>
                    <a:pt x="225" y="33"/>
                    <a:pt x="227" y="36"/>
                    <a:pt x="227" y="40"/>
                  </a:cubicBezTo>
                  <a:close/>
                  <a:moveTo>
                    <a:pt x="183" y="76"/>
                  </a:moveTo>
                  <a:cubicBezTo>
                    <a:pt x="144" y="143"/>
                    <a:pt x="144" y="143"/>
                    <a:pt x="144" y="143"/>
                  </a:cubicBezTo>
                  <a:cubicBezTo>
                    <a:pt x="105" y="76"/>
                    <a:pt x="105" y="76"/>
                    <a:pt x="105" y="76"/>
                  </a:cubicBezTo>
                  <a:cubicBezTo>
                    <a:pt x="117" y="78"/>
                    <a:pt x="129" y="80"/>
                    <a:pt x="143" y="80"/>
                  </a:cubicBezTo>
                  <a:cubicBezTo>
                    <a:pt x="158" y="80"/>
                    <a:pt x="171" y="78"/>
                    <a:pt x="183" y="76"/>
                  </a:cubicBezTo>
                  <a:close/>
                  <a:moveTo>
                    <a:pt x="52" y="43"/>
                  </a:moveTo>
                  <a:cubicBezTo>
                    <a:pt x="54" y="55"/>
                    <a:pt x="68" y="65"/>
                    <a:pt x="89" y="72"/>
                  </a:cubicBezTo>
                  <a:cubicBezTo>
                    <a:pt x="44" y="117"/>
                    <a:pt x="44" y="117"/>
                    <a:pt x="44" y="117"/>
                  </a:cubicBezTo>
                  <a:lnTo>
                    <a:pt x="52" y="43"/>
                  </a:lnTo>
                  <a:close/>
                  <a:moveTo>
                    <a:pt x="96" y="76"/>
                  </a:moveTo>
                  <a:cubicBezTo>
                    <a:pt x="136" y="145"/>
                    <a:pt x="136" y="145"/>
                    <a:pt x="136" y="145"/>
                  </a:cubicBezTo>
                  <a:cubicBezTo>
                    <a:pt x="97" y="144"/>
                    <a:pt x="69" y="134"/>
                    <a:pt x="49" y="122"/>
                  </a:cubicBezTo>
                  <a:lnTo>
                    <a:pt x="96" y="76"/>
                  </a:lnTo>
                  <a:close/>
                  <a:moveTo>
                    <a:pt x="144" y="153"/>
                  </a:moveTo>
                  <a:cubicBezTo>
                    <a:pt x="160" y="153"/>
                    <a:pt x="174" y="152"/>
                    <a:pt x="187" y="149"/>
                  </a:cubicBezTo>
                  <a:cubicBezTo>
                    <a:pt x="144" y="224"/>
                    <a:pt x="144" y="224"/>
                    <a:pt x="144" y="224"/>
                  </a:cubicBezTo>
                  <a:cubicBezTo>
                    <a:pt x="101" y="149"/>
                    <a:pt x="101" y="149"/>
                    <a:pt x="101" y="149"/>
                  </a:cubicBezTo>
                  <a:cubicBezTo>
                    <a:pt x="114" y="152"/>
                    <a:pt x="128" y="153"/>
                    <a:pt x="144" y="153"/>
                  </a:cubicBezTo>
                  <a:close/>
                  <a:moveTo>
                    <a:pt x="151" y="145"/>
                  </a:moveTo>
                  <a:cubicBezTo>
                    <a:pt x="193" y="73"/>
                    <a:pt x="193" y="73"/>
                    <a:pt x="193" y="73"/>
                  </a:cubicBezTo>
                  <a:cubicBezTo>
                    <a:pt x="241" y="121"/>
                    <a:pt x="241" y="121"/>
                    <a:pt x="241" y="121"/>
                  </a:cubicBezTo>
                  <a:cubicBezTo>
                    <a:pt x="221" y="133"/>
                    <a:pt x="192" y="144"/>
                    <a:pt x="151" y="145"/>
                  </a:cubicBezTo>
                  <a:close/>
                  <a:moveTo>
                    <a:pt x="273" y="94"/>
                  </a:moveTo>
                  <a:cubicBezTo>
                    <a:pt x="269" y="98"/>
                    <a:pt x="262" y="105"/>
                    <a:pt x="253" y="113"/>
                  </a:cubicBezTo>
                  <a:cubicBezTo>
                    <a:pt x="242" y="41"/>
                    <a:pt x="242" y="41"/>
                    <a:pt x="242" y="41"/>
                  </a:cubicBezTo>
                  <a:cubicBezTo>
                    <a:pt x="264" y="55"/>
                    <a:pt x="271" y="78"/>
                    <a:pt x="273" y="94"/>
                  </a:cubicBezTo>
                  <a:close/>
                  <a:moveTo>
                    <a:pt x="44" y="42"/>
                  </a:moveTo>
                  <a:cubicBezTo>
                    <a:pt x="36" y="114"/>
                    <a:pt x="36" y="114"/>
                    <a:pt x="36" y="114"/>
                  </a:cubicBezTo>
                  <a:cubicBezTo>
                    <a:pt x="26" y="106"/>
                    <a:pt x="19" y="98"/>
                    <a:pt x="15" y="93"/>
                  </a:cubicBezTo>
                  <a:cubicBezTo>
                    <a:pt x="16" y="76"/>
                    <a:pt x="26" y="55"/>
                    <a:pt x="44" y="42"/>
                  </a:cubicBezTo>
                  <a:close/>
                  <a:moveTo>
                    <a:pt x="47" y="130"/>
                  </a:moveTo>
                  <a:cubicBezTo>
                    <a:pt x="59" y="137"/>
                    <a:pt x="73" y="143"/>
                    <a:pt x="91" y="147"/>
                  </a:cubicBezTo>
                  <a:cubicBezTo>
                    <a:pt x="127" y="209"/>
                    <a:pt x="127" y="209"/>
                    <a:pt x="127" y="209"/>
                  </a:cubicBezTo>
                  <a:cubicBezTo>
                    <a:pt x="97" y="180"/>
                    <a:pt x="68" y="152"/>
                    <a:pt x="47" y="130"/>
                  </a:cubicBezTo>
                  <a:close/>
                  <a:moveTo>
                    <a:pt x="161" y="209"/>
                  </a:moveTo>
                  <a:cubicBezTo>
                    <a:pt x="197" y="147"/>
                    <a:pt x="197" y="147"/>
                    <a:pt x="197" y="147"/>
                  </a:cubicBezTo>
                  <a:cubicBezTo>
                    <a:pt x="215" y="143"/>
                    <a:pt x="230" y="137"/>
                    <a:pt x="241" y="130"/>
                  </a:cubicBezTo>
                  <a:cubicBezTo>
                    <a:pt x="220" y="152"/>
                    <a:pt x="191" y="180"/>
                    <a:pt x="161" y="209"/>
                  </a:cubicBezTo>
                  <a:close/>
                </a:path>
              </a:pathLst>
            </a:custGeom>
            <a:solidFill>
              <a:srgbClr val="B00303"/>
            </a:solidFill>
            <a:ln>
              <a:noFill/>
            </a:ln>
          </p:spPr>
          <p:txBody>
            <a:bodyPr vert="horz" wrap="square" lIns="91419" tIns="45709" rIns="91419" bIns="45709" numCol="1" anchor="t" anchorCtr="0" compatLnSpc="1">
              <a:prstTxWarp prst="textNoShape">
                <a:avLst/>
              </a:prstTxWarp>
            </a:bodyPr>
            <a:lstStyle/>
            <a:p>
              <a:pPr defTabSz="914194"/>
              <a:endPara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56" name="文本框 155"/>
            <p:cNvSpPr txBox="1"/>
            <p:nvPr/>
          </p:nvSpPr>
          <p:spPr>
            <a:xfrm>
              <a:off x="1003868" y="2528104"/>
              <a:ext cx="10689656" cy="6832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lnSpc>
                  <a:spcPct val="120000"/>
                </a:lnSpc>
              </a:pPr>
              <a:r>
                <a:rPr lang="en-US" altLang="zh-CN" sz="16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此处文字替换成具体内容。此处文字替换成具体内容。此处文字替换成具体内容。此处文字替换成具体内容。此处文字替换成具体内容。此处文字替换成具体内容。</a:t>
              </a: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40E43A68-B9A7-466E-9DA7-1DBC38FA4AEB}"/>
              </a:ext>
            </a:extLst>
          </p:cNvPr>
          <p:cNvSpPr txBox="1"/>
          <p:nvPr/>
        </p:nvSpPr>
        <p:spPr>
          <a:xfrm>
            <a:off x="4412004" y="783433"/>
            <a:ext cx="33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E362A4"/>
                </a:solidFill>
                <a:effectLst/>
                <a:uLnTx/>
                <a:uFillTx/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运营服务</a:t>
            </a: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394AEAE3-2074-4573-81DB-82D81A3F95AC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产品运营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EA6AB59-855F-4715-ACFE-DA370FF36204}"/>
              </a:ext>
            </a:extLst>
          </p:cNvPr>
          <p:cNvSpPr txBox="1"/>
          <p:nvPr/>
        </p:nvSpPr>
        <p:spPr>
          <a:xfrm>
            <a:off x="1272970" y="79716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运营服务</a:t>
            </a:r>
          </a:p>
        </p:txBody>
      </p:sp>
    </p:spTree>
    <p:extLst>
      <p:ext uri="{BB962C8B-B14F-4D97-AF65-F5344CB8AC3E}">
        <p14:creationId xmlns:p14="http://schemas.microsoft.com/office/powerpoint/2010/main" val="682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" presetClass="entr" presetSubtype="8" fill="hold" grpId="0" nodeType="withEffect">
                                  <p:stCondLst>
                                    <p:cond delay="2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3" presetClass="entr" presetSubtype="16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6" presetClass="emph" presetSubtype="0" autoRev="1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animScale>
                                      <p:cBhvr>
                                        <p:cTn id="31" dur="200" fill="hold"/>
                                        <p:tgtEl>
                                          <p:spTgt spid="123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2" presetID="23" presetClass="entr" presetSubtype="16" fill="hold" nodeType="withEffect">
                                  <p:stCondLst>
                                    <p:cond delay="3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6" presetClass="emph" presetSubtype="0" autoRev="1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Scale>
                                      <p:cBhvr>
                                        <p:cTn id="37" dur="200" fill="hold"/>
                                        <p:tgtEl>
                                          <p:spTgt spid="11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  <p:par>
                                <p:cTn id="38" presetID="23" presetClass="entr" presetSubtype="16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6" presetClass="emph" presetSubtype="0" autoRev="1" fill="hold" nodeType="withEffect">
                                  <p:stCondLst>
                                    <p:cond delay="3750"/>
                                  </p:stCondLst>
                                  <p:childTnLst>
                                    <p:animScale>
                                      <p:cBhvr>
                                        <p:cTn id="43" dur="200" fill="hold"/>
                                        <p:tgtEl>
                                          <p:spTgt spid="128"/>
                                        </p:tgtEl>
                                      </p:cBhvr>
                                      <p:by x="110000" y="11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3"/>
          <p:cNvSpPr/>
          <p:nvPr/>
        </p:nvSpPr>
        <p:spPr>
          <a:xfrm>
            <a:off x="6178337" y="3977346"/>
            <a:ext cx="2364729" cy="1975749"/>
          </a:xfrm>
          <a:custGeom>
            <a:avLst/>
            <a:gdLst>
              <a:gd name="connsiteX0" fmla="*/ 0 w 2234450"/>
              <a:gd name="connsiteY0" fmla="*/ 0 h 1866900"/>
              <a:gd name="connsiteX1" fmla="*/ 2234450 w 2234450"/>
              <a:gd name="connsiteY1" fmla="*/ 0 h 1866900"/>
              <a:gd name="connsiteX2" fmla="*/ 2234450 w 2234450"/>
              <a:gd name="connsiteY2" fmla="*/ 1866900 h 1866900"/>
              <a:gd name="connsiteX3" fmla="*/ 0 w 2234450"/>
              <a:gd name="connsiteY3" fmla="*/ 1866900 h 1866900"/>
              <a:gd name="connsiteX4" fmla="*/ 0 w 2234450"/>
              <a:gd name="connsiteY4" fmla="*/ 0 h 186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4450" h="1866900">
                <a:moveTo>
                  <a:pt x="0" y="0"/>
                </a:moveTo>
                <a:lnTo>
                  <a:pt x="2234450" y="0"/>
                </a:lnTo>
                <a:lnTo>
                  <a:pt x="2234450" y="1866900"/>
                </a:lnTo>
                <a:lnTo>
                  <a:pt x="0" y="1866900"/>
                </a:lnTo>
                <a:lnTo>
                  <a:pt x="0" y="0"/>
                </a:lnTo>
              </a:path>
            </a:pathLst>
          </a:custGeom>
          <a:solidFill>
            <a:srgbClr val="E1E1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51" name="Freeform 3"/>
          <p:cNvSpPr/>
          <p:nvPr/>
        </p:nvSpPr>
        <p:spPr>
          <a:xfrm>
            <a:off x="6171605" y="3957185"/>
            <a:ext cx="2378183" cy="2009647"/>
          </a:xfrm>
          <a:custGeom>
            <a:avLst/>
            <a:gdLst>
              <a:gd name="connsiteX0" fmla="*/ 2240813 w 2247163"/>
              <a:gd name="connsiteY0" fmla="*/ 1892579 h 1898929"/>
              <a:gd name="connsiteX1" fmla="*/ 6350 w 2247163"/>
              <a:gd name="connsiteY1" fmla="*/ 1892579 h 1898929"/>
              <a:gd name="connsiteX2" fmla="*/ 6350 w 2247163"/>
              <a:gd name="connsiteY2" fmla="*/ 6350 h 1898929"/>
              <a:gd name="connsiteX3" fmla="*/ 2240813 w 2247163"/>
              <a:gd name="connsiteY3" fmla="*/ 6350 h 1898929"/>
              <a:gd name="connsiteX4" fmla="*/ 2240813 w 2247163"/>
              <a:gd name="connsiteY4" fmla="*/ 1892579 h 189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163" h="1898929">
                <a:moveTo>
                  <a:pt x="2240813" y="1892579"/>
                </a:moveTo>
                <a:lnTo>
                  <a:pt x="6350" y="1892579"/>
                </a:lnTo>
                <a:lnTo>
                  <a:pt x="6350" y="6350"/>
                </a:lnTo>
                <a:lnTo>
                  <a:pt x="2240813" y="6350"/>
                </a:lnTo>
                <a:lnTo>
                  <a:pt x="2240813" y="1892579"/>
                </a:lnTo>
              </a:path>
            </a:pathLst>
          </a:custGeom>
          <a:solidFill>
            <a:srgbClr val="1C617E">
              <a:alpha val="85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45" name="Freeform 3"/>
          <p:cNvSpPr/>
          <p:nvPr/>
        </p:nvSpPr>
        <p:spPr>
          <a:xfrm>
            <a:off x="8679327" y="1843240"/>
            <a:ext cx="2364743" cy="1996205"/>
          </a:xfrm>
          <a:custGeom>
            <a:avLst/>
            <a:gdLst>
              <a:gd name="connsiteX0" fmla="*/ 2234463 w 2234463"/>
              <a:gd name="connsiteY0" fmla="*/ 1886229 h 1886229"/>
              <a:gd name="connsiteX1" fmla="*/ 0 w 2234463"/>
              <a:gd name="connsiteY1" fmla="*/ 1886229 h 1886229"/>
              <a:gd name="connsiteX2" fmla="*/ 0 w 2234463"/>
              <a:gd name="connsiteY2" fmla="*/ 0 h 1886229"/>
              <a:gd name="connsiteX3" fmla="*/ 2234463 w 2234463"/>
              <a:gd name="connsiteY3" fmla="*/ 0 h 1886229"/>
              <a:gd name="connsiteX4" fmla="*/ 2234463 w 2234463"/>
              <a:gd name="connsiteY4" fmla="*/ 1886229 h 188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4463" h="1886229">
                <a:moveTo>
                  <a:pt x="2234463" y="1886229"/>
                </a:moveTo>
                <a:lnTo>
                  <a:pt x="0" y="1886229"/>
                </a:lnTo>
                <a:lnTo>
                  <a:pt x="0" y="0"/>
                </a:lnTo>
                <a:lnTo>
                  <a:pt x="2234463" y="0"/>
                </a:lnTo>
                <a:lnTo>
                  <a:pt x="2234463" y="1886229"/>
                </a:lnTo>
              </a:path>
            </a:pathLst>
          </a:custGeom>
          <a:solidFill>
            <a:srgbClr val="E1E1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49" name="Freeform 3"/>
          <p:cNvSpPr/>
          <p:nvPr/>
        </p:nvSpPr>
        <p:spPr>
          <a:xfrm>
            <a:off x="8684086" y="1829799"/>
            <a:ext cx="2378183" cy="2009647"/>
          </a:xfrm>
          <a:custGeom>
            <a:avLst/>
            <a:gdLst>
              <a:gd name="connsiteX0" fmla="*/ 2240813 w 2247163"/>
              <a:gd name="connsiteY0" fmla="*/ 1892579 h 1898929"/>
              <a:gd name="connsiteX1" fmla="*/ 6350 w 2247163"/>
              <a:gd name="connsiteY1" fmla="*/ 1892579 h 1898929"/>
              <a:gd name="connsiteX2" fmla="*/ 6350 w 2247163"/>
              <a:gd name="connsiteY2" fmla="*/ 6350 h 1898929"/>
              <a:gd name="connsiteX3" fmla="*/ 2240813 w 2247163"/>
              <a:gd name="connsiteY3" fmla="*/ 6350 h 1898929"/>
              <a:gd name="connsiteX4" fmla="*/ 2240813 w 2247163"/>
              <a:gd name="connsiteY4" fmla="*/ 1892579 h 189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163" h="1898929">
                <a:moveTo>
                  <a:pt x="2240813" y="1892579"/>
                </a:moveTo>
                <a:lnTo>
                  <a:pt x="6350" y="1892579"/>
                </a:lnTo>
                <a:lnTo>
                  <a:pt x="6350" y="6350"/>
                </a:lnTo>
                <a:lnTo>
                  <a:pt x="2240813" y="6350"/>
                </a:lnTo>
                <a:lnTo>
                  <a:pt x="2240813" y="1892579"/>
                </a:lnTo>
              </a:path>
            </a:pathLst>
          </a:custGeom>
          <a:solidFill>
            <a:srgbClr val="4EC2E6">
              <a:alpha val="85000"/>
            </a:srgbClr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44" name="Freeform 3"/>
          <p:cNvSpPr/>
          <p:nvPr/>
        </p:nvSpPr>
        <p:spPr>
          <a:xfrm>
            <a:off x="3677415" y="1843240"/>
            <a:ext cx="2364743" cy="1996205"/>
          </a:xfrm>
          <a:custGeom>
            <a:avLst/>
            <a:gdLst>
              <a:gd name="connsiteX0" fmla="*/ 2234463 w 2234463"/>
              <a:gd name="connsiteY0" fmla="*/ 1886229 h 1886229"/>
              <a:gd name="connsiteX1" fmla="*/ 0 w 2234463"/>
              <a:gd name="connsiteY1" fmla="*/ 1886229 h 1886229"/>
              <a:gd name="connsiteX2" fmla="*/ 0 w 2234463"/>
              <a:gd name="connsiteY2" fmla="*/ 0 h 1886229"/>
              <a:gd name="connsiteX3" fmla="*/ 2234463 w 2234463"/>
              <a:gd name="connsiteY3" fmla="*/ 0 h 1886229"/>
              <a:gd name="connsiteX4" fmla="*/ 2234463 w 2234463"/>
              <a:gd name="connsiteY4" fmla="*/ 1886229 h 18862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4463" h="1886229">
                <a:moveTo>
                  <a:pt x="2234463" y="1886229"/>
                </a:moveTo>
                <a:lnTo>
                  <a:pt x="0" y="1886229"/>
                </a:lnTo>
                <a:lnTo>
                  <a:pt x="0" y="0"/>
                </a:lnTo>
                <a:lnTo>
                  <a:pt x="2234463" y="0"/>
                </a:lnTo>
                <a:lnTo>
                  <a:pt x="2234463" y="1886229"/>
                </a:lnTo>
              </a:path>
            </a:pathLst>
          </a:custGeom>
          <a:solidFill>
            <a:srgbClr val="E1E1E1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48" name="Freeform 3"/>
          <p:cNvSpPr/>
          <p:nvPr/>
        </p:nvSpPr>
        <p:spPr>
          <a:xfrm>
            <a:off x="3670695" y="1836519"/>
            <a:ext cx="2378183" cy="2009647"/>
          </a:xfrm>
          <a:custGeom>
            <a:avLst/>
            <a:gdLst>
              <a:gd name="connsiteX0" fmla="*/ 2240813 w 2247163"/>
              <a:gd name="connsiteY0" fmla="*/ 1892579 h 1898929"/>
              <a:gd name="connsiteX1" fmla="*/ 6350 w 2247163"/>
              <a:gd name="connsiteY1" fmla="*/ 1892579 h 1898929"/>
              <a:gd name="connsiteX2" fmla="*/ 6350 w 2247163"/>
              <a:gd name="connsiteY2" fmla="*/ 6350 h 1898929"/>
              <a:gd name="connsiteX3" fmla="*/ 2240813 w 2247163"/>
              <a:gd name="connsiteY3" fmla="*/ 6350 h 1898929"/>
              <a:gd name="connsiteX4" fmla="*/ 2240813 w 2247163"/>
              <a:gd name="connsiteY4" fmla="*/ 1892579 h 189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163" h="1898929">
                <a:moveTo>
                  <a:pt x="2240813" y="1892579"/>
                </a:moveTo>
                <a:lnTo>
                  <a:pt x="6350" y="1892579"/>
                </a:lnTo>
                <a:lnTo>
                  <a:pt x="6350" y="6350"/>
                </a:lnTo>
                <a:lnTo>
                  <a:pt x="2240813" y="6350"/>
                </a:lnTo>
                <a:lnTo>
                  <a:pt x="2240813" y="1892579"/>
                </a:lnTo>
              </a:path>
            </a:pathLst>
          </a:custGeom>
          <a:solidFill>
            <a:srgbClr val="1C617E">
              <a:alpha val="85000"/>
            </a:srgbClr>
          </a:solidFill>
          <a:ln w="12700">
            <a:solidFill>
              <a:srgbClr val="DAB96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0" name="Freeform 3"/>
          <p:cNvSpPr/>
          <p:nvPr/>
        </p:nvSpPr>
        <p:spPr>
          <a:xfrm>
            <a:off x="1175702" y="3957185"/>
            <a:ext cx="2378183" cy="2009647"/>
          </a:xfrm>
          <a:custGeom>
            <a:avLst/>
            <a:gdLst>
              <a:gd name="connsiteX0" fmla="*/ 2240813 w 2247163"/>
              <a:gd name="connsiteY0" fmla="*/ 1892579 h 1898929"/>
              <a:gd name="connsiteX1" fmla="*/ 6350 w 2247163"/>
              <a:gd name="connsiteY1" fmla="*/ 1892579 h 1898929"/>
              <a:gd name="connsiteX2" fmla="*/ 6350 w 2247163"/>
              <a:gd name="connsiteY2" fmla="*/ 6350 h 1898929"/>
              <a:gd name="connsiteX3" fmla="*/ 2240813 w 2247163"/>
              <a:gd name="connsiteY3" fmla="*/ 6350 h 1898929"/>
              <a:gd name="connsiteX4" fmla="*/ 2240813 w 2247163"/>
              <a:gd name="connsiteY4" fmla="*/ 1892579 h 189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163" h="1898929">
                <a:moveTo>
                  <a:pt x="2240813" y="1892579"/>
                </a:moveTo>
                <a:lnTo>
                  <a:pt x="6350" y="1892579"/>
                </a:lnTo>
                <a:lnTo>
                  <a:pt x="6350" y="6350"/>
                </a:lnTo>
                <a:lnTo>
                  <a:pt x="2240813" y="6350"/>
                </a:lnTo>
                <a:lnTo>
                  <a:pt x="2240813" y="1892579"/>
                </a:lnTo>
              </a:path>
            </a:pathLst>
          </a:custGeom>
          <a:solidFill>
            <a:srgbClr val="000000">
              <a:alpha val="0"/>
            </a:srgbClr>
          </a:solidFill>
          <a:ln w="12700">
            <a:solidFill>
              <a:srgbClr val="DAB96E">
                <a:alpha val="10000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5" name="Freeform 3"/>
          <p:cNvSpPr/>
          <p:nvPr/>
        </p:nvSpPr>
        <p:spPr>
          <a:xfrm>
            <a:off x="1169718" y="3971970"/>
            <a:ext cx="2364729" cy="1975749"/>
          </a:xfrm>
          <a:custGeom>
            <a:avLst/>
            <a:gdLst>
              <a:gd name="connsiteX0" fmla="*/ 0 w 2234450"/>
              <a:gd name="connsiteY0" fmla="*/ 0 h 1866900"/>
              <a:gd name="connsiteX1" fmla="*/ 2234450 w 2234450"/>
              <a:gd name="connsiteY1" fmla="*/ 0 h 1866900"/>
              <a:gd name="connsiteX2" fmla="*/ 2234450 w 2234450"/>
              <a:gd name="connsiteY2" fmla="*/ 1866900 h 1866900"/>
              <a:gd name="connsiteX3" fmla="*/ 0 w 2234450"/>
              <a:gd name="connsiteY3" fmla="*/ 1866900 h 1866900"/>
              <a:gd name="connsiteX4" fmla="*/ 0 w 2234450"/>
              <a:gd name="connsiteY4" fmla="*/ 0 h 186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4450" h="1866900">
                <a:moveTo>
                  <a:pt x="0" y="0"/>
                </a:moveTo>
                <a:lnTo>
                  <a:pt x="2234450" y="0"/>
                </a:lnTo>
                <a:lnTo>
                  <a:pt x="2234450" y="1866900"/>
                </a:lnTo>
                <a:lnTo>
                  <a:pt x="0" y="1866900"/>
                </a:lnTo>
                <a:lnTo>
                  <a:pt x="0" y="0"/>
                </a:lnTo>
              </a:path>
            </a:pathLst>
          </a:custGeom>
          <a:solidFill>
            <a:srgbClr val="4EC2E6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24" name="TextBox 1"/>
          <p:cNvSpPr txBox="1"/>
          <p:nvPr/>
        </p:nvSpPr>
        <p:spPr>
          <a:xfrm>
            <a:off x="3965687" y="2311763"/>
            <a:ext cx="2154436" cy="126496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国内市场透析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此处文字替换成具体内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容。市场分析的主要目的</a:t>
            </a:r>
          </a:p>
          <a:p>
            <a:pPr>
              <a:lnSpc>
                <a:spcPct val="120000"/>
              </a:lnSpc>
            </a:pPr>
            <a:r>
              <a:rPr lang="en-US" altLang="zh-CN" sz="1400" dirty="0">
                <a:solidFill>
                  <a:schemeClr val="bg1"/>
                </a:solidFill>
                <a:cs typeface="+mn-ea"/>
                <a:sym typeface="+mn-lt"/>
              </a:rPr>
              <a:t>是研究商品的潜在销售量。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1411998" y="4421916"/>
            <a:ext cx="1846659" cy="10279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区域市场透析</a:t>
            </a:r>
          </a:p>
          <a:p>
            <a:pPr>
              <a:lnSpc>
                <a:spcPts val="2328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此处文字替换成具体内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容。市场分析的主要目的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是研究商品的潜在销售量。</a:t>
            </a:r>
          </a:p>
        </p:txBody>
      </p:sp>
      <p:sp>
        <p:nvSpPr>
          <p:cNvPr id="26" name="TextBox 1"/>
          <p:cNvSpPr txBox="1"/>
          <p:nvPr/>
        </p:nvSpPr>
        <p:spPr>
          <a:xfrm>
            <a:off x="6479054" y="4421917"/>
            <a:ext cx="1846721" cy="1027974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本地市场透析</a:t>
            </a:r>
          </a:p>
          <a:p>
            <a:pPr>
              <a:lnSpc>
                <a:spcPts val="2328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此处文字替换成具体内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容。市场分析的主要目的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是研究商品的潜在销售量。</a:t>
            </a:r>
          </a:p>
        </p:txBody>
      </p:sp>
      <p:sp>
        <p:nvSpPr>
          <p:cNvPr id="27" name="TextBox 1"/>
          <p:cNvSpPr txBox="1"/>
          <p:nvPr/>
        </p:nvSpPr>
        <p:spPr>
          <a:xfrm>
            <a:off x="8978983" y="2311761"/>
            <a:ext cx="1846659" cy="1027974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905"/>
              </a:lnSpc>
            </a:pPr>
            <a:r>
              <a:rPr lang="en-US" altLang="zh-CN" sz="1600" b="1" dirty="0">
                <a:solidFill>
                  <a:schemeClr val="bg1"/>
                </a:solidFill>
                <a:cs typeface="+mn-ea"/>
                <a:sym typeface="+mn-lt"/>
              </a:rPr>
              <a:t>国外市场透析</a:t>
            </a:r>
          </a:p>
          <a:p>
            <a:pPr>
              <a:lnSpc>
                <a:spcPts val="2328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此处文字替换成具体内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容。市场分析的主要目的</a:t>
            </a:r>
          </a:p>
          <a:p>
            <a:pPr>
              <a:lnSpc>
                <a:spcPct val="12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是研究商品的潜在销售量。</a:t>
            </a:r>
          </a:p>
        </p:txBody>
      </p:sp>
      <p:sp>
        <p:nvSpPr>
          <p:cNvPr id="40" name="Freeform 3"/>
          <p:cNvSpPr/>
          <p:nvPr/>
        </p:nvSpPr>
        <p:spPr>
          <a:xfrm>
            <a:off x="6171605" y="1836519"/>
            <a:ext cx="2378183" cy="2009647"/>
          </a:xfrm>
          <a:custGeom>
            <a:avLst/>
            <a:gdLst>
              <a:gd name="connsiteX0" fmla="*/ 2240813 w 2247163"/>
              <a:gd name="connsiteY0" fmla="*/ 1892579 h 1898929"/>
              <a:gd name="connsiteX1" fmla="*/ 6350 w 2247163"/>
              <a:gd name="connsiteY1" fmla="*/ 1892579 h 1898929"/>
              <a:gd name="connsiteX2" fmla="*/ 6350 w 2247163"/>
              <a:gd name="connsiteY2" fmla="*/ 6350 h 1898929"/>
              <a:gd name="connsiteX3" fmla="*/ 2240813 w 2247163"/>
              <a:gd name="connsiteY3" fmla="*/ 6350 h 1898929"/>
              <a:gd name="connsiteX4" fmla="*/ 2240813 w 2247163"/>
              <a:gd name="connsiteY4" fmla="*/ 1892579 h 189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163" h="1898929">
                <a:moveTo>
                  <a:pt x="2240813" y="1892579"/>
                </a:moveTo>
                <a:lnTo>
                  <a:pt x="6350" y="1892579"/>
                </a:lnTo>
                <a:lnTo>
                  <a:pt x="6350" y="6350"/>
                </a:lnTo>
                <a:lnTo>
                  <a:pt x="2240813" y="6350"/>
                </a:lnTo>
                <a:lnTo>
                  <a:pt x="2240813" y="1892579"/>
                </a:lnTo>
              </a:path>
            </a:pathLst>
          </a:custGeom>
          <a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rgbClr val="218C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41" name="Freeform 3"/>
          <p:cNvSpPr/>
          <p:nvPr/>
        </p:nvSpPr>
        <p:spPr>
          <a:xfrm>
            <a:off x="1169719" y="1836519"/>
            <a:ext cx="2378183" cy="2009647"/>
          </a:xfrm>
          <a:custGeom>
            <a:avLst/>
            <a:gdLst>
              <a:gd name="connsiteX0" fmla="*/ 2240813 w 2247163"/>
              <a:gd name="connsiteY0" fmla="*/ 1892579 h 1898929"/>
              <a:gd name="connsiteX1" fmla="*/ 6350 w 2247163"/>
              <a:gd name="connsiteY1" fmla="*/ 1892579 h 1898929"/>
              <a:gd name="connsiteX2" fmla="*/ 6350 w 2247163"/>
              <a:gd name="connsiteY2" fmla="*/ 6350 h 1898929"/>
              <a:gd name="connsiteX3" fmla="*/ 2240813 w 2247163"/>
              <a:gd name="connsiteY3" fmla="*/ 6350 h 1898929"/>
              <a:gd name="connsiteX4" fmla="*/ 2240813 w 2247163"/>
              <a:gd name="connsiteY4" fmla="*/ 1892579 h 189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163" h="1898929">
                <a:moveTo>
                  <a:pt x="2240813" y="1892579"/>
                </a:moveTo>
                <a:lnTo>
                  <a:pt x="6350" y="1892579"/>
                </a:lnTo>
                <a:lnTo>
                  <a:pt x="6350" y="6350"/>
                </a:lnTo>
                <a:lnTo>
                  <a:pt x="2240813" y="6350"/>
                </a:lnTo>
                <a:lnTo>
                  <a:pt x="2240813" y="1892579"/>
                </a:lnTo>
              </a:path>
            </a:pathLst>
          </a:custGeom>
          <a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rgbClr val="218C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42" name="Freeform 3"/>
          <p:cNvSpPr/>
          <p:nvPr/>
        </p:nvSpPr>
        <p:spPr>
          <a:xfrm>
            <a:off x="3684418" y="3977346"/>
            <a:ext cx="2364743" cy="1975749"/>
          </a:xfrm>
          <a:custGeom>
            <a:avLst/>
            <a:gdLst>
              <a:gd name="connsiteX0" fmla="*/ 0 w 2234463"/>
              <a:gd name="connsiteY0" fmla="*/ 0 h 1866900"/>
              <a:gd name="connsiteX1" fmla="*/ 2234463 w 2234463"/>
              <a:gd name="connsiteY1" fmla="*/ 0 h 1866900"/>
              <a:gd name="connsiteX2" fmla="*/ 2234463 w 2234463"/>
              <a:gd name="connsiteY2" fmla="*/ 1866900 h 1866900"/>
              <a:gd name="connsiteX3" fmla="*/ 0 w 2234463"/>
              <a:gd name="connsiteY3" fmla="*/ 1866900 h 1866900"/>
              <a:gd name="connsiteX4" fmla="*/ 0 w 2234463"/>
              <a:gd name="connsiteY4" fmla="*/ 0 h 1866900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34463" h="1866900">
                <a:moveTo>
                  <a:pt x="0" y="0"/>
                </a:moveTo>
                <a:lnTo>
                  <a:pt x="2234463" y="0"/>
                </a:lnTo>
                <a:lnTo>
                  <a:pt x="2234463" y="1866900"/>
                </a:lnTo>
                <a:lnTo>
                  <a:pt x="0" y="1866900"/>
                </a:lnTo>
                <a:lnTo>
                  <a:pt x="0" y="0"/>
                </a:lnTo>
              </a:path>
            </a:pathLst>
          </a:custGeom>
          <a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rgbClr val="218C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43" name="Freeform 3"/>
          <p:cNvSpPr/>
          <p:nvPr/>
        </p:nvSpPr>
        <p:spPr>
          <a:xfrm>
            <a:off x="8672607" y="3957185"/>
            <a:ext cx="2378183" cy="2009647"/>
          </a:xfrm>
          <a:custGeom>
            <a:avLst/>
            <a:gdLst>
              <a:gd name="connsiteX0" fmla="*/ 2240813 w 2247163"/>
              <a:gd name="connsiteY0" fmla="*/ 1892579 h 1898929"/>
              <a:gd name="connsiteX1" fmla="*/ 6350 w 2247163"/>
              <a:gd name="connsiteY1" fmla="*/ 1892579 h 1898929"/>
              <a:gd name="connsiteX2" fmla="*/ 6350 w 2247163"/>
              <a:gd name="connsiteY2" fmla="*/ 6350 h 1898929"/>
              <a:gd name="connsiteX3" fmla="*/ 2240813 w 2247163"/>
              <a:gd name="connsiteY3" fmla="*/ 6350 h 1898929"/>
              <a:gd name="connsiteX4" fmla="*/ 2240813 w 2247163"/>
              <a:gd name="connsiteY4" fmla="*/ 1892579 h 189892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</a:cxnLst>
            <a:rect l="l" t="t" r="r" b="b"/>
            <a:pathLst>
              <a:path w="2247163" h="1898929">
                <a:moveTo>
                  <a:pt x="2240813" y="1892579"/>
                </a:moveTo>
                <a:lnTo>
                  <a:pt x="6350" y="1892579"/>
                </a:lnTo>
                <a:lnTo>
                  <a:pt x="6350" y="6350"/>
                </a:lnTo>
                <a:lnTo>
                  <a:pt x="2240813" y="6350"/>
                </a:lnTo>
                <a:lnTo>
                  <a:pt x="2240813" y="1892579"/>
                </a:lnTo>
              </a:path>
            </a:pathLst>
          </a:custGeom>
          <a:blipFill rotWithShape="1"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  <a:ln w="12700">
            <a:solidFill>
              <a:srgbClr val="218CD5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cs typeface="+mn-ea"/>
              <a:sym typeface="+mn-lt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2CB3F23-A733-4CC5-BDA2-F87E369945C6}"/>
              </a:ext>
            </a:extLst>
          </p:cNvPr>
          <p:cNvSpPr txBox="1"/>
          <p:nvPr/>
        </p:nvSpPr>
        <p:spPr>
          <a:xfrm>
            <a:off x="4412004" y="783433"/>
            <a:ext cx="3388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0" i="0" u="none" strike="noStrike" cap="none" spc="0" normalizeH="0" baseline="0">
                <a:ln>
                  <a:noFill/>
                </a:ln>
                <a:solidFill>
                  <a:srgbClr val="E362A4"/>
                </a:solidFill>
                <a:effectLst/>
                <a:uLnTx/>
                <a:uFillTx/>
                <a:latin typeface="方正综艺简体" panose="02010601030101010101" pitchFamily="2" charset="-122"/>
                <a:ea typeface="方正综艺简体" panose="02010601030101010101" pitchFamily="2" charset="-122"/>
              </a:defRPr>
            </a:lvl1pPr>
          </a:lstStyle>
          <a:p>
            <a:pPr algn="ctr"/>
            <a:r>
              <a: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运营广告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D25F3BC-1D9D-4583-98F1-459AF770A68A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产品运营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46E08AE-4195-4E70-BA84-2E03B4553B18}"/>
              </a:ext>
            </a:extLst>
          </p:cNvPr>
          <p:cNvSpPr txBox="1"/>
          <p:nvPr/>
        </p:nvSpPr>
        <p:spPr>
          <a:xfrm>
            <a:off x="1272970" y="79716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运营广告</a:t>
            </a:r>
          </a:p>
        </p:txBody>
      </p:sp>
    </p:spTree>
    <p:extLst>
      <p:ext uri="{BB962C8B-B14F-4D97-AF65-F5344CB8AC3E}">
        <p14:creationId xmlns:p14="http://schemas.microsoft.com/office/powerpoint/2010/main" val="6098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1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6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1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6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49" grpId="0" animBg="1"/>
      <p:bldP spid="48" grpId="0" animBg="1"/>
      <p:bldP spid="5" grpId="0" animBg="1"/>
      <p:bldP spid="40" grpId="0" animBg="1"/>
      <p:bldP spid="41" grpId="0" animBg="1"/>
      <p:bldP spid="42" grpId="0" animBg="1"/>
      <p:bldP spid="43" grpId="0" animBg="1"/>
      <p:bldP spid="20" grpId="0"/>
      <p:bldP spid="2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 3"/>
          <p:cNvSpPr/>
          <p:nvPr/>
        </p:nvSpPr>
        <p:spPr>
          <a:xfrm>
            <a:off x="4587928" y="2349234"/>
            <a:ext cx="1382595" cy="1348671"/>
          </a:xfrm>
          <a:custGeom>
            <a:avLst/>
            <a:gdLst>
              <a:gd name="connsiteX0" fmla="*/ 515251 w 1306423"/>
              <a:gd name="connsiteY0" fmla="*/ 286600 h 1274368"/>
              <a:gd name="connsiteX1" fmla="*/ 249440 w 1306423"/>
              <a:gd name="connsiteY1" fmla="*/ 250736 h 1274368"/>
              <a:gd name="connsiteX2" fmla="*/ 285331 w 1306423"/>
              <a:gd name="connsiteY2" fmla="*/ 516394 h 1274368"/>
              <a:gd name="connsiteX3" fmla="*/ 0 w 1306423"/>
              <a:gd name="connsiteY3" fmla="*/ 1274343 h 1274368"/>
              <a:gd name="connsiteX4" fmla="*/ 459600 w 1306423"/>
              <a:gd name="connsiteY4" fmla="*/ 1274368 h 1274368"/>
              <a:gd name="connsiteX5" fmla="*/ 717448 w 1306423"/>
              <a:gd name="connsiteY5" fmla="*/ 718731 h 1274368"/>
              <a:gd name="connsiteX6" fmla="*/ 1306423 w 1306423"/>
              <a:gd name="connsiteY6" fmla="*/ 458597 h 1274368"/>
              <a:gd name="connsiteX7" fmla="*/ 1306423 w 1306423"/>
              <a:gd name="connsiteY7" fmla="*/ 0 h 1274368"/>
              <a:gd name="connsiteX8" fmla="*/ 515251 w 1306423"/>
              <a:gd name="connsiteY8" fmla="*/ 286600 h 127436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6423" h="1274368">
                <a:moveTo>
                  <a:pt x="515251" y="286600"/>
                </a:moveTo>
                <a:lnTo>
                  <a:pt x="249440" y="250736"/>
                </a:lnTo>
                <a:lnTo>
                  <a:pt x="285331" y="516394"/>
                </a:lnTo>
                <a:cubicBezTo>
                  <a:pt x="110058" y="739609"/>
                  <a:pt x="14808" y="1005103"/>
                  <a:pt x="0" y="1274343"/>
                </a:cubicBezTo>
                <a:lnTo>
                  <a:pt x="459600" y="1274368"/>
                </a:lnTo>
                <a:cubicBezTo>
                  <a:pt x="476567" y="1071752"/>
                  <a:pt x="562381" y="873747"/>
                  <a:pt x="717448" y="718731"/>
                </a:cubicBezTo>
                <a:cubicBezTo>
                  <a:pt x="880960" y="555155"/>
                  <a:pt x="1092275" y="468464"/>
                  <a:pt x="1306423" y="458597"/>
                </a:cubicBezTo>
                <a:lnTo>
                  <a:pt x="1306423" y="0"/>
                </a:lnTo>
                <a:cubicBezTo>
                  <a:pt x="1025842" y="8559"/>
                  <a:pt x="747623" y="104203"/>
                  <a:pt x="515251" y="286600"/>
                </a:cubicBezTo>
              </a:path>
            </a:pathLst>
          </a:custGeom>
          <a:solidFill>
            <a:srgbClr val="4EC2E6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2" name="Freeform 3"/>
          <p:cNvSpPr/>
          <p:nvPr/>
        </p:nvSpPr>
        <p:spPr>
          <a:xfrm>
            <a:off x="6045037" y="3772456"/>
            <a:ext cx="1397971" cy="1432579"/>
          </a:xfrm>
          <a:custGeom>
            <a:avLst/>
            <a:gdLst>
              <a:gd name="connsiteX0" fmla="*/ 1018438 w 1320952"/>
              <a:gd name="connsiteY0" fmla="*/ 856195 h 1353654"/>
              <a:gd name="connsiteX1" fmla="*/ 1320952 w 1320952"/>
              <a:gd name="connsiteY1" fmla="*/ 37 h 1353654"/>
              <a:gd name="connsiteX2" fmla="*/ 862457 w 1320952"/>
              <a:gd name="connsiteY2" fmla="*/ 0 h 1353654"/>
              <a:gd name="connsiteX3" fmla="*/ 601370 w 1320952"/>
              <a:gd name="connsiteY3" fmla="*/ 634682 h 1353654"/>
              <a:gd name="connsiteX4" fmla="*/ 0 w 1320952"/>
              <a:gd name="connsiteY4" fmla="*/ 895083 h 1353654"/>
              <a:gd name="connsiteX5" fmla="*/ 63 w 1320952"/>
              <a:gd name="connsiteY5" fmla="*/ 1353654 h 1353654"/>
              <a:gd name="connsiteX6" fmla="*/ 822756 w 1320952"/>
              <a:gd name="connsiteY6" fmla="*/ 1051712 h 1353654"/>
              <a:gd name="connsiteX7" fmla="*/ 1049006 w 1320952"/>
              <a:gd name="connsiteY7" fmla="*/ 1082319 h 1353654"/>
              <a:gd name="connsiteX8" fmla="*/ 1018438 w 1320952"/>
              <a:gd name="connsiteY8" fmla="*/ 856195 h 1353654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20952" h="1353654">
                <a:moveTo>
                  <a:pt x="1018438" y="856195"/>
                </a:moveTo>
                <a:cubicBezTo>
                  <a:pt x="1221104" y="607593"/>
                  <a:pt x="1321942" y="303657"/>
                  <a:pt x="1320952" y="37"/>
                </a:cubicBezTo>
                <a:lnTo>
                  <a:pt x="862457" y="0"/>
                </a:lnTo>
                <a:cubicBezTo>
                  <a:pt x="863485" y="229577"/>
                  <a:pt x="776554" y="459537"/>
                  <a:pt x="601370" y="634682"/>
                </a:cubicBezTo>
                <a:cubicBezTo>
                  <a:pt x="434695" y="801395"/>
                  <a:pt x="218427" y="888047"/>
                  <a:pt x="0" y="895083"/>
                </a:cubicBezTo>
                <a:lnTo>
                  <a:pt x="63" y="1353654"/>
                </a:lnTo>
                <a:cubicBezTo>
                  <a:pt x="292506" y="1347432"/>
                  <a:pt x="583272" y="1246860"/>
                  <a:pt x="822756" y="1051712"/>
                </a:cubicBezTo>
                <a:lnTo>
                  <a:pt x="1049006" y="1082319"/>
                </a:lnTo>
                <a:lnTo>
                  <a:pt x="1018438" y="856195"/>
                </a:lnTo>
              </a:path>
            </a:pathLst>
          </a:custGeom>
          <a:solidFill>
            <a:srgbClr val="4EC2E6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9" name="Freeform 3"/>
          <p:cNvSpPr/>
          <p:nvPr/>
        </p:nvSpPr>
        <p:spPr>
          <a:xfrm>
            <a:off x="4585606" y="3782537"/>
            <a:ext cx="1384919" cy="1432256"/>
          </a:xfrm>
          <a:custGeom>
            <a:avLst/>
            <a:gdLst>
              <a:gd name="connsiteX0" fmla="*/ 458571 w 1308620"/>
              <a:gd name="connsiteY0" fmla="*/ 0 h 1353349"/>
              <a:gd name="connsiteX1" fmla="*/ 0 w 1308620"/>
              <a:gd name="connsiteY1" fmla="*/ 12 h 1353349"/>
              <a:gd name="connsiteX2" fmla="*/ 292036 w 1308620"/>
              <a:gd name="connsiteY2" fmla="*/ 842683 h 1353349"/>
              <a:gd name="connsiteX3" fmla="*/ 261429 w 1308620"/>
              <a:gd name="connsiteY3" fmla="*/ 1069606 h 1353349"/>
              <a:gd name="connsiteX4" fmla="*/ 483704 w 1308620"/>
              <a:gd name="connsiteY4" fmla="*/ 1039545 h 1353349"/>
              <a:gd name="connsiteX5" fmla="*/ 1308620 w 1308620"/>
              <a:gd name="connsiteY5" fmla="*/ 1353350 h 1353349"/>
              <a:gd name="connsiteX6" fmla="*/ 1308595 w 1308620"/>
              <a:gd name="connsiteY6" fmla="*/ 894803 h 1353349"/>
              <a:gd name="connsiteX7" fmla="*/ 719620 w 1308620"/>
              <a:gd name="connsiteY7" fmla="*/ 634669 h 1353349"/>
              <a:gd name="connsiteX8" fmla="*/ 458571 w 1308620"/>
              <a:gd name="connsiteY8" fmla="*/ 0 h 1353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8620" h="1353349">
                <a:moveTo>
                  <a:pt x="458571" y="0"/>
                </a:moveTo>
                <a:lnTo>
                  <a:pt x="0" y="12"/>
                </a:lnTo>
                <a:cubicBezTo>
                  <a:pt x="-952" y="298221"/>
                  <a:pt x="96545" y="596569"/>
                  <a:pt x="292036" y="842683"/>
                </a:cubicBezTo>
                <a:lnTo>
                  <a:pt x="261429" y="1069606"/>
                </a:lnTo>
                <a:lnTo>
                  <a:pt x="483704" y="1039545"/>
                </a:lnTo>
                <a:cubicBezTo>
                  <a:pt x="722591" y="1239812"/>
                  <a:pt x="1014310" y="1344371"/>
                  <a:pt x="1308620" y="1353350"/>
                </a:cubicBezTo>
                <a:lnTo>
                  <a:pt x="1308595" y="894803"/>
                </a:lnTo>
                <a:cubicBezTo>
                  <a:pt x="1094435" y="884897"/>
                  <a:pt x="883119" y="798182"/>
                  <a:pt x="719620" y="634669"/>
                </a:cubicBezTo>
                <a:cubicBezTo>
                  <a:pt x="544423" y="459498"/>
                  <a:pt x="457466" y="229565"/>
                  <a:pt x="458571" y="0"/>
                </a:cubicBez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 baseline="-2500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0" name="Freeform 3"/>
          <p:cNvSpPr/>
          <p:nvPr/>
        </p:nvSpPr>
        <p:spPr>
          <a:xfrm>
            <a:off x="6056443" y="2352941"/>
            <a:ext cx="1395685" cy="1348967"/>
          </a:xfrm>
          <a:custGeom>
            <a:avLst/>
            <a:gdLst>
              <a:gd name="connsiteX0" fmla="*/ 1057123 w 1318793"/>
              <a:gd name="connsiteY0" fmla="*/ 240017 h 1274648"/>
              <a:gd name="connsiteX1" fmla="*/ 789698 w 1318793"/>
              <a:gd name="connsiteY1" fmla="*/ 276110 h 1274648"/>
              <a:gd name="connsiteX2" fmla="*/ 0 w 1318793"/>
              <a:gd name="connsiteY2" fmla="*/ 0 h 1274648"/>
              <a:gd name="connsiteX3" fmla="*/ 25 w 1318793"/>
              <a:gd name="connsiteY3" fmla="*/ 458533 h 1274648"/>
              <a:gd name="connsiteX4" fmla="*/ 601395 w 1318793"/>
              <a:gd name="connsiteY4" fmla="*/ 719035 h 1274648"/>
              <a:gd name="connsiteX5" fmla="*/ 859256 w 1318793"/>
              <a:gd name="connsiteY5" fmla="*/ 1274648 h 1274648"/>
              <a:gd name="connsiteX6" fmla="*/ 1318793 w 1318793"/>
              <a:gd name="connsiteY6" fmla="*/ 1274622 h 1274648"/>
              <a:gd name="connsiteX7" fmla="*/ 1021715 w 1318793"/>
              <a:gd name="connsiteY7" fmla="*/ 501916 h 1274648"/>
              <a:gd name="connsiteX8" fmla="*/ 1057123 w 1318793"/>
              <a:gd name="connsiteY8" fmla="*/ 240017 h 1274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93" h="1274648">
                <a:moveTo>
                  <a:pt x="1057123" y="240017"/>
                </a:moveTo>
                <a:lnTo>
                  <a:pt x="789698" y="276110"/>
                </a:lnTo>
                <a:cubicBezTo>
                  <a:pt x="556729" y="98069"/>
                  <a:pt x="279234" y="6007"/>
                  <a:pt x="0" y="0"/>
                </a:cubicBezTo>
                <a:lnTo>
                  <a:pt x="25" y="458533"/>
                </a:lnTo>
                <a:cubicBezTo>
                  <a:pt x="218427" y="465620"/>
                  <a:pt x="434708" y="552310"/>
                  <a:pt x="601395" y="719035"/>
                </a:cubicBezTo>
                <a:cubicBezTo>
                  <a:pt x="756450" y="874052"/>
                  <a:pt x="842276" y="1072019"/>
                  <a:pt x="859256" y="1274648"/>
                </a:cubicBezTo>
                <a:lnTo>
                  <a:pt x="1318793" y="1274622"/>
                </a:lnTo>
                <a:cubicBezTo>
                  <a:pt x="1303655" y="999464"/>
                  <a:pt x="1204531" y="728040"/>
                  <a:pt x="1021715" y="501916"/>
                </a:cubicBezTo>
                <a:lnTo>
                  <a:pt x="1057123" y="240017"/>
                </a:lnTo>
              </a:path>
            </a:pathLst>
          </a:custGeom>
          <a:solidFill>
            <a:srgbClr val="DAB96E">
              <a:alpha val="100000"/>
            </a:srgbClr>
          </a:solidFill>
          <a:ln w="12700">
            <a:solidFill>
              <a:srgbClr val="000000">
                <a:alpha val="0"/>
              </a:srgb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" name="Freeform 3"/>
          <p:cNvSpPr/>
          <p:nvPr/>
        </p:nvSpPr>
        <p:spPr>
          <a:xfrm>
            <a:off x="4585606" y="3772456"/>
            <a:ext cx="1384919" cy="1432256"/>
          </a:xfrm>
          <a:custGeom>
            <a:avLst/>
            <a:gdLst>
              <a:gd name="connsiteX0" fmla="*/ 458571 w 1308620"/>
              <a:gd name="connsiteY0" fmla="*/ 0 h 1353349"/>
              <a:gd name="connsiteX1" fmla="*/ 0 w 1308620"/>
              <a:gd name="connsiteY1" fmla="*/ 12 h 1353349"/>
              <a:gd name="connsiteX2" fmla="*/ 292036 w 1308620"/>
              <a:gd name="connsiteY2" fmla="*/ 842683 h 1353349"/>
              <a:gd name="connsiteX3" fmla="*/ 261429 w 1308620"/>
              <a:gd name="connsiteY3" fmla="*/ 1069606 h 1353349"/>
              <a:gd name="connsiteX4" fmla="*/ 483704 w 1308620"/>
              <a:gd name="connsiteY4" fmla="*/ 1039545 h 1353349"/>
              <a:gd name="connsiteX5" fmla="*/ 1308620 w 1308620"/>
              <a:gd name="connsiteY5" fmla="*/ 1353350 h 1353349"/>
              <a:gd name="connsiteX6" fmla="*/ 1308595 w 1308620"/>
              <a:gd name="connsiteY6" fmla="*/ 894803 h 1353349"/>
              <a:gd name="connsiteX7" fmla="*/ 719620 w 1308620"/>
              <a:gd name="connsiteY7" fmla="*/ 634669 h 1353349"/>
              <a:gd name="connsiteX8" fmla="*/ 458571 w 1308620"/>
              <a:gd name="connsiteY8" fmla="*/ 0 h 1353349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08620" h="1353349">
                <a:moveTo>
                  <a:pt x="458571" y="0"/>
                </a:moveTo>
                <a:lnTo>
                  <a:pt x="0" y="12"/>
                </a:lnTo>
                <a:cubicBezTo>
                  <a:pt x="-952" y="298221"/>
                  <a:pt x="96545" y="596569"/>
                  <a:pt x="292036" y="842683"/>
                </a:cubicBezTo>
                <a:lnTo>
                  <a:pt x="261429" y="1069606"/>
                </a:lnTo>
                <a:lnTo>
                  <a:pt x="483704" y="1039545"/>
                </a:lnTo>
                <a:cubicBezTo>
                  <a:pt x="722591" y="1239812"/>
                  <a:pt x="1014310" y="1344371"/>
                  <a:pt x="1308620" y="1353350"/>
                </a:cubicBezTo>
                <a:lnTo>
                  <a:pt x="1308595" y="894803"/>
                </a:lnTo>
                <a:cubicBezTo>
                  <a:pt x="1094435" y="884897"/>
                  <a:pt x="883119" y="798182"/>
                  <a:pt x="719620" y="634669"/>
                </a:cubicBezTo>
                <a:cubicBezTo>
                  <a:pt x="544423" y="459498"/>
                  <a:pt x="457466" y="229565"/>
                  <a:pt x="458571" y="0"/>
                </a:cubicBezTo>
              </a:path>
            </a:pathLst>
          </a:custGeom>
          <a:solidFill>
            <a:srgbClr val="1C617E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Freeform 3"/>
          <p:cNvSpPr/>
          <p:nvPr/>
        </p:nvSpPr>
        <p:spPr>
          <a:xfrm>
            <a:off x="6045019" y="2348909"/>
            <a:ext cx="1395685" cy="1348967"/>
          </a:xfrm>
          <a:custGeom>
            <a:avLst/>
            <a:gdLst>
              <a:gd name="connsiteX0" fmla="*/ 1057123 w 1318793"/>
              <a:gd name="connsiteY0" fmla="*/ 240017 h 1274648"/>
              <a:gd name="connsiteX1" fmla="*/ 789698 w 1318793"/>
              <a:gd name="connsiteY1" fmla="*/ 276110 h 1274648"/>
              <a:gd name="connsiteX2" fmla="*/ 0 w 1318793"/>
              <a:gd name="connsiteY2" fmla="*/ 0 h 1274648"/>
              <a:gd name="connsiteX3" fmla="*/ 25 w 1318793"/>
              <a:gd name="connsiteY3" fmla="*/ 458533 h 1274648"/>
              <a:gd name="connsiteX4" fmla="*/ 601395 w 1318793"/>
              <a:gd name="connsiteY4" fmla="*/ 719035 h 1274648"/>
              <a:gd name="connsiteX5" fmla="*/ 859256 w 1318793"/>
              <a:gd name="connsiteY5" fmla="*/ 1274648 h 1274648"/>
              <a:gd name="connsiteX6" fmla="*/ 1318793 w 1318793"/>
              <a:gd name="connsiteY6" fmla="*/ 1274622 h 1274648"/>
              <a:gd name="connsiteX7" fmla="*/ 1021715 w 1318793"/>
              <a:gd name="connsiteY7" fmla="*/ 501916 h 1274648"/>
              <a:gd name="connsiteX8" fmla="*/ 1057123 w 1318793"/>
              <a:gd name="connsiteY8" fmla="*/ 240017 h 1274648"/>
            </a:gdLst>
            <a:ahLst/>
            <a:cxnLst>
              <a:cxn ang="0">
                <a:pos x="connsiteX0" y="connsiteY0"/>
              </a:cxn>
              <a:cxn ang="1">
                <a:pos x="connsiteX1" y="connsiteY1"/>
              </a:cxn>
              <a:cxn ang="2">
                <a:pos x="connsiteX2" y="connsiteY2"/>
              </a:cxn>
              <a:cxn ang="3">
                <a:pos x="connsiteX3" y="connsiteY3"/>
              </a:cxn>
              <a:cxn ang="4">
                <a:pos x="connsiteX4" y="connsiteY4"/>
              </a:cxn>
              <a:cxn ang="5">
                <a:pos x="connsiteX5" y="connsiteY5"/>
              </a:cxn>
              <a:cxn ang="6">
                <a:pos x="connsiteX6" y="connsiteY6"/>
              </a:cxn>
              <a:cxn ang="7">
                <a:pos x="connsiteX7" y="connsiteY7"/>
              </a:cxn>
              <a:cxn ang="8">
                <a:pos x="connsiteX8" y="connsiteY8"/>
              </a:cxn>
            </a:cxnLst>
            <a:rect l="l" t="t" r="r" b="b"/>
            <a:pathLst>
              <a:path w="1318793" h="1274648">
                <a:moveTo>
                  <a:pt x="1057123" y="240017"/>
                </a:moveTo>
                <a:lnTo>
                  <a:pt x="789698" y="276110"/>
                </a:lnTo>
                <a:cubicBezTo>
                  <a:pt x="556729" y="98069"/>
                  <a:pt x="279234" y="6007"/>
                  <a:pt x="0" y="0"/>
                </a:cubicBezTo>
                <a:lnTo>
                  <a:pt x="25" y="458533"/>
                </a:lnTo>
                <a:cubicBezTo>
                  <a:pt x="218427" y="465620"/>
                  <a:pt x="434708" y="552310"/>
                  <a:pt x="601395" y="719035"/>
                </a:cubicBezTo>
                <a:cubicBezTo>
                  <a:pt x="756450" y="874052"/>
                  <a:pt x="842276" y="1072019"/>
                  <a:pt x="859256" y="1274648"/>
                </a:cubicBezTo>
                <a:lnTo>
                  <a:pt x="1318793" y="1274622"/>
                </a:lnTo>
                <a:cubicBezTo>
                  <a:pt x="1303655" y="999464"/>
                  <a:pt x="1204531" y="728040"/>
                  <a:pt x="1021715" y="501916"/>
                </a:cubicBezTo>
                <a:lnTo>
                  <a:pt x="1057123" y="240017"/>
                </a:lnTo>
              </a:path>
            </a:pathLst>
          </a:custGeom>
          <a:solidFill>
            <a:srgbClr val="1C617E"/>
          </a:solidFill>
          <a:ln w="12700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905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8073279" y="4678861"/>
            <a:ext cx="2866169" cy="1178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2400" b="1" dirty="0">
                <a:solidFill>
                  <a:srgbClr val="4EC2E6"/>
                </a:solidFill>
                <a:cs typeface="+mn-ea"/>
                <a:sym typeface="+mn-lt"/>
              </a:rPr>
              <a:t>行业痛点</a:t>
            </a:r>
          </a:p>
          <a:p>
            <a:pPr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1867" dirty="0" err="1">
                <a:solidFill>
                  <a:srgbClr val="595757"/>
                </a:solidFill>
                <a:cs typeface="+mn-ea"/>
                <a:sym typeface="+mn-lt"/>
              </a:rPr>
              <a:t>此处文字替换成具体内容</a:t>
            </a:r>
            <a:r>
              <a:rPr lang="en-US" altLang="zh-CN" sz="1867" dirty="0">
                <a:solidFill>
                  <a:srgbClr val="595757"/>
                </a:solidFill>
                <a:cs typeface="+mn-ea"/>
                <a:sym typeface="+mn-lt"/>
              </a:rPr>
              <a:t>。</a:t>
            </a:r>
          </a:p>
          <a:p>
            <a:pPr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1867" dirty="0">
                <a:solidFill>
                  <a:srgbClr val="595757"/>
                </a:solidFill>
                <a:cs typeface="+mn-ea"/>
                <a:sym typeface="+mn-lt"/>
              </a:rPr>
              <a:t>此处文字替换成具体内容。</a:t>
            </a:r>
          </a:p>
        </p:txBody>
      </p:sp>
      <p:sp>
        <p:nvSpPr>
          <p:cNvPr id="11" name="TextBox 1"/>
          <p:cNvSpPr txBox="1"/>
          <p:nvPr/>
        </p:nvSpPr>
        <p:spPr>
          <a:xfrm>
            <a:off x="1366492" y="4744487"/>
            <a:ext cx="2866169" cy="1178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r"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2400" b="1" dirty="0">
                <a:solidFill>
                  <a:srgbClr val="1C617E"/>
                </a:solidFill>
                <a:cs typeface="+mn-ea"/>
                <a:sym typeface="+mn-lt"/>
              </a:rPr>
              <a:t>行业痛点</a:t>
            </a:r>
          </a:p>
          <a:p>
            <a:pPr algn="r"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1867" dirty="0" err="1">
                <a:solidFill>
                  <a:srgbClr val="595757"/>
                </a:solidFill>
                <a:cs typeface="+mn-ea"/>
                <a:sym typeface="+mn-lt"/>
              </a:rPr>
              <a:t>此处文字替换成具体内容</a:t>
            </a:r>
            <a:r>
              <a:rPr lang="en-US" altLang="zh-CN" sz="1867" dirty="0">
                <a:solidFill>
                  <a:srgbClr val="595757"/>
                </a:solidFill>
                <a:cs typeface="+mn-ea"/>
                <a:sym typeface="+mn-lt"/>
              </a:rPr>
              <a:t>。</a:t>
            </a:r>
          </a:p>
          <a:p>
            <a:pPr algn="r"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1867" dirty="0">
                <a:solidFill>
                  <a:srgbClr val="595757"/>
                </a:solidFill>
                <a:cs typeface="+mn-ea"/>
                <a:sym typeface="+mn-lt"/>
              </a:rPr>
              <a:t>此处文字替换成具体内容。</a:t>
            </a:r>
          </a:p>
        </p:txBody>
      </p:sp>
      <p:sp>
        <p:nvSpPr>
          <p:cNvPr id="14" name="TextBox 1"/>
          <p:cNvSpPr txBox="1"/>
          <p:nvPr/>
        </p:nvSpPr>
        <p:spPr>
          <a:xfrm>
            <a:off x="6667220" y="2782180"/>
            <a:ext cx="192360" cy="2487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339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</a:p>
        </p:txBody>
      </p:sp>
      <p:sp>
        <p:nvSpPr>
          <p:cNvPr id="15" name="TextBox 1"/>
          <p:cNvSpPr txBox="1"/>
          <p:nvPr/>
        </p:nvSpPr>
        <p:spPr>
          <a:xfrm>
            <a:off x="6667220" y="4516001"/>
            <a:ext cx="192360" cy="2487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339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</a:p>
        </p:txBody>
      </p:sp>
      <p:sp>
        <p:nvSpPr>
          <p:cNvPr id="16" name="TextBox 1"/>
          <p:cNvSpPr txBox="1"/>
          <p:nvPr/>
        </p:nvSpPr>
        <p:spPr>
          <a:xfrm>
            <a:off x="5108125" y="4516001"/>
            <a:ext cx="192360" cy="2487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339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</a:p>
        </p:txBody>
      </p:sp>
      <p:sp>
        <p:nvSpPr>
          <p:cNvPr id="17" name="TextBox 1"/>
          <p:cNvSpPr txBox="1"/>
          <p:nvPr/>
        </p:nvSpPr>
        <p:spPr>
          <a:xfrm>
            <a:off x="5108125" y="2782180"/>
            <a:ext cx="192360" cy="248786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1693"/>
              </a:lnSpc>
            </a:pPr>
            <a:r>
              <a:rPr lang="en-US" altLang="zh-CN" sz="1339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</a:p>
        </p:txBody>
      </p:sp>
      <p:sp>
        <p:nvSpPr>
          <p:cNvPr id="18" name="TextBox 1"/>
          <p:cNvSpPr txBox="1"/>
          <p:nvPr/>
        </p:nvSpPr>
        <p:spPr>
          <a:xfrm>
            <a:off x="5387651" y="3548286"/>
            <a:ext cx="1294393" cy="469359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ctr">
              <a:lnSpc>
                <a:spcPts val="1587"/>
              </a:lnSpc>
              <a:tabLst>
                <a:tab pos="80641" algn="l"/>
              </a:tabLs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INDUSTRY</a:t>
            </a:r>
          </a:p>
          <a:p>
            <a:pPr algn="ctr">
              <a:lnSpc>
                <a:spcPts val="1693"/>
              </a:lnSpc>
              <a:tabLst>
                <a:tab pos="80641" algn="l"/>
              </a:tabLst>
            </a:pPr>
            <a:r>
              <a:rPr lang="en-US" altLang="zh-CN" sz="16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PAIN POINTS</a:t>
            </a:r>
          </a:p>
        </p:txBody>
      </p:sp>
      <p:sp>
        <p:nvSpPr>
          <p:cNvPr id="24" name="TextBox 1"/>
          <p:cNvSpPr txBox="1"/>
          <p:nvPr/>
        </p:nvSpPr>
        <p:spPr>
          <a:xfrm>
            <a:off x="1366494" y="2205097"/>
            <a:ext cx="2866169" cy="1178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 algn="r"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2400" b="1" dirty="0">
                <a:solidFill>
                  <a:srgbClr val="4EC2E6"/>
                </a:solidFill>
                <a:cs typeface="+mn-ea"/>
                <a:sym typeface="+mn-lt"/>
              </a:rPr>
              <a:t>行业痛点</a:t>
            </a:r>
          </a:p>
          <a:p>
            <a:pPr algn="r"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1867" dirty="0">
                <a:solidFill>
                  <a:srgbClr val="595757"/>
                </a:solidFill>
                <a:cs typeface="+mn-ea"/>
                <a:sym typeface="+mn-lt"/>
              </a:rPr>
              <a:t>此处文字替换成具体内容。</a:t>
            </a:r>
          </a:p>
          <a:p>
            <a:pPr algn="r"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1867" dirty="0">
                <a:solidFill>
                  <a:srgbClr val="595757"/>
                </a:solidFill>
                <a:cs typeface="+mn-ea"/>
                <a:sym typeface="+mn-lt"/>
              </a:rPr>
              <a:t>此处文字替换成具体内容。</a:t>
            </a:r>
          </a:p>
        </p:txBody>
      </p:sp>
      <p:sp>
        <p:nvSpPr>
          <p:cNvPr id="25" name="TextBox 1"/>
          <p:cNvSpPr txBox="1"/>
          <p:nvPr/>
        </p:nvSpPr>
        <p:spPr>
          <a:xfrm>
            <a:off x="8080671" y="2084851"/>
            <a:ext cx="2866169" cy="1178912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2400" b="1" dirty="0">
                <a:solidFill>
                  <a:srgbClr val="1C617E"/>
                </a:solidFill>
                <a:cs typeface="+mn-ea"/>
                <a:sym typeface="+mn-lt"/>
              </a:rPr>
              <a:t>行业痛点</a:t>
            </a:r>
          </a:p>
          <a:p>
            <a:pPr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1867" dirty="0" err="1">
                <a:solidFill>
                  <a:srgbClr val="595757"/>
                </a:solidFill>
                <a:cs typeface="+mn-ea"/>
                <a:sym typeface="+mn-lt"/>
              </a:rPr>
              <a:t>此处文字替换成具体内容</a:t>
            </a:r>
            <a:r>
              <a:rPr lang="en-US" altLang="zh-CN" sz="1867" dirty="0">
                <a:solidFill>
                  <a:srgbClr val="595757"/>
                </a:solidFill>
                <a:cs typeface="+mn-ea"/>
                <a:sym typeface="+mn-lt"/>
              </a:rPr>
              <a:t>。</a:t>
            </a:r>
          </a:p>
          <a:p>
            <a:pPr>
              <a:lnSpc>
                <a:spcPct val="120000"/>
              </a:lnSpc>
              <a:tabLst>
                <a:tab pos="846725" algn="l"/>
              </a:tabLst>
            </a:pPr>
            <a:r>
              <a:rPr lang="en-US" altLang="zh-CN" sz="1867" dirty="0">
                <a:solidFill>
                  <a:srgbClr val="595757"/>
                </a:solidFill>
                <a:cs typeface="+mn-ea"/>
                <a:sym typeface="+mn-lt"/>
              </a:rPr>
              <a:t>此处文字替换成具体内容。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A95D64E-E951-41F1-ABE1-93A25B2B56D1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产品运营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73F8B45-166C-4E64-9D48-19195C3E6BE4}"/>
              </a:ext>
            </a:extLst>
          </p:cNvPr>
          <p:cNvSpPr txBox="1"/>
          <p:nvPr/>
        </p:nvSpPr>
        <p:spPr>
          <a:xfrm>
            <a:off x="1272970" y="79716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行业痛点</a:t>
            </a:r>
          </a:p>
        </p:txBody>
      </p:sp>
    </p:spTree>
    <p:extLst>
      <p:ext uri="{BB962C8B-B14F-4D97-AF65-F5344CB8AC3E}">
        <p14:creationId xmlns:p14="http://schemas.microsoft.com/office/powerpoint/2010/main" val="4206724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24" grpId="0"/>
      <p:bldP spid="25" grpId="0"/>
      <p:bldP spid="26" grpId="0"/>
      <p:bldP spid="2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">
            <a:extLst>
              <a:ext uri="{FF2B5EF4-FFF2-40B4-BE49-F238E27FC236}">
                <a16:creationId xmlns:a16="http://schemas.microsoft.com/office/drawing/2014/main" id="{B10C92CB-246F-4CDE-8F6E-4536F64B58EC}"/>
              </a:ext>
            </a:extLst>
          </p:cNvPr>
          <p:cNvSpPr/>
          <p:nvPr/>
        </p:nvSpPr>
        <p:spPr>
          <a:xfrm>
            <a:off x="2452068" y="2241550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57150">
            <a:solidFill>
              <a:srgbClr val="4EC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B0B4C82F-C8F6-4BD5-999F-54463B15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37" y="2352675"/>
            <a:ext cx="33061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rgbClr val="1C617E"/>
                </a:solidFill>
                <a:latin typeface="+mn-lt"/>
                <a:ea typeface="+mn-ea"/>
                <a:cs typeface="+mn-ea"/>
                <a:sym typeface="+mn-lt"/>
              </a:rPr>
              <a:t>PART03</a:t>
            </a:r>
            <a:endParaRPr lang="zh-CN" altLang="en-US" sz="6600" dirty="0">
              <a:solidFill>
                <a:srgbClr val="1C617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4">
            <a:extLst>
              <a:ext uri="{FF2B5EF4-FFF2-40B4-BE49-F238E27FC236}">
                <a16:creationId xmlns:a16="http://schemas.microsoft.com/office/drawing/2014/main" id="{B4D41440-FB6E-49F0-80BE-121E80FB8DFB}"/>
              </a:ext>
            </a:extLst>
          </p:cNvPr>
          <p:cNvSpPr/>
          <p:nvPr/>
        </p:nvSpPr>
        <p:spPr>
          <a:xfrm>
            <a:off x="2452068" y="4260850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57150">
            <a:solidFill>
              <a:srgbClr val="4EC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8" name="文本框 66">
            <a:extLst>
              <a:ext uri="{FF2B5EF4-FFF2-40B4-BE49-F238E27FC236}">
                <a16:creationId xmlns:a16="http://schemas.microsoft.com/office/drawing/2014/main" id="{4104ECB6-8550-4862-ACD5-027828D9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069" y="3319424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1C617E"/>
                </a:solidFill>
                <a:latin typeface="+mn-lt"/>
                <a:ea typeface="+mn-ea"/>
                <a:cs typeface="+mn-ea"/>
                <a:sym typeface="+mn-lt"/>
              </a:rPr>
              <a:t>发展规划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1E39D3-60B3-4CD2-BE1B-63F0B33D09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299198" y="-1"/>
            <a:ext cx="6464301" cy="68580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2AA83D4-5D00-46FE-9035-ACEB980CC4D0}"/>
              </a:ext>
            </a:extLst>
          </p:cNvPr>
          <p:cNvGrpSpPr/>
          <p:nvPr/>
        </p:nvGrpSpPr>
        <p:grpSpPr>
          <a:xfrm>
            <a:off x="4806544" y="5600701"/>
            <a:ext cx="4159656" cy="952500"/>
            <a:chOff x="939800" y="4381500"/>
            <a:chExt cx="10566400" cy="2781300"/>
          </a:xfrm>
        </p:grpSpPr>
        <p:pic>
          <p:nvPicPr>
            <p:cNvPr id="11" name="图片 10" descr="图片包含 服装&#10;&#10;已生成高可信度的说明">
              <a:extLst>
                <a:ext uri="{FF2B5EF4-FFF2-40B4-BE49-F238E27FC236}">
                  <a16:creationId xmlns:a16="http://schemas.microsoft.com/office/drawing/2014/main" id="{FA9B021B-66C0-451C-8E96-A303A3959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9800" y="4381500"/>
              <a:ext cx="5549900" cy="2768600"/>
            </a:xfrm>
            <a:prstGeom prst="rect">
              <a:avLst/>
            </a:prstGeom>
          </p:spPr>
        </p:pic>
        <p:pic>
          <p:nvPicPr>
            <p:cNvPr id="12" name="图片 11" descr="图片包含 服装&#10;&#10;已生成高可信度的说明">
              <a:extLst>
                <a:ext uri="{FF2B5EF4-FFF2-40B4-BE49-F238E27FC236}">
                  <a16:creationId xmlns:a16="http://schemas.microsoft.com/office/drawing/2014/main" id="{1B4DE176-64E8-4179-A104-4A92E0050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"/>
            <a:stretch/>
          </p:blipFill>
          <p:spPr>
            <a:xfrm>
              <a:off x="5956300" y="4381500"/>
              <a:ext cx="5549900" cy="278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263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发展规划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272970" y="704029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产品开发计划</a:t>
            </a:r>
            <a:endParaRPr lang="en-US" altLang="zh-CN" sz="1400" b="1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6" name="直接连接符 35"/>
          <p:cNvCxnSpPr/>
          <p:nvPr/>
        </p:nvCxnSpPr>
        <p:spPr>
          <a:xfrm>
            <a:off x="4255407" y="2178905"/>
            <a:ext cx="23751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/>
        </p:nvCxnSpPr>
        <p:spPr>
          <a:xfrm>
            <a:off x="4255407" y="3325459"/>
            <a:ext cx="23751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>
            <a:off x="4255407" y="4472013"/>
            <a:ext cx="23751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255407" y="5618566"/>
            <a:ext cx="2375181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7201246" y="1818040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4EC2E6"/>
                </a:solidFill>
                <a:cs typeface="+mn-ea"/>
                <a:sym typeface="+mn-lt"/>
              </a:rPr>
              <a:t>开发计划</a:t>
            </a:r>
          </a:p>
        </p:txBody>
      </p:sp>
      <p:cxnSp>
        <p:nvCxnSpPr>
          <p:cNvPr id="44" name="直接连接符 43"/>
          <p:cNvCxnSpPr/>
          <p:nvPr/>
        </p:nvCxnSpPr>
        <p:spPr>
          <a:xfrm>
            <a:off x="7112498" y="1907058"/>
            <a:ext cx="0" cy="283631"/>
          </a:xfrm>
          <a:prstGeom prst="line">
            <a:avLst/>
          </a:prstGeom>
          <a:ln w="38100">
            <a:solidFill>
              <a:srgbClr val="4EC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6996387" y="2242259"/>
            <a:ext cx="4605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48" name="文本框 47"/>
          <p:cNvSpPr txBox="1"/>
          <p:nvPr/>
        </p:nvSpPr>
        <p:spPr>
          <a:xfrm>
            <a:off x="7201245" y="2973244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开发计划</a:t>
            </a:r>
          </a:p>
        </p:txBody>
      </p:sp>
      <p:cxnSp>
        <p:nvCxnSpPr>
          <p:cNvPr id="49" name="直接连接符 48"/>
          <p:cNvCxnSpPr/>
          <p:nvPr/>
        </p:nvCxnSpPr>
        <p:spPr>
          <a:xfrm>
            <a:off x="7112497" y="3062262"/>
            <a:ext cx="0" cy="283631"/>
          </a:xfrm>
          <a:prstGeom prst="line">
            <a:avLst/>
          </a:prstGeom>
          <a:ln w="38100">
            <a:solidFill>
              <a:srgbClr val="1C61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6996386" y="3397463"/>
            <a:ext cx="4605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53" name="文本框 52"/>
          <p:cNvSpPr txBox="1"/>
          <p:nvPr/>
        </p:nvSpPr>
        <p:spPr>
          <a:xfrm>
            <a:off x="7201244" y="4128448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开发计划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7112496" y="4217466"/>
            <a:ext cx="0" cy="2836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6996385" y="4552667"/>
            <a:ext cx="4605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58" name="文本框 57"/>
          <p:cNvSpPr txBox="1"/>
          <p:nvPr/>
        </p:nvSpPr>
        <p:spPr>
          <a:xfrm>
            <a:off x="7201243" y="5283652"/>
            <a:ext cx="38198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cs typeface="+mn-ea"/>
                <a:sym typeface="+mn-lt"/>
              </a:rPr>
              <a:t>开发计划</a:t>
            </a:r>
          </a:p>
        </p:txBody>
      </p:sp>
      <p:cxnSp>
        <p:nvCxnSpPr>
          <p:cNvPr id="59" name="直接连接符 58"/>
          <p:cNvCxnSpPr/>
          <p:nvPr/>
        </p:nvCxnSpPr>
        <p:spPr>
          <a:xfrm>
            <a:off x="7112495" y="5372670"/>
            <a:ext cx="0" cy="283631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6996384" y="5707871"/>
            <a:ext cx="460506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60" name="矩形 59"/>
          <p:cNvSpPr/>
          <p:nvPr/>
        </p:nvSpPr>
        <p:spPr>
          <a:xfrm>
            <a:off x="1415090" y="4202447"/>
            <a:ext cx="2685143" cy="2685143"/>
          </a:xfrm>
          <a:prstGeom prst="rect">
            <a:avLst/>
          </a:prstGeom>
          <a:solidFill>
            <a:schemeClr val="bg1">
              <a:lumMod val="50000"/>
              <a:alpha val="70000"/>
            </a:schemeClr>
          </a:solidFill>
          <a:ln>
            <a:noFill/>
          </a:ln>
          <a:scene3d>
            <a:camera prst="isometricOffAxis1Top">
              <a:rot lat="20129214" lon="17492014" rev="4918322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1558535" y="3130341"/>
            <a:ext cx="2685143" cy="2685143"/>
          </a:xfrm>
          <a:prstGeom prst="rect">
            <a:avLst/>
          </a:prstGeom>
          <a:solidFill>
            <a:schemeClr val="tx1">
              <a:lumMod val="75000"/>
              <a:lumOff val="25000"/>
              <a:alpha val="70000"/>
            </a:schemeClr>
          </a:solidFill>
          <a:ln>
            <a:noFill/>
          </a:ln>
          <a:scene3d>
            <a:camera prst="isometricOffAxis1Top">
              <a:rot lat="20129214" lon="17492014" rev="4918322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1558535" y="2058235"/>
            <a:ext cx="2685143" cy="2685143"/>
          </a:xfrm>
          <a:prstGeom prst="rect">
            <a:avLst/>
          </a:prstGeom>
          <a:solidFill>
            <a:srgbClr val="1C617E">
              <a:alpha val="70000"/>
            </a:srgbClr>
          </a:solidFill>
          <a:ln>
            <a:noFill/>
          </a:ln>
          <a:scene3d>
            <a:camera prst="isometricOffAxis1Top">
              <a:rot lat="20129214" lon="17492014" rev="4918322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425185" y="983216"/>
            <a:ext cx="2685143" cy="2685143"/>
          </a:xfrm>
          <a:prstGeom prst="rect">
            <a:avLst/>
          </a:prstGeom>
          <a:solidFill>
            <a:srgbClr val="4EC2E6">
              <a:alpha val="70000"/>
            </a:srgbClr>
          </a:solidFill>
          <a:ln>
            <a:noFill/>
          </a:ln>
          <a:scene3d>
            <a:camera prst="isometricOffAxis1Top">
              <a:rot lat="20129214" lon="17492014" rev="4918322"/>
            </a:camera>
            <a:lightRig rig="threePt" dir="t"/>
          </a:scene3d>
          <a:sp3d extrusionH="3810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84465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725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225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 tmFilter="0,0; .5, 1; 1, 1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61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6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6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875"/>
                                </p:stCondLst>
                                <p:childTnLst>
                                  <p:par>
                                    <p:cTn id="83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8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6375"/>
                                </p:stCondLst>
                                <p:childTnLst>
                                  <p:par>
                                    <p:cTn id="9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 tmFilter="0,0; .5, 1; 1, 1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43" grpId="0"/>
          <p:bldP spid="42" grpId="0"/>
          <p:bldP spid="48" grpId="0"/>
          <p:bldP spid="47" grpId="0"/>
          <p:bldP spid="53" grpId="0"/>
          <p:bldP spid="52" grpId="0"/>
          <p:bldP spid="58" grpId="0"/>
          <p:bldP spid="57" grpId="0"/>
          <p:bldP spid="60" grpId="0" animBg="1"/>
          <p:bldP spid="61" grpId="0" animBg="1"/>
          <p:bldP spid="62" grpId="0" animBg="1"/>
          <p:bldP spid="63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0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1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2" fill="hold">
                                <p:stCondLst>
                                  <p:cond delay="650"/>
                                </p:stCondLst>
                                <p:childTnLst>
                                  <p:par>
                                    <p:cTn id="13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5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6" fill="hold">
                                <p:stCondLst>
                                  <p:cond delay="1150"/>
                                </p:stCondLst>
                                <p:childTnLst>
                                  <p:par>
                                    <p:cTn id="17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23" dur="500"/>
                                            <p:tgtEl>
                                              <p:spTgt spid="3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1650"/>
                                </p:stCondLst>
                                <p:childTnLst>
                                  <p:par>
                                    <p:cTn id="25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27" dur="500"/>
                                            <p:tgtEl>
                                              <p:spTgt spid="4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28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30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1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2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33" dur="500" fill="hold"/>
                                            <p:tgtEl>
                                              <p:spTgt spid="4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34" dur="500" tmFilter="0,0; .5, 1; 1, 1"/>
                                            <p:tgtEl>
                                              <p:spTgt spid="4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3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7" dur="500"/>
                                            <p:tgtEl>
                                              <p:spTgt spid="4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8" fill="hold">
                                <p:stCondLst>
                                  <p:cond delay="2725"/>
                                </p:stCondLst>
                                <p:childTnLst>
                                  <p:par>
                                    <p:cTn id="39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1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2" dur="500" fill="hold"/>
                                            <p:tgtEl>
                                              <p:spTgt spid="6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3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45" dur="500"/>
                                            <p:tgtEl>
                                              <p:spTgt spid="3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6" fill="hold">
                                <p:stCondLst>
                                  <p:cond delay="3225"/>
                                </p:stCondLst>
                                <p:childTnLst>
                                  <p:par>
                                    <p:cTn id="47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9" dur="500"/>
                                            <p:tgtEl>
                                              <p:spTgt spid="4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0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5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52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3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4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55" dur="500" fill="hold"/>
                                            <p:tgtEl>
                                              <p:spTgt spid="4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56" dur="500" tmFilter="0,0; .5, 1; 1, 1"/>
                                            <p:tgtEl>
                                              <p:spTgt spid="4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7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59" dur="500"/>
                                            <p:tgtEl>
                                              <p:spTgt spid="4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0" fill="hold">
                                <p:stCondLst>
                                  <p:cond delay="4300"/>
                                </p:stCondLst>
                                <p:childTnLst>
                                  <p:par>
                                    <p:cTn id="61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500" fill="hold"/>
                                            <p:tgtEl>
                                              <p:spTgt spid="6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67" dur="500"/>
                                            <p:tgtEl>
                                              <p:spTgt spid="3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8" fill="hold">
                                <p:stCondLst>
                                  <p:cond delay="4800"/>
                                </p:stCondLst>
                                <p:childTnLst>
                                  <p:par>
                                    <p:cTn id="69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71" dur="500"/>
                                            <p:tgtEl>
                                              <p:spTgt spid="5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2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7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4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5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6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77" dur="500" fill="hold"/>
                                            <p:tgtEl>
                                              <p:spTgt spid="53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78" dur="500" tmFilter="0,0; .5, 1; 1, 1"/>
                                            <p:tgtEl>
                                              <p:spTgt spid="5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79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8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1" dur="500"/>
                                            <p:tgtEl>
                                              <p:spTgt spid="5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2" fill="hold">
                                <p:stCondLst>
                                  <p:cond delay="5875"/>
                                </p:stCondLst>
                                <p:childTnLst>
                                  <p:par>
                                    <p:cTn id="83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85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6" dur="500" fill="hold"/>
                                            <p:tgtEl>
                                              <p:spTgt spid="6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7" presetID="22" presetClass="entr" presetSubtype="8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89" dur="500"/>
                                            <p:tgtEl>
                                              <p:spTgt spid="3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0" fill="hold">
                                <p:stCondLst>
                                  <p:cond delay="6375"/>
                                </p:stCondLst>
                                <p:childTnLst>
                                  <p:par>
                                    <p:cTn id="91" presetID="10" presetClass="entr" presetSubtype="0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93" dur="500"/>
                                            <p:tgtEl>
                                              <p:spTgt spid="5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4" presetID="41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96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7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8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99" dur="500" fill="hold"/>
                                            <p:tgtEl>
                                              <p:spTgt spid="5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00" dur="500" tmFilter="0,0; .5, 1; 1, 1"/>
                                            <p:tgtEl>
                                              <p:spTgt spid="5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01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10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3" dur="500"/>
                                            <p:tgtEl>
                                              <p:spTgt spid="5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5" grpId="0"/>
          <p:bldP spid="6" grpId="0"/>
          <p:bldP spid="43" grpId="0"/>
          <p:bldP spid="42" grpId="0"/>
          <p:bldP spid="48" grpId="0"/>
          <p:bldP spid="47" grpId="0"/>
          <p:bldP spid="53" grpId="0"/>
          <p:bldP spid="52" grpId="0"/>
          <p:bldP spid="58" grpId="0"/>
          <p:bldP spid="57" grpId="0"/>
          <p:bldP spid="60" grpId="0" animBg="1"/>
          <p:bldP spid="61" grpId="0" animBg="1"/>
          <p:bldP spid="62" grpId="0" animBg="1"/>
          <p:bldP spid="63" grpId="0" animBg="1"/>
        </p:bldLst>
      </p:timing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文本框 30"/>
          <p:cNvSpPr txBox="1"/>
          <p:nvPr/>
        </p:nvSpPr>
        <p:spPr>
          <a:xfrm>
            <a:off x="8432265" y="1962090"/>
            <a:ext cx="381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4EC2E6"/>
                </a:solidFill>
                <a:cs typeface="+mn-ea"/>
                <a:sym typeface="+mn-lt"/>
              </a:rPr>
              <a:t>产品开发四</a:t>
            </a:r>
            <a:endParaRPr lang="en-US" altLang="zh-CN" sz="2000" b="1" dirty="0">
              <a:solidFill>
                <a:srgbClr val="4EC2E6"/>
              </a:solidFill>
              <a:cs typeface="+mn-ea"/>
              <a:sym typeface="+mn-lt"/>
            </a:endParaRPr>
          </a:p>
        </p:txBody>
      </p:sp>
      <p:cxnSp>
        <p:nvCxnSpPr>
          <p:cNvPr id="32" name="直接连接符 31"/>
          <p:cNvCxnSpPr/>
          <p:nvPr/>
        </p:nvCxnSpPr>
        <p:spPr>
          <a:xfrm>
            <a:off x="8343517" y="2051108"/>
            <a:ext cx="0" cy="283631"/>
          </a:xfrm>
          <a:prstGeom prst="line">
            <a:avLst/>
          </a:prstGeom>
          <a:ln w="38100">
            <a:solidFill>
              <a:srgbClr val="4EC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227406" y="2348209"/>
            <a:ext cx="3572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adipisicing elit, sed do eiusmod tempor.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8432264" y="3320494"/>
            <a:ext cx="381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1C617E"/>
                </a:solidFill>
                <a:cs typeface="+mn-ea"/>
                <a:sym typeface="+mn-lt"/>
              </a:rPr>
              <a:t>产品开发五</a:t>
            </a:r>
            <a:endParaRPr lang="en-US" altLang="zh-CN" sz="20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cxnSp>
        <p:nvCxnSpPr>
          <p:cNvPr id="28" name="直接连接符 27"/>
          <p:cNvCxnSpPr/>
          <p:nvPr/>
        </p:nvCxnSpPr>
        <p:spPr>
          <a:xfrm>
            <a:off x="8343516" y="3409512"/>
            <a:ext cx="0" cy="283631"/>
          </a:xfrm>
          <a:prstGeom prst="line">
            <a:avLst/>
          </a:prstGeom>
          <a:ln w="38100">
            <a:solidFill>
              <a:srgbClr val="1C61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矩形 25"/>
          <p:cNvSpPr/>
          <p:nvPr/>
        </p:nvSpPr>
        <p:spPr>
          <a:xfrm>
            <a:off x="8227405" y="3706613"/>
            <a:ext cx="34378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adipisicing elit, sed do eiusmod tempor.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8432263" y="4628098"/>
            <a:ext cx="381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产品开发六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8343515" y="4717116"/>
            <a:ext cx="0" cy="2836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8227403" y="5014217"/>
            <a:ext cx="343786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adipisicing elit, sed do eiusmod tempor.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-60096" y="1962090"/>
            <a:ext cx="381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产品开发一</a:t>
            </a:r>
            <a:endParaRPr lang="en-US" altLang="zh-CN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cxnSp>
        <p:nvCxnSpPr>
          <p:cNvPr id="48" name="直接连接符 47"/>
          <p:cNvCxnSpPr/>
          <p:nvPr/>
        </p:nvCxnSpPr>
        <p:spPr>
          <a:xfrm>
            <a:off x="3759736" y="2051108"/>
            <a:ext cx="0" cy="283631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/>
          <p:cNvSpPr/>
          <p:nvPr/>
        </p:nvSpPr>
        <p:spPr>
          <a:xfrm>
            <a:off x="282536" y="2348209"/>
            <a:ext cx="35724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adipisicing elit, sed do eiusmod tempor.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-60096" y="3320494"/>
            <a:ext cx="381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1C617E"/>
                </a:solidFill>
                <a:cs typeface="+mn-ea"/>
                <a:sym typeface="+mn-lt"/>
              </a:rPr>
              <a:t>产品开发二</a:t>
            </a:r>
            <a:endParaRPr lang="en-US" altLang="zh-CN" sz="20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cxnSp>
        <p:nvCxnSpPr>
          <p:cNvPr id="44" name="直接连接符 43"/>
          <p:cNvCxnSpPr/>
          <p:nvPr/>
        </p:nvCxnSpPr>
        <p:spPr>
          <a:xfrm>
            <a:off x="3759736" y="3409512"/>
            <a:ext cx="0" cy="283631"/>
          </a:xfrm>
          <a:prstGeom prst="line">
            <a:avLst/>
          </a:prstGeom>
          <a:ln w="38100">
            <a:solidFill>
              <a:srgbClr val="1C61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矩形 41"/>
          <p:cNvSpPr/>
          <p:nvPr/>
        </p:nvSpPr>
        <p:spPr>
          <a:xfrm>
            <a:off x="512302" y="3706613"/>
            <a:ext cx="33426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adipisicing elit, sed do eiusmod tempor.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-60096" y="4628098"/>
            <a:ext cx="38198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b="1" dirty="0">
                <a:solidFill>
                  <a:srgbClr val="4EC2E6"/>
                </a:solidFill>
                <a:cs typeface="+mn-ea"/>
                <a:sym typeface="+mn-lt"/>
              </a:rPr>
              <a:t>产品开发三</a:t>
            </a:r>
            <a:endParaRPr lang="en-US" altLang="zh-CN" sz="2000" b="1" dirty="0">
              <a:solidFill>
                <a:srgbClr val="4EC2E6"/>
              </a:solidFill>
              <a:cs typeface="+mn-ea"/>
              <a:sym typeface="+mn-lt"/>
            </a:endParaRPr>
          </a:p>
        </p:txBody>
      </p:sp>
      <p:cxnSp>
        <p:nvCxnSpPr>
          <p:cNvPr id="40" name="直接连接符 39"/>
          <p:cNvCxnSpPr/>
          <p:nvPr/>
        </p:nvCxnSpPr>
        <p:spPr>
          <a:xfrm>
            <a:off x="3759736" y="4717116"/>
            <a:ext cx="0" cy="283631"/>
          </a:xfrm>
          <a:prstGeom prst="line">
            <a:avLst/>
          </a:prstGeom>
          <a:ln w="38100">
            <a:solidFill>
              <a:srgbClr val="4EC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512301" y="5014217"/>
            <a:ext cx="33426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altLang="zh-CN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Lorem ipsum dolor sit amet, consectetur adipisicing elit, sed do eiusmod tempor. 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5228031" y="2140921"/>
            <a:ext cx="1623671" cy="1623671"/>
            <a:chOff x="5228031" y="2140921"/>
            <a:chExt cx="1623671" cy="1623671"/>
          </a:xfrm>
        </p:grpSpPr>
        <p:sp>
          <p:nvSpPr>
            <p:cNvPr id="15" name="Freeform 10"/>
            <p:cNvSpPr/>
            <p:nvPr/>
          </p:nvSpPr>
          <p:spPr bwMode="auto">
            <a:xfrm>
              <a:off x="5228031" y="2140921"/>
              <a:ext cx="1623671" cy="1623671"/>
            </a:xfrm>
            <a:custGeom>
              <a:avLst/>
              <a:gdLst>
                <a:gd name="T0" fmla="*/ 122 w 243"/>
                <a:gd name="T1" fmla="*/ 243 h 243"/>
                <a:gd name="T2" fmla="*/ 0 w 243"/>
                <a:gd name="T3" fmla="*/ 33 h 243"/>
                <a:gd name="T4" fmla="*/ 0 w 243"/>
                <a:gd name="T5" fmla="*/ 33 h 243"/>
                <a:gd name="T6" fmla="*/ 122 w 243"/>
                <a:gd name="T7" fmla="*/ 0 h 243"/>
                <a:gd name="T8" fmla="*/ 243 w 243"/>
                <a:gd name="T9" fmla="*/ 33 h 243"/>
                <a:gd name="T10" fmla="*/ 243 w 243"/>
                <a:gd name="T11" fmla="*/ 33 h 243"/>
                <a:gd name="T12" fmla="*/ 122 w 243"/>
                <a:gd name="T13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122" y="243"/>
                  </a:moveTo>
                  <a:cubicBezTo>
                    <a:pt x="0" y="33"/>
                    <a:pt x="0" y="33"/>
                    <a:pt x="0" y="33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36" y="12"/>
                    <a:pt x="77" y="0"/>
                    <a:pt x="122" y="0"/>
                  </a:cubicBezTo>
                  <a:cubicBezTo>
                    <a:pt x="166" y="0"/>
                    <a:pt x="207" y="12"/>
                    <a:pt x="243" y="33"/>
                  </a:cubicBezTo>
                  <a:cubicBezTo>
                    <a:pt x="243" y="33"/>
                    <a:pt x="243" y="33"/>
                    <a:pt x="243" y="33"/>
                  </a:cubicBezTo>
                  <a:lnTo>
                    <a:pt x="122" y="243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587364" y="2314808"/>
              <a:ext cx="858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5228031" y="3773034"/>
            <a:ext cx="1623671" cy="1623671"/>
            <a:chOff x="5228031" y="3773034"/>
            <a:chExt cx="1623671" cy="1623671"/>
          </a:xfrm>
        </p:grpSpPr>
        <p:sp>
          <p:nvSpPr>
            <p:cNvPr id="10" name="Freeform 5"/>
            <p:cNvSpPr/>
            <p:nvPr/>
          </p:nvSpPr>
          <p:spPr bwMode="auto">
            <a:xfrm>
              <a:off x="5228031" y="3773034"/>
              <a:ext cx="1623671" cy="1623671"/>
            </a:xfrm>
            <a:custGeom>
              <a:avLst/>
              <a:gdLst>
                <a:gd name="T0" fmla="*/ 243 w 243"/>
                <a:gd name="T1" fmla="*/ 210 h 243"/>
                <a:gd name="T2" fmla="*/ 122 w 243"/>
                <a:gd name="T3" fmla="*/ 243 h 243"/>
                <a:gd name="T4" fmla="*/ 0 w 243"/>
                <a:gd name="T5" fmla="*/ 210 h 243"/>
                <a:gd name="T6" fmla="*/ 0 w 243"/>
                <a:gd name="T7" fmla="*/ 210 h 243"/>
                <a:gd name="T8" fmla="*/ 121 w 243"/>
                <a:gd name="T9" fmla="*/ 0 h 243"/>
                <a:gd name="T10" fmla="*/ 122 w 243"/>
                <a:gd name="T11" fmla="*/ 0 h 243"/>
                <a:gd name="T12" fmla="*/ 243 w 243"/>
                <a:gd name="T13" fmla="*/ 210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3" h="243">
                  <a:moveTo>
                    <a:pt x="243" y="210"/>
                  </a:moveTo>
                  <a:cubicBezTo>
                    <a:pt x="207" y="231"/>
                    <a:pt x="166" y="243"/>
                    <a:pt x="122" y="243"/>
                  </a:cubicBezTo>
                  <a:cubicBezTo>
                    <a:pt x="77" y="243"/>
                    <a:pt x="36" y="231"/>
                    <a:pt x="0" y="210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2" y="0"/>
                    <a:pt x="122" y="0"/>
                    <a:pt x="122" y="0"/>
                  </a:cubicBezTo>
                  <a:lnTo>
                    <a:pt x="243" y="21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5602465" y="4749652"/>
              <a:ext cx="858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5" name="组合 24"/>
          <p:cNvGrpSpPr/>
          <p:nvPr/>
        </p:nvGrpSpPr>
        <p:grpSpPr>
          <a:xfrm>
            <a:off x="4411975" y="3773034"/>
            <a:ext cx="1623671" cy="1404180"/>
            <a:chOff x="4411975" y="3773034"/>
            <a:chExt cx="1623671" cy="1404180"/>
          </a:xfrm>
        </p:grpSpPr>
        <p:sp>
          <p:nvSpPr>
            <p:cNvPr id="11" name="Freeform 6"/>
            <p:cNvSpPr/>
            <p:nvPr/>
          </p:nvSpPr>
          <p:spPr bwMode="auto">
            <a:xfrm>
              <a:off x="4411975" y="3773034"/>
              <a:ext cx="1623671" cy="1404180"/>
            </a:xfrm>
            <a:custGeom>
              <a:avLst/>
              <a:gdLst>
                <a:gd name="T0" fmla="*/ 122 w 243"/>
                <a:gd name="T1" fmla="*/ 210 h 210"/>
                <a:gd name="T2" fmla="*/ 122 w 243"/>
                <a:gd name="T3" fmla="*/ 210 h 210"/>
                <a:gd name="T4" fmla="*/ 0 w 243"/>
                <a:gd name="T5" fmla="*/ 0 h 210"/>
                <a:gd name="T6" fmla="*/ 243 w 243"/>
                <a:gd name="T7" fmla="*/ 0 h 210"/>
                <a:gd name="T8" fmla="*/ 243 w 243"/>
                <a:gd name="T9" fmla="*/ 0 h 210"/>
                <a:gd name="T10" fmla="*/ 122 w 243"/>
                <a:gd name="T11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3" h="210">
                  <a:moveTo>
                    <a:pt x="122" y="210"/>
                  </a:moveTo>
                  <a:cubicBezTo>
                    <a:pt x="122" y="210"/>
                    <a:pt x="122" y="210"/>
                    <a:pt x="122" y="210"/>
                  </a:cubicBezTo>
                  <a:cubicBezTo>
                    <a:pt x="49" y="168"/>
                    <a:pt x="0" y="90"/>
                    <a:pt x="0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0"/>
                    <a:pt x="243" y="0"/>
                    <a:pt x="243" y="0"/>
                  </a:cubicBezTo>
                  <a:lnTo>
                    <a:pt x="122" y="210"/>
                  </a:lnTo>
                  <a:close/>
                </a:path>
              </a:pathLst>
            </a:custGeom>
            <a:solidFill>
              <a:srgbClr val="4E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3" name="文本框 62"/>
            <p:cNvSpPr txBox="1"/>
            <p:nvPr/>
          </p:nvSpPr>
          <p:spPr>
            <a:xfrm>
              <a:off x="4603133" y="4114435"/>
              <a:ext cx="858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4411975" y="2360412"/>
            <a:ext cx="1632113" cy="1412622"/>
            <a:chOff x="4411975" y="2360412"/>
            <a:chExt cx="1632113" cy="1412622"/>
          </a:xfrm>
        </p:grpSpPr>
        <p:sp>
          <p:nvSpPr>
            <p:cNvPr id="13" name="Freeform 8"/>
            <p:cNvSpPr/>
            <p:nvPr/>
          </p:nvSpPr>
          <p:spPr bwMode="auto">
            <a:xfrm>
              <a:off x="4411975" y="2360412"/>
              <a:ext cx="1632113" cy="1412622"/>
            </a:xfrm>
            <a:custGeom>
              <a:avLst/>
              <a:gdLst>
                <a:gd name="T0" fmla="*/ 243 w 244"/>
                <a:gd name="T1" fmla="*/ 211 h 211"/>
                <a:gd name="T2" fmla="*/ 0 w 244"/>
                <a:gd name="T3" fmla="*/ 211 h 211"/>
                <a:gd name="T4" fmla="*/ 0 w 244"/>
                <a:gd name="T5" fmla="*/ 210 h 211"/>
                <a:gd name="T6" fmla="*/ 122 w 244"/>
                <a:gd name="T7" fmla="*/ 0 h 211"/>
                <a:gd name="T8" fmla="*/ 122 w 244"/>
                <a:gd name="T9" fmla="*/ 0 h 211"/>
                <a:gd name="T10" fmla="*/ 244 w 244"/>
                <a:gd name="T11" fmla="*/ 210 h 211"/>
                <a:gd name="T12" fmla="*/ 243 w 244"/>
                <a:gd name="T13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4" h="211">
                  <a:moveTo>
                    <a:pt x="243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0" y="120"/>
                    <a:pt x="49" y="42"/>
                    <a:pt x="122" y="0"/>
                  </a:cubicBezTo>
                  <a:cubicBezTo>
                    <a:pt x="122" y="0"/>
                    <a:pt x="122" y="0"/>
                    <a:pt x="122" y="0"/>
                  </a:cubicBezTo>
                  <a:cubicBezTo>
                    <a:pt x="244" y="210"/>
                    <a:pt x="244" y="210"/>
                    <a:pt x="244" y="210"/>
                  </a:cubicBezTo>
                  <a:cubicBezTo>
                    <a:pt x="243" y="211"/>
                    <a:pt x="243" y="211"/>
                    <a:pt x="243" y="211"/>
                  </a:cubicBez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4" name="文本框 63"/>
            <p:cNvSpPr txBox="1"/>
            <p:nvPr/>
          </p:nvSpPr>
          <p:spPr>
            <a:xfrm>
              <a:off x="4579447" y="2920450"/>
              <a:ext cx="858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6044088" y="3773034"/>
            <a:ext cx="1623671" cy="1404180"/>
            <a:chOff x="6044088" y="3773034"/>
            <a:chExt cx="1623671" cy="1404180"/>
          </a:xfrm>
        </p:grpSpPr>
        <p:sp>
          <p:nvSpPr>
            <p:cNvPr id="12" name="Freeform 7"/>
            <p:cNvSpPr/>
            <p:nvPr/>
          </p:nvSpPr>
          <p:spPr bwMode="auto">
            <a:xfrm>
              <a:off x="6044088" y="3773034"/>
              <a:ext cx="1623671" cy="1404180"/>
            </a:xfrm>
            <a:custGeom>
              <a:avLst/>
              <a:gdLst>
                <a:gd name="T0" fmla="*/ 121 w 243"/>
                <a:gd name="T1" fmla="*/ 210 h 210"/>
                <a:gd name="T2" fmla="*/ 0 w 243"/>
                <a:gd name="T3" fmla="*/ 0 h 210"/>
                <a:gd name="T4" fmla="*/ 242 w 243"/>
                <a:gd name="T5" fmla="*/ 0 h 210"/>
                <a:gd name="T6" fmla="*/ 243 w 243"/>
                <a:gd name="T7" fmla="*/ 0 h 210"/>
                <a:gd name="T8" fmla="*/ 121 w 243"/>
                <a:gd name="T9" fmla="*/ 210 h 2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3" h="210">
                  <a:moveTo>
                    <a:pt x="121" y="21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2" y="0"/>
                    <a:pt x="242" y="0"/>
                    <a:pt x="242" y="0"/>
                  </a:cubicBezTo>
                  <a:cubicBezTo>
                    <a:pt x="243" y="0"/>
                    <a:pt x="243" y="0"/>
                    <a:pt x="243" y="0"/>
                  </a:cubicBezTo>
                  <a:cubicBezTo>
                    <a:pt x="243" y="90"/>
                    <a:pt x="194" y="168"/>
                    <a:pt x="121" y="210"/>
                  </a:cubicBez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5" name="文本框 64"/>
            <p:cNvSpPr txBox="1"/>
            <p:nvPr/>
          </p:nvSpPr>
          <p:spPr>
            <a:xfrm>
              <a:off x="6688523" y="4094011"/>
              <a:ext cx="858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6044088" y="2360412"/>
            <a:ext cx="1623671" cy="1412622"/>
            <a:chOff x="6044088" y="2360412"/>
            <a:chExt cx="1623671" cy="1412622"/>
          </a:xfrm>
        </p:grpSpPr>
        <p:sp>
          <p:nvSpPr>
            <p:cNvPr id="14" name="Freeform 9"/>
            <p:cNvSpPr/>
            <p:nvPr/>
          </p:nvSpPr>
          <p:spPr bwMode="auto">
            <a:xfrm>
              <a:off x="6044088" y="2360412"/>
              <a:ext cx="1623671" cy="1412622"/>
            </a:xfrm>
            <a:custGeom>
              <a:avLst/>
              <a:gdLst>
                <a:gd name="T0" fmla="*/ 242 w 243"/>
                <a:gd name="T1" fmla="*/ 211 h 211"/>
                <a:gd name="T2" fmla="*/ 0 w 243"/>
                <a:gd name="T3" fmla="*/ 211 h 211"/>
                <a:gd name="T4" fmla="*/ 0 w 243"/>
                <a:gd name="T5" fmla="*/ 210 h 211"/>
                <a:gd name="T6" fmla="*/ 121 w 243"/>
                <a:gd name="T7" fmla="*/ 0 h 211"/>
                <a:gd name="T8" fmla="*/ 121 w 243"/>
                <a:gd name="T9" fmla="*/ 0 h 211"/>
                <a:gd name="T10" fmla="*/ 243 w 243"/>
                <a:gd name="T11" fmla="*/ 210 h 211"/>
                <a:gd name="T12" fmla="*/ 243 w 243"/>
                <a:gd name="T13" fmla="*/ 211 h 211"/>
                <a:gd name="T14" fmla="*/ 242 w 243"/>
                <a:gd name="T15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43" h="211">
                  <a:moveTo>
                    <a:pt x="242" y="211"/>
                  </a:moveTo>
                  <a:cubicBezTo>
                    <a:pt x="0" y="211"/>
                    <a:pt x="0" y="211"/>
                    <a:pt x="0" y="211"/>
                  </a:cubicBezTo>
                  <a:cubicBezTo>
                    <a:pt x="0" y="210"/>
                    <a:pt x="0" y="210"/>
                    <a:pt x="0" y="21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94" y="42"/>
                    <a:pt x="243" y="120"/>
                    <a:pt x="243" y="210"/>
                  </a:cubicBezTo>
                  <a:cubicBezTo>
                    <a:pt x="243" y="210"/>
                    <a:pt x="243" y="210"/>
                    <a:pt x="243" y="211"/>
                  </a:cubicBezTo>
                  <a:lnTo>
                    <a:pt x="242" y="211"/>
                  </a:lnTo>
                  <a:close/>
                </a:path>
              </a:pathLst>
            </a:custGeom>
            <a:solidFill>
              <a:srgbClr val="4EC2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717511" y="2900698"/>
              <a:ext cx="8588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6</a:t>
              </a:r>
              <a:endParaRPr lang="zh-CN" altLang="en-US" sz="28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6" name="Freeform 11"/>
          <p:cNvSpPr/>
          <p:nvPr/>
        </p:nvSpPr>
        <p:spPr bwMode="auto">
          <a:xfrm>
            <a:off x="5180193" y="3010444"/>
            <a:ext cx="1719347" cy="1497041"/>
          </a:xfrm>
          <a:custGeom>
            <a:avLst/>
            <a:gdLst>
              <a:gd name="T0" fmla="*/ 152 w 611"/>
              <a:gd name="T1" fmla="*/ 532 h 532"/>
              <a:gd name="T2" fmla="*/ 0 w 611"/>
              <a:gd name="T3" fmla="*/ 266 h 532"/>
              <a:gd name="T4" fmla="*/ 152 w 611"/>
              <a:gd name="T5" fmla="*/ 0 h 532"/>
              <a:gd name="T6" fmla="*/ 459 w 611"/>
              <a:gd name="T7" fmla="*/ 0 h 532"/>
              <a:gd name="T8" fmla="*/ 611 w 611"/>
              <a:gd name="T9" fmla="*/ 266 h 532"/>
              <a:gd name="T10" fmla="*/ 459 w 611"/>
              <a:gd name="T11" fmla="*/ 532 h 532"/>
              <a:gd name="T12" fmla="*/ 152 w 611"/>
              <a:gd name="T13" fmla="*/ 532 h 5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611" h="532">
                <a:moveTo>
                  <a:pt x="152" y="532"/>
                </a:moveTo>
                <a:lnTo>
                  <a:pt x="0" y="266"/>
                </a:lnTo>
                <a:lnTo>
                  <a:pt x="152" y="0"/>
                </a:lnTo>
                <a:lnTo>
                  <a:pt x="459" y="0"/>
                </a:lnTo>
                <a:lnTo>
                  <a:pt x="611" y="266"/>
                </a:lnTo>
                <a:lnTo>
                  <a:pt x="459" y="532"/>
                </a:lnTo>
                <a:lnTo>
                  <a:pt x="152" y="532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615FBE37-F039-47D1-B512-EE84E7259EE9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发展规划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A4A99EE6-CB9B-4988-82B8-A4494D47A3B1}"/>
              </a:ext>
            </a:extLst>
          </p:cNvPr>
          <p:cNvSpPr txBox="1"/>
          <p:nvPr/>
        </p:nvSpPr>
        <p:spPr>
          <a:xfrm>
            <a:off x="1272970" y="704029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产品开发计划</a:t>
            </a:r>
            <a:endParaRPr lang="en-US" altLang="zh-CN" sz="1400" b="1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2165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650"/>
                            </p:stCondLst>
                            <p:childTnLst>
                              <p:par>
                                <p:cTn id="2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21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71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210"/>
                            </p:stCondLst>
                            <p:childTnLst>
                              <p:par>
                                <p:cTn id="4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377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270"/>
                            </p:stCondLst>
                            <p:childTnLst>
                              <p:par>
                                <p:cTn id="5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6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770"/>
                            </p:stCondLst>
                            <p:childTnLst>
                              <p:par>
                                <p:cTn id="6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33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830"/>
                            </p:stCondLst>
                            <p:childTnLst>
                              <p:par>
                                <p:cTn id="7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8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330"/>
                            </p:stCondLst>
                            <p:childTnLst>
                              <p:par>
                                <p:cTn id="8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89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7390"/>
                            </p:stCondLst>
                            <p:childTnLst>
                              <p:par>
                                <p:cTn id="9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0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7890"/>
                            </p:stCondLst>
                            <p:childTnLst>
                              <p:par>
                                <p:cTn id="102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8450"/>
                            </p:stCondLst>
                            <p:childTnLst>
                              <p:par>
                                <p:cTn id="10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8950"/>
                            </p:stCondLst>
                            <p:childTnLst>
                              <p:par>
                                <p:cTn id="1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4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450"/>
                            </p:stCondLst>
                            <p:childTnLst>
                              <p:par>
                                <p:cTn id="1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10"/>
                            </p:stCondLst>
                            <p:childTnLst>
                              <p:par>
                                <p:cTn id="1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0" grpId="0"/>
      <p:bldP spid="27" grpId="0"/>
      <p:bldP spid="26" grpId="0"/>
      <p:bldP spid="23" grpId="0"/>
      <p:bldP spid="22" grpId="0"/>
      <p:bldP spid="47" grpId="0"/>
      <p:bldP spid="46" grpId="0"/>
      <p:bldP spid="43" grpId="0"/>
      <p:bldP spid="42" grpId="0"/>
      <p:bldP spid="39" grpId="0"/>
      <p:bldP spid="38" grpId="0"/>
      <p:bldP spid="68" grpId="0"/>
      <p:bldP spid="6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-28519"/>
            <a:ext cx="4290646" cy="6858000"/>
          </a:xfrm>
          <a:prstGeom prst="rect">
            <a:avLst/>
          </a:prstGeom>
          <a:solidFill>
            <a:srgbClr val="1C61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chemeClr val="bg1"/>
                </a:solidFill>
                <a:cs typeface="+mn-ea"/>
                <a:sym typeface="+mn-lt"/>
              </a:rPr>
              <a:t>发展规划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272970" y="704029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市场开拓计划</a:t>
            </a:r>
            <a:endParaRPr lang="en-US" altLang="zh-CN" sz="1400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rot="1024254">
            <a:off x="533228" y="397641"/>
            <a:ext cx="522514" cy="5225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8" name="矩形 7"/>
          <p:cNvSpPr/>
          <p:nvPr/>
        </p:nvSpPr>
        <p:spPr>
          <a:xfrm rot="2981342">
            <a:off x="537365" y="427153"/>
            <a:ext cx="522514" cy="522514"/>
          </a:xfrm>
          <a:prstGeom prst="rect">
            <a:avLst/>
          </a:prstGeom>
          <a:solidFill>
            <a:srgbClr val="4EC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0" name="文本框 9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409424" y="2559774"/>
            <a:ext cx="3038296" cy="659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计划</a:t>
            </a:r>
            <a:endParaRPr lang="en-US" altLang="zh-CN" sz="36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34300" y="3245461"/>
            <a:ext cx="2820634" cy="1902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此处文字替换成具体内容。此处文字替换成具体内容。此处文字替换成具体内容。此处文字替换成具体内容。</a:t>
            </a:r>
          </a:p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  <a:p>
            <a:pPr>
              <a:lnSpc>
                <a:spcPct val="120000"/>
              </a:lnSpc>
            </a:pPr>
            <a:endParaRPr lang="zh-CN" altLang="en-US" sz="14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2" name="文本框 11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<p:cNvSpPr txBox="1"/>
          <p:nvPr/>
        </p:nvSpPr>
        <p:spPr>
          <a:xfrm>
            <a:off x="6791700" y="1193423"/>
            <a:ext cx="53338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1C617E"/>
                </a:solidFill>
                <a:cs typeface="+mn-ea"/>
                <a:sym typeface="+mn-lt"/>
              </a:rPr>
              <a:t>市场开拓</a:t>
            </a:r>
            <a:endParaRPr lang="en-US" altLang="zh-CN" sz="4800" b="1" dirty="0">
              <a:solidFill>
                <a:srgbClr val="1C617E"/>
              </a:solidFill>
              <a:cs typeface="+mn-ea"/>
              <a:sym typeface="+mn-lt"/>
            </a:endParaRPr>
          </a:p>
          <a:p>
            <a:r>
              <a:rPr lang="zh-CN" altLang="en-US" sz="4800" b="1" dirty="0">
                <a:solidFill>
                  <a:srgbClr val="1C617E"/>
                </a:solidFill>
                <a:cs typeface="+mn-ea"/>
                <a:sym typeface="+mn-lt"/>
              </a:rPr>
              <a:t>计划</a:t>
            </a:r>
            <a:endParaRPr lang="en-US" altLang="zh-CN" sz="48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6791700" y="2959277"/>
            <a:ext cx="4619250" cy="785215"/>
            <a:chOff x="6791700" y="2959277"/>
            <a:chExt cx="5179774" cy="785215"/>
          </a:xfrm>
        </p:grpSpPr>
        <p:sp>
          <p:nvSpPr>
            <p:cNvPr id="14" name="文本框 13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  <p:cNvSpPr txBox="1"/>
            <p:nvPr/>
          </p:nvSpPr>
          <p:spPr>
            <a:xfrm>
              <a:off x="6791700" y="2959277"/>
              <a:ext cx="720447" cy="78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1</a:t>
              </a:r>
            </a:p>
          </p:txBody>
        </p:sp>
        <p:grpSp>
          <p:nvGrpSpPr>
            <p:cNvPr id="15" name="组合 14"/>
            <p:cNvGrpSpPr/>
            <p:nvPr/>
          </p:nvGrpSpPr>
          <p:grpSpPr>
            <a:xfrm>
              <a:off x="7455876" y="3058166"/>
              <a:ext cx="4515598" cy="619314"/>
              <a:chOff x="1331170" y="4779449"/>
              <a:chExt cx="4515598" cy="619314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331170" y="4779449"/>
                <a:ext cx="21873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开拓方式一</a:t>
                </a:r>
                <a:endPara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1331170" y="5121764"/>
                <a:ext cx="45155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此处文字替换成具体内容。此处文字替换成具体内容。</a:t>
                </a:r>
              </a:p>
            </p:txBody>
          </p:sp>
        </p:grpSp>
      </p:grpSp>
      <p:grpSp>
        <p:nvGrpSpPr>
          <p:cNvPr id="18" name="组合 17"/>
          <p:cNvGrpSpPr/>
          <p:nvPr/>
        </p:nvGrpSpPr>
        <p:grpSpPr>
          <a:xfrm>
            <a:off x="6791700" y="4159720"/>
            <a:ext cx="4619250" cy="785215"/>
            <a:chOff x="6791700" y="2959277"/>
            <a:chExt cx="5179774" cy="785215"/>
          </a:xfrm>
        </p:grpSpPr>
        <p:sp>
          <p:nvSpPr>
            <p:cNvPr id="19" name="文本框 18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  <p:cNvSpPr txBox="1"/>
            <p:nvPr/>
          </p:nvSpPr>
          <p:spPr>
            <a:xfrm>
              <a:off x="6791700" y="2959277"/>
              <a:ext cx="720447" cy="78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44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2</a:t>
              </a:r>
            </a:p>
          </p:txBody>
        </p:sp>
        <p:grpSp>
          <p:nvGrpSpPr>
            <p:cNvPr id="20" name="组合 19"/>
            <p:cNvGrpSpPr/>
            <p:nvPr/>
          </p:nvGrpSpPr>
          <p:grpSpPr>
            <a:xfrm>
              <a:off x="7455876" y="3058166"/>
              <a:ext cx="4515598" cy="619314"/>
              <a:chOff x="1331170" y="4779449"/>
              <a:chExt cx="4515598" cy="619314"/>
            </a:xfrm>
          </p:grpSpPr>
          <p:sp>
            <p:nvSpPr>
              <p:cNvPr id="21" name="文本框 20"/>
              <p:cNvSpPr txBox="1"/>
              <p:nvPr/>
            </p:nvSpPr>
            <p:spPr>
              <a:xfrm>
                <a:off x="1331170" y="4779449"/>
                <a:ext cx="21873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开拓方式</a:t>
                </a:r>
                <a:endPara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矩形 21"/>
              <p:cNvSpPr/>
              <p:nvPr/>
            </p:nvSpPr>
            <p:spPr>
              <a:xfrm>
                <a:off x="1331170" y="5121764"/>
                <a:ext cx="45155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此处文字替换成具体内容。此处文字替换成具体内容。</a:t>
                </a:r>
              </a:p>
            </p:txBody>
          </p:sp>
        </p:grpSp>
      </p:grpSp>
      <p:grpSp>
        <p:nvGrpSpPr>
          <p:cNvPr id="23" name="组合 22"/>
          <p:cNvGrpSpPr/>
          <p:nvPr/>
        </p:nvGrpSpPr>
        <p:grpSpPr>
          <a:xfrm>
            <a:off x="6791700" y="5360164"/>
            <a:ext cx="4619250" cy="785215"/>
            <a:chOff x="6791700" y="2959277"/>
            <a:chExt cx="5179774" cy="785215"/>
          </a:xfrm>
        </p:grpSpPr>
        <p:sp>
          <p:nvSpPr>
            <p:cNvPr id="24" name="文本框 23" descr="e7d195523061f1c0214d268728035a112e1f1a63855fa0d5B3BC3571FB2346650E40B27C71D4ADB669896543E409C0762562804D99F14164E036E91A4D200FB459B9C67F1066513BDCC2663F2655ED5A2F3E64E50905ECC13FD08E412A2449DFC0DEA4732AF4E76A12DAA23714D9A24C7EAC7F7CD8FF94AEC7D4E9162B55FEA74E289784371BE33B"/>
            <p:cNvSpPr txBox="1"/>
            <p:nvPr/>
          </p:nvSpPr>
          <p:spPr>
            <a:xfrm>
              <a:off x="6791700" y="2959277"/>
              <a:ext cx="720447" cy="785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10000"/>
                </a:lnSpc>
              </a:pPr>
              <a:r>
                <a:rPr lang="en-US" altLang="zh-CN" sz="4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3</a:t>
              </a:r>
            </a:p>
          </p:txBody>
        </p:sp>
        <p:grpSp>
          <p:nvGrpSpPr>
            <p:cNvPr id="25" name="组合 24"/>
            <p:cNvGrpSpPr/>
            <p:nvPr/>
          </p:nvGrpSpPr>
          <p:grpSpPr>
            <a:xfrm>
              <a:off x="7455876" y="3058166"/>
              <a:ext cx="4515598" cy="619314"/>
              <a:chOff x="1331170" y="4779449"/>
              <a:chExt cx="4515598" cy="619314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331170" y="4779449"/>
                <a:ext cx="200611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1400" b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开拓方式</a:t>
                </a:r>
                <a:endParaRPr lang="en-US" altLang="zh-CN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矩形 26"/>
              <p:cNvSpPr/>
              <p:nvPr/>
            </p:nvSpPr>
            <p:spPr>
              <a:xfrm>
                <a:off x="1331170" y="5121764"/>
                <a:ext cx="4515598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12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cs typeface="+mn-ea"/>
                    <a:sym typeface="+mn-lt"/>
                  </a:rPr>
                  <a:t>此处文字替换成具体内容。此处文字替换成具体内容。</a:t>
                </a:r>
              </a:p>
            </p:txBody>
          </p:sp>
        </p:grpSp>
      </p:grpSp>
      <p:grpSp>
        <p:nvGrpSpPr>
          <p:cNvPr id="28" name="组合 27"/>
          <p:cNvGrpSpPr/>
          <p:nvPr/>
        </p:nvGrpSpPr>
        <p:grpSpPr>
          <a:xfrm>
            <a:off x="3289489" y="985783"/>
            <a:ext cx="2755631" cy="5590517"/>
            <a:chOff x="3289489" y="985783"/>
            <a:chExt cx="2755631" cy="5590517"/>
          </a:xfrm>
        </p:grpSpPr>
        <p:pic>
          <p:nvPicPr>
            <p:cNvPr id="29" name="图片 28"/>
            <p:cNvPicPr>
              <a:picLocks noChangeAspect="1"/>
            </p:cNvPicPr>
            <p:nvPr/>
          </p:nvPicPr>
          <p:blipFill>
            <a:blip r:embed="rId2" cstate="screen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89489" y="985783"/>
              <a:ext cx="2755631" cy="5590517"/>
            </a:xfrm>
            <a:prstGeom prst="rect">
              <a:avLst/>
            </a:prstGeom>
          </p:spPr>
        </p:pic>
        <p:pic>
          <p:nvPicPr>
            <p:cNvPr id="32" name="图片 31"/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3447720" y="1459872"/>
              <a:ext cx="2439168" cy="4417255"/>
            </a:xfrm>
            <a:custGeom>
              <a:avLst/>
              <a:gdLst>
                <a:gd name="connsiteX0" fmla="*/ 0 w 2439168"/>
                <a:gd name="connsiteY0" fmla="*/ 0 h 4417255"/>
                <a:gd name="connsiteX1" fmla="*/ 2439168 w 2439168"/>
                <a:gd name="connsiteY1" fmla="*/ 0 h 4417255"/>
                <a:gd name="connsiteX2" fmla="*/ 2439168 w 2439168"/>
                <a:gd name="connsiteY2" fmla="*/ 4417255 h 4417255"/>
                <a:gd name="connsiteX3" fmla="*/ 0 w 2439168"/>
                <a:gd name="connsiteY3" fmla="*/ 4417255 h 4417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39168" h="4417255">
                  <a:moveTo>
                    <a:pt x="0" y="0"/>
                  </a:moveTo>
                  <a:lnTo>
                    <a:pt x="2439168" y="0"/>
                  </a:lnTo>
                  <a:lnTo>
                    <a:pt x="2439168" y="4417255"/>
                  </a:lnTo>
                  <a:lnTo>
                    <a:pt x="0" y="4417255"/>
                  </a:lnTo>
                  <a:close/>
                </a:path>
              </a:pathLst>
            </a:custGeom>
          </p:spPr>
        </p:pic>
      </p:grpSp>
    </p:spTree>
    <p:extLst>
      <p:ext uri="{BB962C8B-B14F-4D97-AF65-F5344CB8AC3E}">
        <p14:creationId xmlns:p14="http://schemas.microsoft.com/office/powerpoint/2010/main" val="2213053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5" presetID="2" presetClass="entr" presetSubtype="8" fill="hold" grpId="0" nodeType="afterEffect" p14:presetBounceEnd="60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75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19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52"/>
                                </p:stCondLst>
                                <p:childTnLst>
                                  <p:par>
                                    <p:cTn id="44" presetID="2" presetClass="entr" presetSubtype="4" fill="hold" nodeType="afterEffect" p14:presetBounceEnd="6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0000">
                                          <p:cBhvr additive="base">
                                            <p:cTn id="4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0000">
                                          <p:cBhvr additive="base">
                                            <p:cTn id="4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952"/>
                                </p:stCondLst>
                                <p:childTnLst>
                                  <p:par>
                                    <p:cTn id="4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27"/>
                                </p:stCondLst>
                                <p:childTnLst>
                                  <p:par>
                                    <p:cTn id="5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027"/>
                                </p:stCondLst>
                                <p:childTnLst>
                                  <p:par>
                                    <p:cTn id="5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527"/>
                                </p:stCondLst>
                                <p:childTnLst>
                                  <p:par>
                                    <p:cTn id="6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" grpId="0"/>
          <p:bldP spid="6" grpId="0"/>
          <p:bldP spid="7" grpId="0" animBg="1"/>
          <p:bldP spid="8" grpId="0" animBg="1"/>
          <p:bldP spid="10" grpId="0"/>
          <p:bldP spid="11" grpId="0"/>
          <p:bldP spid="12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4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down)">
                                          <p:cBhvr>
                                            <p:cTn id="7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8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9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1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2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3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14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5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6" presetID="3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18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19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0" dur="500" fill="hold"/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style.rotation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9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0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2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3" presetID="41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25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x+.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6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7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ppt_h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h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h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h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>
                                            <p:cTn id="28" dur="500" fill="hold"/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ppt_w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w/10"/>
                                              </p:val>
                                            </p:tav>
                                            <p:tav tm="50000">
                                              <p:val>
                                                <p:strVal val="#ppt_w+.01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w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fade">
                                          <p:cBhvr>
                                            <p:cTn id="29" dur="500" tmFilter="0,0; .5, 1; 1, 1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0" fill="hold">
                                <p:stCondLst>
                                  <p:cond delay="2150"/>
                                </p:stCondLst>
                                <p:childTnLst>
                                  <p:par>
                                    <p:cTn id="31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33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4" fill="hold">
                                <p:stCondLst>
                                  <p:cond delay="2650"/>
                                </p:stCondLst>
                                <p:childTnLst>
                                  <p:par>
                                    <p:cTn id="35" presetID="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5000"/>
                                      </p:iterate>
                                      <p:childTnLst>
                                        <p:set>
                                          <p:cBhvr>
                                            <p:cTn id="3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7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8" dur="50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39" fill="hold">
                                <p:stCondLst>
                                  <p:cond delay="3175"/>
                                </p:stCondLst>
                                <p:childTnLst>
                                  <p:par>
                                    <p:cTn id="40" presetID="10" presetClass="entr" presetSubtype="0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2190"/>
                                      </p:iterate>
                                      <p:childTnLst>
                                        <p:set>
                                          <p:cBhvr>
                                            <p:cTn id="4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42" dur="500"/>
                                            <p:tgtEl>
                                              <p:spTgt spid="11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3" fill="hold">
                                <p:stCondLst>
                                  <p:cond delay="4452"/>
                                </p:stCondLst>
                                <p:childTnLst>
                                  <p:par>
                                    <p:cTn id="44" presetID="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6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7" dur="500" fill="hold"/>
                                            <p:tgtEl>
                                              <p:spTgt spid="2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48" fill="hold">
                                <p:stCondLst>
                                  <p:cond delay="4952"/>
                                </p:stCondLst>
                                <p:childTnLst>
                                  <p:par>
                                    <p:cTn id="49" presetID="1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3000"/>
                                      </p:iterate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1" dur="500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-#ppt_w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right)">
                                          <p:cBhvr>
                                            <p:cTn id="52" dur="500"/>
                                            <p:tgtEl>
                                              <p:spTgt spid="12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3" fill="hold">
                                <p:stCondLst>
                                  <p:cond delay="5527"/>
                                </p:stCondLst>
                                <p:childTnLst>
                                  <p:par>
                                    <p:cTn id="5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6" dur="500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57" dur="500"/>
                                            <p:tgtEl>
                                              <p:spTgt spid="1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58" fill="hold">
                                <p:stCondLst>
                                  <p:cond delay="6027"/>
                                </p:stCondLst>
                                <p:childTnLst>
                                  <p:par>
                                    <p:cTn id="59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1" dur="500"/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2" dur="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63" fill="hold">
                                <p:stCondLst>
                                  <p:cond delay="6527"/>
                                </p:stCondLst>
                                <p:childTnLst>
                                  <p:par>
                                    <p:cTn id="64" presetID="12" presetClass="entr" presetSubtype="4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6" dur="500"/>
                                            <p:tgtEl>
                                              <p:spTgt spid="2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+#ppt_h*1.12500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  <p:animEffect transition="in" filter="wipe(up)">
                                          <p:cBhvr>
                                            <p:cTn id="67" dur="500"/>
                                            <p:tgtEl>
                                              <p:spTgt spid="2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9" grpId="0" animBg="1"/>
          <p:bldP spid="5" grpId="0"/>
          <p:bldP spid="6" grpId="0"/>
          <p:bldP spid="7" grpId="0" animBg="1"/>
          <p:bldP spid="8" grpId="0" animBg="1"/>
          <p:bldP spid="10" grpId="0"/>
          <p:bldP spid="11" grpId="0"/>
          <p:bldP spid="12" grpId="0"/>
        </p:bldLst>
      </p:timing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9281839" y="1"/>
            <a:ext cx="1048629" cy="3813158"/>
          </a:xfrm>
          <a:prstGeom prst="rect">
            <a:avLst/>
          </a:prstGeom>
          <a:solidFill>
            <a:srgbClr val="4EC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6447526" y="2749547"/>
            <a:ext cx="1066978" cy="4114802"/>
          </a:xfrm>
          <a:prstGeom prst="rect">
            <a:avLst/>
          </a:prstGeom>
          <a:solidFill>
            <a:srgbClr val="4EC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5108207" y="-5339"/>
            <a:ext cx="6670951" cy="6868997"/>
            <a:chOff x="5108207" y="-5339"/>
            <a:chExt cx="6670951" cy="6868997"/>
          </a:xfrm>
        </p:grpSpPr>
        <p:sp>
          <p:nvSpPr>
            <p:cNvPr id="13" name="矩形 12"/>
            <p:cNvSpPr/>
            <p:nvPr/>
          </p:nvSpPr>
          <p:spPr>
            <a:xfrm>
              <a:off x="7929154" y="1374781"/>
              <a:ext cx="1023937" cy="3829525"/>
            </a:xfrm>
            <a:prstGeom prst="rect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4" name="L 形 13"/>
            <p:cNvSpPr/>
            <p:nvPr/>
          </p:nvSpPr>
          <p:spPr>
            <a:xfrm rot="5400000">
              <a:off x="5691565" y="3602132"/>
              <a:ext cx="2678168" cy="3844883"/>
            </a:xfrm>
            <a:prstGeom prst="corner">
              <a:avLst>
                <a:gd name="adj1" fmla="val 38909"/>
                <a:gd name="adj2" fmla="val 38431"/>
              </a:avLst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10753758" y="-5339"/>
              <a:ext cx="1025400" cy="2424536"/>
            </a:xfrm>
            <a:prstGeom prst="rect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7929154" y="1374781"/>
              <a:ext cx="3835014" cy="1044416"/>
            </a:xfrm>
            <a:prstGeom prst="rect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17" name="矩形 16"/>
          <p:cNvSpPr/>
          <p:nvPr/>
        </p:nvSpPr>
        <p:spPr>
          <a:xfrm>
            <a:off x="6448698" y="2748856"/>
            <a:ext cx="3881770" cy="1064303"/>
          </a:xfrm>
          <a:prstGeom prst="rect">
            <a:avLst/>
          </a:prstGeom>
          <a:solidFill>
            <a:srgbClr val="4EC2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Freeform 163"/>
          <p:cNvSpPr>
            <a:spLocks noEditPoints="1"/>
          </p:cNvSpPr>
          <p:nvPr/>
        </p:nvSpPr>
        <p:spPr bwMode="auto">
          <a:xfrm>
            <a:off x="6770851" y="3033053"/>
            <a:ext cx="735013" cy="523875"/>
          </a:xfrm>
          <a:custGeom>
            <a:avLst/>
            <a:gdLst>
              <a:gd name="T0" fmla="*/ 112 w 284"/>
              <a:gd name="T1" fmla="*/ 0 h 201"/>
              <a:gd name="T2" fmla="*/ 35 w 284"/>
              <a:gd name="T3" fmla="*/ 77 h 201"/>
              <a:gd name="T4" fmla="*/ 35 w 284"/>
              <a:gd name="T5" fmla="*/ 78 h 201"/>
              <a:gd name="T6" fmla="*/ 0 w 284"/>
              <a:gd name="T7" fmla="*/ 136 h 201"/>
              <a:gd name="T8" fmla="*/ 65 w 284"/>
              <a:gd name="T9" fmla="*/ 201 h 201"/>
              <a:gd name="T10" fmla="*/ 65 w 284"/>
              <a:gd name="T11" fmla="*/ 201 h 201"/>
              <a:gd name="T12" fmla="*/ 222 w 284"/>
              <a:gd name="T13" fmla="*/ 201 h 201"/>
              <a:gd name="T14" fmla="*/ 225 w 284"/>
              <a:gd name="T15" fmla="*/ 201 h 201"/>
              <a:gd name="T16" fmla="*/ 284 w 284"/>
              <a:gd name="T17" fmla="*/ 142 h 201"/>
              <a:gd name="T18" fmla="*/ 247 w 284"/>
              <a:gd name="T19" fmla="*/ 86 h 201"/>
              <a:gd name="T20" fmla="*/ 248 w 284"/>
              <a:gd name="T21" fmla="*/ 77 h 201"/>
              <a:gd name="T22" fmla="*/ 207 w 284"/>
              <a:gd name="T23" fmla="*/ 35 h 201"/>
              <a:gd name="T24" fmla="*/ 182 w 284"/>
              <a:gd name="T25" fmla="*/ 43 h 201"/>
              <a:gd name="T26" fmla="*/ 112 w 284"/>
              <a:gd name="T27" fmla="*/ 0 h 201"/>
              <a:gd name="T28" fmla="*/ 142 w 284"/>
              <a:gd name="T29" fmla="*/ 59 h 201"/>
              <a:gd name="T30" fmla="*/ 183 w 284"/>
              <a:gd name="T31" fmla="*/ 75 h 201"/>
              <a:gd name="T32" fmla="*/ 201 w 284"/>
              <a:gd name="T33" fmla="*/ 59 h 201"/>
              <a:gd name="T34" fmla="*/ 201 w 284"/>
              <a:gd name="T35" fmla="*/ 106 h 201"/>
              <a:gd name="T36" fmla="*/ 200 w 284"/>
              <a:gd name="T37" fmla="*/ 106 h 201"/>
              <a:gd name="T38" fmla="*/ 181 w 284"/>
              <a:gd name="T39" fmla="*/ 106 h 201"/>
              <a:gd name="T40" fmla="*/ 153 w 284"/>
              <a:gd name="T41" fmla="*/ 106 h 201"/>
              <a:gd name="T42" fmla="*/ 171 w 284"/>
              <a:gd name="T43" fmla="*/ 89 h 201"/>
              <a:gd name="T44" fmla="*/ 142 w 284"/>
              <a:gd name="T45" fmla="*/ 77 h 201"/>
              <a:gd name="T46" fmla="*/ 103 w 284"/>
              <a:gd name="T47" fmla="*/ 106 h 201"/>
              <a:gd name="T48" fmla="*/ 84 w 284"/>
              <a:gd name="T49" fmla="*/ 106 h 201"/>
              <a:gd name="T50" fmla="*/ 142 w 284"/>
              <a:gd name="T51" fmla="*/ 59 h 201"/>
              <a:gd name="T52" fmla="*/ 82 w 284"/>
              <a:gd name="T53" fmla="*/ 130 h 201"/>
              <a:gd name="T54" fmla="*/ 84 w 284"/>
              <a:gd name="T55" fmla="*/ 130 h 201"/>
              <a:gd name="T56" fmla="*/ 102 w 284"/>
              <a:gd name="T57" fmla="*/ 130 h 201"/>
              <a:gd name="T58" fmla="*/ 130 w 284"/>
              <a:gd name="T59" fmla="*/ 130 h 201"/>
              <a:gd name="T60" fmla="*/ 113 w 284"/>
              <a:gd name="T61" fmla="*/ 146 h 201"/>
              <a:gd name="T62" fmla="*/ 141 w 284"/>
              <a:gd name="T63" fmla="*/ 158 h 201"/>
              <a:gd name="T64" fmla="*/ 180 w 284"/>
              <a:gd name="T65" fmla="*/ 130 h 201"/>
              <a:gd name="T66" fmla="*/ 200 w 284"/>
              <a:gd name="T67" fmla="*/ 130 h 201"/>
              <a:gd name="T68" fmla="*/ 142 w 284"/>
              <a:gd name="T69" fmla="*/ 177 h 201"/>
              <a:gd name="T70" fmla="*/ 100 w 284"/>
              <a:gd name="T71" fmla="*/ 160 h 201"/>
              <a:gd name="T72" fmla="*/ 82 w 284"/>
              <a:gd name="T73" fmla="*/ 177 h 201"/>
              <a:gd name="T74" fmla="*/ 82 w 284"/>
              <a:gd name="T75" fmla="*/ 130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284" h="201">
                <a:moveTo>
                  <a:pt x="112" y="0"/>
                </a:moveTo>
                <a:cubicBezTo>
                  <a:pt x="70" y="0"/>
                  <a:pt x="35" y="34"/>
                  <a:pt x="35" y="77"/>
                </a:cubicBezTo>
                <a:cubicBezTo>
                  <a:pt x="35" y="77"/>
                  <a:pt x="35" y="77"/>
                  <a:pt x="35" y="78"/>
                </a:cubicBezTo>
                <a:cubicBezTo>
                  <a:pt x="14" y="88"/>
                  <a:pt x="0" y="110"/>
                  <a:pt x="0" y="136"/>
                </a:cubicBezTo>
                <a:cubicBezTo>
                  <a:pt x="0" y="171"/>
                  <a:pt x="29" y="201"/>
                  <a:pt x="65" y="201"/>
                </a:cubicBezTo>
                <a:cubicBezTo>
                  <a:pt x="65" y="201"/>
                  <a:pt x="65" y="201"/>
                  <a:pt x="65" y="201"/>
                </a:cubicBezTo>
                <a:cubicBezTo>
                  <a:pt x="222" y="201"/>
                  <a:pt x="222" y="201"/>
                  <a:pt x="222" y="201"/>
                </a:cubicBezTo>
                <a:cubicBezTo>
                  <a:pt x="225" y="201"/>
                  <a:pt x="225" y="201"/>
                  <a:pt x="225" y="201"/>
                </a:cubicBezTo>
                <a:cubicBezTo>
                  <a:pt x="257" y="201"/>
                  <a:pt x="284" y="174"/>
                  <a:pt x="284" y="142"/>
                </a:cubicBezTo>
                <a:cubicBezTo>
                  <a:pt x="284" y="117"/>
                  <a:pt x="268" y="95"/>
                  <a:pt x="247" y="86"/>
                </a:cubicBezTo>
                <a:cubicBezTo>
                  <a:pt x="248" y="84"/>
                  <a:pt x="248" y="80"/>
                  <a:pt x="248" y="77"/>
                </a:cubicBezTo>
                <a:cubicBezTo>
                  <a:pt x="248" y="53"/>
                  <a:pt x="230" y="35"/>
                  <a:pt x="207" y="35"/>
                </a:cubicBezTo>
                <a:cubicBezTo>
                  <a:pt x="197" y="35"/>
                  <a:pt x="189" y="37"/>
                  <a:pt x="182" y="43"/>
                </a:cubicBezTo>
                <a:cubicBezTo>
                  <a:pt x="169" y="17"/>
                  <a:pt x="143" y="0"/>
                  <a:pt x="112" y="0"/>
                </a:cubicBezTo>
                <a:close/>
                <a:moveTo>
                  <a:pt x="142" y="59"/>
                </a:moveTo>
                <a:cubicBezTo>
                  <a:pt x="158" y="59"/>
                  <a:pt x="173" y="65"/>
                  <a:pt x="183" y="75"/>
                </a:cubicBezTo>
                <a:cubicBezTo>
                  <a:pt x="201" y="59"/>
                  <a:pt x="201" y="59"/>
                  <a:pt x="201" y="59"/>
                </a:cubicBezTo>
                <a:cubicBezTo>
                  <a:pt x="201" y="106"/>
                  <a:pt x="201" y="106"/>
                  <a:pt x="201" y="106"/>
                </a:cubicBezTo>
                <a:cubicBezTo>
                  <a:pt x="200" y="106"/>
                  <a:pt x="200" y="106"/>
                  <a:pt x="200" y="106"/>
                </a:cubicBezTo>
                <a:cubicBezTo>
                  <a:pt x="181" y="106"/>
                  <a:pt x="181" y="106"/>
                  <a:pt x="181" y="106"/>
                </a:cubicBezTo>
                <a:cubicBezTo>
                  <a:pt x="153" y="106"/>
                  <a:pt x="153" y="106"/>
                  <a:pt x="153" y="106"/>
                </a:cubicBezTo>
                <a:cubicBezTo>
                  <a:pt x="171" y="89"/>
                  <a:pt x="171" y="89"/>
                  <a:pt x="171" y="89"/>
                </a:cubicBezTo>
                <a:cubicBezTo>
                  <a:pt x="163" y="81"/>
                  <a:pt x="153" y="77"/>
                  <a:pt x="142" y="77"/>
                </a:cubicBezTo>
                <a:cubicBezTo>
                  <a:pt x="124" y="77"/>
                  <a:pt x="108" y="90"/>
                  <a:pt x="103" y="106"/>
                </a:cubicBezTo>
                <a:cubicBezTo>
                  <a:pt x="84" y="106"/>
                  <a:pt x="84" y="106"/>
                  <a:pt x="84" y="106"/>
                </a:cubicBezTo>
                <a:cubicBezTo>
                  <a:pt x="89" y="79"/>
                  <a:pt x="113" y="59"/>
                  <a:pt x="142" y="59"/>
                </a:cubicBezTo>
                <a:close/>
                <a:moveTo>
                  <a:pt x="82" y="130"/>
                </a:moveTo>
                <a:cubicBezTo>
                  <a:pt x="84" y="130"/>
                  <a:pt x="84" y="130"/>
                  <a:pt x="84" y="130"/>
                </a:cubicBezTo>
                <a:cubicBezTo>
                  <a:pt x="102" y="130"/>
                  <a:pt x="102" y="130"/>
                  <a:pt x="102" y="130"/>
                </a:cubicBezTo>
                <a:cubicBezTo>
                  <a:pt x="130" y="130"/>
                  <a:pt x="130" y="130"/>
                  <a:pt x="130" y="130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20" y="153"/>
                  <a:pt x="130" y="158"/>
                  <a:pt x="141" y="158"/>
                </a:cubicBezTo>
                <a:cubicBezTo>
                  <a:pt x="160" y="158"/>
                  <a:pt x="175" y="147"/>
                  <a:pt x="180" y="130"/>
                </a:cubicBezTo>
                <a:cubicBezTo>
                  <a:pt x="200" y="130"/>
                  <a:pt x="200" y="130"/>
                  <a:pt x="200" y="130"/>
                </a:cubicBezTo>
                <a:cubicBezTo>
                  <a:pt x="194" y="156"/>
                  <a:pt x="170" y="177"/>
                  <a:pt x="142" y="177"/>
                </a:cubicBezTo>
                <a:cubicBezTo>
                  <a:pt x="125" y="177"/>
                  <a:pt x="111" y="170"/>
                  <a:pt x="100" y="160"/>
                </a:cubicBezTo>
                <a:cubicBezTo>
                  <a:pt x="82" y="177"/>
                  <a:pt x="82" y="177"/>
                  <a:pt x="82" y="177"/>
                </a:cubicBezTo>
                <a:cubicBezTo>
                  <a:pt x="82" y="130"/>
                  <a:pt x="82" y="130"/>
                  <a:pt x="82" y="1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9" name="Freeform 167"/>
          <p:cNvSpPr/>
          <p:nvPr/>
        </p:nvSpPr>
        <p:spPr bwMode="auto">
          <a:xfrm>
            <a:off x="5435553" y="4351457"/>
            <a:ext cx="685800" cy="674688"/>
          </a:xfrm>
          <a:custGeom>
            <a:avLst/>
            <a:gdLst>
              <a:gd name="T0" fmla="*/ 95 w 279"/>
              <a:gd name="T1" fmla="*/ 3 h 274"/>
              <a:gd name="T2" fmla="*/ 65 w 279"/>
              <a:gd name="T3" fmla="*/ 46 h 274"/>
              <a:gd name="T4" fmla="*/ 70 w 279"/>
              <a:gd name="T5" fmla="*/ 88 h 274"/>
              <a:gd name="T6" fmla="*/ 12 w 279"/>
              <a:gd name="T7" fmla="*/ 99 h 274"/>
              <a:gd name="T8" fmla="*/ 5 w 279"/>
              <a:gd name="T9" fmla="*/ 152 h 274"/>
              <a:gd name="T10" fmla="*/ 6 w 279"/>
              <a:gd name="T11" fmla="*/ 251 h 274"/>
              <a:gd name="T12" fmla="*/ 43 w 279"/>
              <a:gd name="T13" fmla="*/ 270 h 274"/>
              <a:gd name="T14" fmla="*/ 77 w 279"/>
              <a:gd name="T15" fmla="*/ 258 h 274"/>
              <a:gd name="T16" fmla="*/ 62 w 279"/>
              <a:gd name="T17" fmla="*/ 219 h 274"/>
              <a:gd name="T18" fmla="*/ 95 w 279"/>
              <a:gd name="T19" fmla="*/ 179 h 274"/>
              <a:gd name="T20" fmla="*/ 127 w 279"/>
              <a:gd name="T21" fmla="*/ 219 h 274"/>
              <a:gd name="T22" fmla="*/ 112 w 279"/>
              <a:gd name="T23" fmla="*/ 260 h 274"/>
              <a:gd name="T24" fmla="*/ 162 w 279"/>
              <a:gd name="T25" fmla="*/ 269 h 274"/>
              <a:gd name="T26" fmla="*/ 182 w 279"/>
              <a:gd name="T27" fmla="*/ 229 h 274"/>
              <a:gd name="T28" fmla="*/ 201 w 279"/>
              <a:gd name="T29" fmla="*/ 195 h 274"/>
              <a:gd name="T30" fmla="*/ 245 w 279"/>
              <a:gd name="T31" fmla="*/ 214 h 274"/>
              <a:gd name="T32" fmla="*/ 269 w 279"/>
              <a:gd name="T33" fmla="*/ 165 h 274"/>
              <a:gd name="T34" fmla="*/ 230 w 279"/>
              <a:gd name="T35" fmla="*/ 149 h 274"/>
              <a:gd name="T36" fmla="*/ 189 w 279"/>
              <a:gd name="T37" fmla="*/ 159 h 274"/>
              <a:gd name="T38" fmla="*/ 176 w 279"/>
              <a:gd name="T39" fmla="*/ 98 h 274"/>
              <a:gd name="T40" fmla="*/ 116 w 279"/>
              <a:gd name="T41" fmla="*/ 85 h 274"/>
              <a:gd name="T42" fmla="*/ 121 w 279"/>
              <a:gd name="T43" fmla="*/ 50 h 274"/>
              <a:gd name="T44" fmla="*/ 108 w 279"/>
              <a:gd name="T45" fmla="*/ 4 h 274"/>
              <a:gd name="T46" fmla="*/ 95 w 279"/>
              <a:gd name="T47" fmla="*/ 3 h 27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279" h="274">
                <a:moveTo>
                  <a:pt x="95" y="3"/>
                </a:moveTo>
                <a:cubicBezTo>
                  <a:pt x="73" y="0"/>
                  <a:pt x="53" y="27"/>
                  <a:pt x="65" y="46"/>
                </a:cubicBezTo>
                <a:cubicBezTo>
                  <a:pt x="78" y="55"/>
                  <a:pt x="87" y="78"/>
                  <a:pt x="70" y="88"/>
                </a:cubicBezTo>
                <a:cubicBezTo>
                  <a:pt x="53" y="98"/>
                  <a:pt x="28" y="83"/>
                  <a:pt x="12" y="99"/>
                </a:cubicBezTo>
                <a:cubicBezTo>
                  <a:pt x="0" y="113"/>
                  <a:pt x="7" y="134"/>
                  <a:pt x="5" y="152"/>
                </a:cubicBezTo>
                <a:cubicBezTo>
                  <a:pt x="5" y="185"/>
                  <a:pt x="4" y="218"/>
                  <a:pt x="6" y="251"/>
                </a:cubicBezTo>
                <a:cubicBezTo>
                  <a:pt x="10" y="267"/>
                  <a:pt x="28" y="270"/>
                  <a:pt x="43" y="270"/>
                </a:cubicBezTo>
                <a:cubicBezTo>
                  <a:pt x="55" y="271"/>
                  <a:pt x="69" y="270"/>
                  <a:pt x="77" y="258"/>
                </a:cubicBezTo>
                <a:cubicBezTo>
                  <a:pt x="86" y="242"/>
                  <a:pt x="65" y="232"/>
                  <a:pt x="62" y="219"/>
                </a:cubicBezTo>
                <a:cubicBezTo>
                  <a:pt x="55" y="199"/>
                  <a:pt x="75" y="178"/>
                  <a:pt x="95" y="179"/>
                </a:cubicBezTo>
                <a:cubicBezTo>
                  <a:pt x="114" y="179"/>
                  <a:pt x="133" y="200"/>
                  <a:pt x="127" y="219"/>
                </a:cubicBezTo>
                <a:cubicBezTo>
                  <a:pt x="120" y="232"/>
                  <a:pt x="101" y="244"/>
                  <a:pt x="112" y="260"/>
                </a:cubicBezTo>
                <a:cubicBezTo>
                  <a:pt x="125" y="274"/>
                  <a:pt x="146" y="270"/>
                  <a:pt x="162" y="269"/>
                </a:cubicBezTo>
                <a:cubicBezTo>
                  <a:pt x="180" y="265"/>
                  <a:pt x="187" y="246"/>
                  <a:pt x="182" y="229"/>
                </a:cubicBezTo>
                <a:cubicBezTo>
                  <a:pt x="181" y="216"/>
                  <a:pt x="185" y="197"/>
                  <a:pt x="201" y="195"/>
                </a:cubicBezTo>
                <a:cubicBezTo>
                  <a:pt x="218" y="193"/>
                  <a:pt x="226" y="218"/>
                  <a:pt x="245" y="214"/>
                </a:cubicBezTo>
                <a:cubicBezTo>
                  <a:pt x="266" y="211"/>
                  <a:pt x="279" y="185"/>
                  <a:pt x="269" y="165"/>
                </a:cubicBezTo>
                <a:cubicBezTo>
                  <a:pt x="263" y="152"/>
                  <a:pt x="244" y="140"/>
                  <a:pt x="230" y="149"/>
                </a:cubicBezTo>
                <a:cubicBezTo>
                  <a:pt x="219" y="159"/>
                  <a:pt x="202" y="174"/>
                  <a:pt x="189" y="159"/>
                </a:cubicBezTo>
                <a:cubicBezTo>
                  <a:pt x="174" y="141"/>
                  <a:pt x="192" y="116"/>
                  <a:pt x="176" y="98"/>
                </a:cubicBezTo>
                <a:cubicBezTo>
                  <a:pt x="159" y="82"/>
                  <a:pt x="133" y="99"/>
                  <a:pt x="116" y="85"/>
                </a:cubicBezTo>
                <a:cubicBezTo>
                  <a:pt x="103" y="75"/>
                  <a:pt x="112" y="59"/>
                  <a:pt x="121" y="50"/>
                </a:cubicBezTo>
                <a:cubicBezTo>
                  <a:pt x="136" y="36"/>
                  <a:pt x="126" y="10"/>
                  <a:pt x="108" y="4"/>
                </a:cubicBezTo>
                <a:cubicBezTo>
                  <a:pt x="104" y="3"/>
                  <a:pt x="99" y="3"/>
                  <a:pt x="95" y="3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0" name="Freeform 5"/>
          <p:cNvSpPr>
            <a:spLocks noEditPoints="1"/>
          </p:cNvSpPr>
          <p:nvPr/>
        </p:nvSpPr>
        <p:spPr bwMode="auto">
          <a:xfrm>
            <a:off x="8240936" y="1608763"/>
            <a:ext cx="646113" cy="646113"/>
          </a:xfrm>
          <a:custGeom>
            <a:avLst/>
            <a:gdLst>
              <a:gd name="T0" fmla="*/ 393 w 1905"/>
              <a:gd name="T1" fmla="*/ 1 h 1906"/>
              <a:gd name="T2" fmla="*/ 355 w 1905"/>
              <a:gd name="T3" fmla="*/ 9 h 1906"/>
              <a:gd name="T4" fmla="*/ 693 w 1905"/>
              <a:gd name="T5" fmla="*/ 348 h 1906"/>
              <a:gd name="T6" fmla="*/ 606 w 1905"/>
              <a:gd name="T7" fmla="*/ 607 h 1906"/>
              <a:gd name="T8" fmla="*/ 347 w 1905"/>
              <a:gd name="T9" fmla="*/ 694 h 1906"/>
              <a:gd name="T10" fmla="*/ 8 w 1905"/>
              <a:gd name="T11" fmla="*/ 356 h 1906"/>
              <a:gd name="T12" fmla="*/ 0 w 1905"/>
              <a:gd name="T13" fmla="*/ 434 h 1906"/>
              <a:gd name="T14" fmla="*/ 0 w 1905"/>
              <a:gd name="T15" fmla="*/ 450 h 1906"/>
              <a:gd name="T16" fmla="*/ 0 w 1905"/>
              <a:gd name="T17" fmla="*/ 477 h 1906"/>
              <a:gd name="T18" fmla="*/ 477 w 1905"/>
              <a:gd name="T19" fmla="*/ 954 h 1906"/>
              <a:gd name="T20" fmla="*/ 590 w 1905"/>
              <a:gd name="T21" fmla="*/ 937 h 1906"/>
              <a:gd name="T22" fmla="*/ 671 w 1905"/>
              <a:gd name="T23" fmla="*/ 1016 h 1906"/>
              <a:gd name="T24" fmla="*/ 606 w 1905"/>
              <a:gd name="T25" fmla="*/ 1127 h 1906"/>
              <a:gd name="T26" fmla="*/ 347 w 1905"/>
              <a:gd name="T27" fmla="*/ 1213 h 1906"/>
              <a:gd name="T28" fmla="*/ 44 w 1905"/>
              <a:gd name="T29" fmla="*/ 1516 h 1906"/>
              <a:gd name="T30" fmla="*/ 0 w 1905"/>
              <a:gd name="T31" fmla="*/ 1560 h 1906"/>
              <a:gd name="T32" fmla="*/ 347 w 1905"/>
              <a:gd name="T33" fmla="*/ 1906 h 1906"/>
              <a:gd name="T34" fmla="*/ 693 w 1905"/>
              <a:gd name="T35" fmla="*/ 1560 h 1906"/>
              <a:gd name="T36" fmla="*/ 688 w 1905"/>
              <a:gd name="T37" fmla="*/ 1527 h 1906"/>
              <a:gd name="T38" fmla="*/ 693 w 1905"/>
              <a:gd name="T39" fmla="*/ 1465 h 1906"/>
              <a:gd name="T40" fmla="*/ 717 w 1905"/>
              <a:gd name="T41" fmla="*/ 1397 h 1906"/>
              <a:gd name="T42" fmla="*/ 755 w 1905"/>
              <a:gd name="T43" fmla="*/ 1327 h 1906"/>
              <a:gd name="T44" fmla="*/ 761 w 1905"/>
              <a:gd name="T45" fmla="*/ 1322 h 1906"/>
              <a:gd name="T46" fmla="*/ 780 w 1905"/>
              <a:gd name="T47" fmla="*/ 1300 h 1906"/>
              <a:gd name="T48" fmla="*/ 831 w 1905"/>
              <a:gd name="T49" fmla="*/ 1259 h 1906"/>
              <a:gd name="T50" fmla="*/ 885 w 1905"/>
              <a:gd name="T51" fmla="*/ 1230 h 1906"/>
              <a:gd name="T52" fmla="*/ 955 w 1905"/>
              <a:gd name="T53" fmla="*/ 1300 h 1906"/>
              <a:gd name="T54" fmla="*/ 1126 w 1905"/>
              <a:gd name="T55" fmla="*/ 1473 h 1906"/>
              <a:gd name="T56" fmla="*/ 1386 w 1905"/>
              <a:gd name="T57" fmla="*/ 1733 h 1906"/>
              <a:gd name="T58" fmla="*/ 1559 w 1905"/>
              <a:gd name="T59" fmla="*/ 1803 h 1906"/>
              <a:gd name="T60" fmla="*/ 1800 w 1905"/>
              <a:gd name="T61" fmla="*/ 1560 h 1906"/>
              <a:gd name="T62" fmla="*/ 1732 w 1905"/>
              <a:gd name="T63" fmla="*/ 1387 h 1906"/>
              <a:gd name="T64" fmla="*/ 1729 w 1905"/>
              <a:gd name="T65" fmla="*/ 1378 h 1906"/>
              <a:gd name="T66" fmla="*/ 1472 w 1905"/>
              <a:gd name="T67" fmla="*/ 1127 h 1906"/>
              <a:gd name="T68" fmla="*/ 1172 w 1905"/>
              <a:gd name="T69" fmla="*/ 821 h 1906"/>
              <a:gd name="T70" fmla="*/ 1732 w 1905"/>
              <a:gd name="T71" fmla="*/ 261 h 1906"/>
              <a:gd name="T72" fmla="*/ 1775 w 1905"/>
              <a:gd name="T73" fmla="*/ 304 h 1906"/>
              <a:gd name="T74" fmla="*/ 1905 w 1905"/>
              <a:gd name="T75" fmla="*/ 88 h 1906"/>
              <a:gd name="T76" fmla="*/ 1819 w 1905"/>
              <a:gd name="T77" fmla="*/ 1 h 1906"/>
              <a:gd name="T78" fmla="*/ 1602 w 1905"/>
              <a:gd name="T79" fmla="*/ 131 h 1906"/>
              <a:gd name="T80" fmla="*/ 1645 w 1905"/>
              <a:gd name="T81" fmla="*/ 174 h 1906"/>
              <a:gd name="T82" fmla="*/ 1085 w 1905"/>
              <a:gd name="T83" fmla="*/ 735 h 1906"/>
              <a:gd name="T84" fmla="*/ 936 w 1905"/>
              <a:gd name="T85" fmla="*/ 591 h 1906"/>
              <a:gd name="T86" fmla="*/ 953 w 1905"/>
              <a:gd name="T87" fmla="*/ 477 h 1906"/>
              <a:gd name="T88" fmla="*/ 477 w 1905"/>
              <a:gd name="T89" fmla="*/ 1 h 1906"/>
              <a:gd name="T90" fmla="*/ 455 w 1905"/>
              <a:gd name="T91" fmla="*/ 1 h 1906"/>
              <a:gd name="T92" fmla="*/ 433 w 1905"/>
              <a:gd name="T93" fmla="*/ 1 h 1906"/>
              <a:gd name="T94" fmla="*/ 393 w 1905"/>
              <a:gd name="T95" fmla="*/ 1 h 1906"/>
              <a:gd name="T96" fmla="*/ 1559 w 1905"/>
              <a:gd name="T97" fmla="*/ 1430 h 1906"/>
              <a:gd name="T98" fmla="*/ 1689 w 1905"/>
              <a:gd name="T99" fmla="*/ 1560 h 1906"/>
              <a:gd name="T100" fmla="*/ 1559 w 1905"/>
              <a:gd name="T101" fmla="*/ 1690 h 1906"/>
              <a:gd name="T102" fmla="*/ 1429 w 1905"/>
              <a:gd name="T103" fmla="*/ 1560 h 1906"/>
              <a:gd name="T104" fmla="*/ 1559 w 1905"/>
              <a:gd name="T105" fmla="*/ 1430 h 19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1905" h="1906">
                <a:moveTo>
                  <a:pt x="393" y="1"/>
                </a:moveTo>
                <a:cubicBezTo>
                  <a:pt x="380" y="2"/>
                  <a:pt x="368" y="5"/>
                  <a:pt x="355" y="9"/>
                </a:cubicBezTo>
                <a:cubicBezTo>
                  <a:pt x="693" y="348"/>
                  <a:pt x="693" y="348"/>
                  <a:pt x="693" y="348"/>
                </a:cubicBezTo>
                <a:cubicBezTo>
                  <a:pt x="606" y="607"/>
                  <a:pt x="606" y="607"/>
                  <a:pt x="606" y="607"/>
                </a:cubicBezTo>
                <a:cubicBezTo>
                  <a:pt x="347" y="694"/>
                  <a:pt x="347" y="694"/>
                  <a:pt x="347" y="694"/>
                </a:cubicBezTo>
                <a:cubicBezTo>
                  <a:pt x="8" y="356"/>
                  <a:pt x="8" y="356"/>
                  <a:pt x="8" y="356"/>
                </a:cubicBezTo>
                <a:cubicBezTo>
                  <a:pt x="4" y="382"/>
                  <a:pt x="0" y="400"/>
                  <a:pt x="0" y="434"/>
                </a:cubicBezTo>
                <a:cubicBezTo>
                  <a:pt x="0" y="434"/>
                  <a:pt x="0" y="442"/>
                  <a:pt x="0" y="450"/>
                </a:cubicBezTo>
                <a:cubicBezTo>
                  <a:pt x="0" y="459"/>
                  <a:pt x="0" y="469"/>
                  <a:pt x="0" y="477"/>
                </a:cubicBezTo>
                <a:cubicBezTo>
                  <a:pt x="0" y="737"/>
                  <a:pt x="214" y="954"/>
                  <a:pt x="477" y="954"/>
                </a:cubicBezTo>
                <a:cubicBezTo>
                  <a:pt x="516" y="954"/>
                  <a:pt x="553" y="946"/>
                  <a:pt x="590" y="937"/>
                </a:cubicBezTo>
                <a:cubicBezTo>
                  <a:pt x="671" y="1016"/>
                  <a:pt x="671" y="1016"/>
                  <a:pt x="671" y="1016"/>
                </a:cubicBezTo>
                <a:cubicBezTo>
                  <a:pt x="653" y="1060"/>
                  <a:pt x="629" y="1103"/>
                  <a:pt x="606" y="1127"/>
                </a:cubicBezTo>
                <a:cubicBezTo>
                  <a:pt x="556" y="1170"/>
                  <a:pt x="423" y="1239"/>
                  <a:pt x="347" y="1213"/>
                </a:cubicBezTo>
                <a:cubicBezTo>
                  <a:pt x="44" y="1516"/>
                  <a:pt x="44" y="1516"/>
                  <a:pt x="44" y="1516"/>
                </a:cubicBezTo>
                <a:cubicBezTo>
                  <a:pt x="0" y="1560"/>
                  <a:pt x="0" y="1560"/>
                  <a:pt x="0" y="1560"/>
                </a:cubicBezTo>
                <a:cubicBezTo>
                  <a:pt x="347" y="1906"/>
                  <a:pt x="347" y="1906"/>
                  <a:pt x="347" y="1906"/>
                </a:cubicBezTo>
                <a:cubicBezTo>
                  <a:pt x="693" y="1560"/>
                  <a:pt x="693" y="1560"/>
                  <a:pt x="693" y="1560"/>
                </a:cubicBezTo>
                <a:cubicBezTo>
                  <a:pt x="690" y="1550"/>
                  <a:pt x="689" y="1538"/>
                  <a:pt x="688" y="1527"/>
                </a:cubicBezTo>
                <a:cubicBezTo>
                  <a:pt x="686" y="1508"/>
                  <a:pt x="688" y="1487"/>
                  <a:pt x="693" y="1465"/>
                </a:cubicBezTo>
                <a:cubicBezTo>
                  <a:pt x="698" y="1442"/>
                  <a:pt x="708" y="1419"/>
                  <a:pt x="717" y="1397"/>
                </a:cubicBezTo>
                <a:cubicBezTo>
                  <a:pt x="729" y="1371"/>
                  <a:pt x="741" y="1346"/>
                  <a:pt x="755" y="1327"/>
                </a:cubicBezTo>
                <a:cubicBezTo>
                  <a:pt x="757" y="1325"/>
                  <a:pt x="759" y="1324"/>
                  <a:pt x="761" y="1322"/>
                </a:cubicBezTo>
                <a:cubicBezTo>
                  <a:pt x="767" y="1314"/>
                  <a:pt x="773" y="1305"/>
                  <a:pt x="780" y="1300"/>
                </a:cubicBezTo>
                <a:cubicBezTo>
                  <a:pt x="792" y="1287"/>
                  <a:pt x="810" y="1273"/>
                  <a:pt x="831" y="1259"/>
                </a:cubicBezTo>
                <a:cubicBezTo>
                  <a:pt x="848" y="1249"/>
                  <a:pt x="866" y="1238"/>
                  <a:pt x="885" y="1230"/>
                </a:cubicBezTo>
                <a:cubicBezTo>
                  <a:pt x="955" y="1300"/>
                  <a:pt x="955" y="1300"/>
                  <a:pt x="955" y="1300"/>
                </a:cubicBezTo>
                <a:cubicBezTo>
                  <a:pt x="1126" y="1473"/>
                  <a:pt x="1126" y="1473"/>
                  <a:pt x="1126" y="1473"/>
                </a:cubicBezTo>
                <a:cubicBezTo>
                  <a:pt x="1386" y="1733"/>
                  <a:pt x="1386" y="1733"/>
                  <a:pt x="1386" y="1733"/>
                </a:cubicBezTo>
                <a:cubicBezTo>
                  <a:pt x="1429" y="1776"/>
                  <a:pt x="1491" y="1803"/>
                  <a:pt x="1559" y="1803"/>
                </a:cubicBezTo>
                <a:cubicBezTo>
                  <a:pt x="1692" y="1803"/>
                  <a:pt x="1800" y="1698"/>
                  <a:pt x="1800" y="1560"/>
                </a:cubicBezTo>
                <a:cubicBezTo>
                  <a:pt x="1800" y="1490"/>
                  <a:pt x="1774" y="1430"/>
                  <a:pt x="1732" y="1387"/>
                </a:cubicBezTo>
                <a:cubicBezTo>
                  <a:pt x="1729" y="1378"/>
                  <a:pt x="1729" y="1378"/>
                  <a:pt x="1729" y="1378"/>
                </a:cubicBezTo>
                <a:cubicBezTo>
                  <a:pt x="1472" y="1127"/>
                  <a:pt x="1472" y="1127"/>
                  <a:pt x="1472" y="1127"/>
                </a:cubicBezTo>
                <a:cubicBezTo>
                  <a:pt x="1172" y="821"/>
                  <a:pt x="1172" y="821"/>
                  <a:pt x="1172" y="821"/>
                </a:cubicBezTo>
                <a:cubicBezTo>
                  <a:pt x="1732" y="261"/>
                  <a:pt x="1732" y="261"/>
                  <a:pt x="1732" y="261"/>
                </a:cubicBezTo>
                <a:cubicBezTo>
                  <a:pt x="1775" y="304"/>
                  <a:pt x="1775" y="304"/>
                  <a:pt x="1775" y="304"/>
                </a:cubicBezTo>
                <a:cubicBezTo>
                  <a:pt x="1905" y="88"/>
                  <a:pt x="1905" y="88"/>
                  <a:pt x="1905" y="88"/>
                </a:cubicBezTo>
                <a:cubicBezTo>
                  <a:pt x="1819" y="1"/>
                  <a:pt x="1819" y="1"/>
                  <a:pt x="1819" y="1"/>
                </a:cubicBezTo>
                <a:cubicBezTo>
                  <a:pt x="1602" y="131"/>
                  <a:pt x="1602" y="131"/>
                  <a:pt x="1602" y="131"/>
                </a:cubicBezTo>
                <a:cubicBezTo>
                  <a:pt x="1645" y="174"/>
                  <a:pt x="1645" y="174"/>
                  <a:pt x="1645" y="174"/>
                </a:cubicBezTo>
                <a:cubicBezTo>
                  <a:pt x="1085" y="735"/>
                  <a:pt x="1085" y="735"/>
                  <a:pt x="1085" y="735"/>
                </a:cubicBezTo>
                <a:cubicBezTo>
                  <a:pt x="936" y="591"/>
                  <a:pt x="936" y="591"/>
                  <a:pt x="936" y="591"/>
                </a:cubicBezTo>
                <a:cubicBezTo>
                  <a:pt x="946" y="548"/>
                  <a:pt x="953" y="512"/>
                  <a:pt x="953" y="477"/>
                </a:cubicBezTo>
                <a:cubicBezTo>
                  <a:pt x="953" y="209"/>
                  <a:pt x="740" y="1"/>
                  <a:pt x="477" y="1"/>
                </a:cubicBezTo>
                <a:cubicBezTo>
                  <a:pt x="455" y="1"/>
                  <a:pt x="455" y="1"/>
                  <a:pt x="455" y="1"/>
                </a:cubicBezTo>
                <a:cubicBezTo>
                  <a:pt x="433" y="1"/>
                  <a:pt x="433" y="1"/>
                  <a:pt x="433" y="1"/>
                </a:cubicBezTo>
                <a:cubicBezTo>
                  <a:pt x="420" y="1"/>
                  <a:pt x="406" y="0"/>
                  <a:pt x="393" y="1"/>
                </a:cubicBezTo>
                <a:close/>
                <a:moveTo>
                  <a:pt x="1559" y="1430"/>
                </a:moveTo>
                <a:cubicBezTo>
                  <a:pt x="1630" y="1430"/>
                  <a:pt x="1689" y="1482"/>
                  <a:pt x="1689" y="1560"/>
                </a:cubicBezTo>
                <a:cubicBezTo>
                  <a:pt x="1689" y="1629"/>
                  <a:pt x="1630" y="1690"/>
                  <a:pt x="1559" y="1690"/>
                </a:cubicBezTo>
                <a:cubicBezTo>
                  <a:pt x="1487" y="1690"/>
                  <a:pt x="1429" y="1629"/>
                  <a:pt x="1429" y="1560"/>
                </a:cubicBezTo>
                <a:cubicBezTo>
                  <a:pt x="1429" y="1482"/>
                  <a:pt x="1487" y="1430"/>
                  <a:pt x="1559" y="143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251980" y="4426231"/>
            <a:ext cx="2193520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22" name="矩形 21"/>
          <p:cNvSpPr/>
          <p:nvPr/>
        </p:nvSpPr>
        <p:spPr>
          <a:xfrm>
            <a:off x="7574584" y="3001791"/>
            <a:ext cx="2204416" cy="549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23" name="矩形 22"/>
          <p:cNvSpPr/>
          <p:nvPr/>
        </p:nvSpPr>
        <p:spPr>
          <a:xfrm>
            <a:off x="8998472" y="1621257"/>
            <a:ext cx="2304528" cy="812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/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  <a:p>
            <a:pPr>
              <a:lnSpc>
                <a:spcPct val="130000"/>
              </a:lnSpc>
            </a:pPr>
            <a:r>
              <a:rPr lang="en-US" altLang="zh-CN" sz="1200" dirty="0">
                <a:solidFill>
                  <a:schemeClr val="bg1"/>
                </a:solidFill>
                <a:cs typeface="+mn-ea"/>
                <a:sym typeface="+mn-lt"/>
              </a:rPr>
              <a:t>.</a:t>
            </a:r>
            <a:endParaRPr lang="zh-CN" altLang="en-US" sz="1200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67714" y="2421301"/>
            <a:ext cx="381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617E"/>
                </a:solidFill>
                <a:cs typeface="+mn-ea"/>
                <a:sym typeface="+mn-lt"/>
              </a:rPr>
              <a:t>开拓方案</a:t>
            </a:r>
            <a:endParaRPr lang="en-US" altLang="zh-CN" sz="28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cxnSp>
        <p:nvCxnSpPr>
          <p:cNvPr id="26" name="直接连接符 25"/>
          <p:cNvCxnSpPr/>
          <p:nvPr/>
        </p:nvCxnSpPr>
        <p:spPr>
          <a:xfrm>
            <a:off x="868089" y="2500404"/>
            <a:ext cx="0" cy="365014"/>
          </a:xfrm>
          <a:prstGeom prst="line">
            <a:avLst/>
          </a:prstGeom>
          <a:ln w="38100">
            <a:solidFill>
              <a:srgbClr val="1C617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矩形 26"/>
          <p:cNvSpPr/>
          <p:nvPr/>
        </p:nvSpPr>
        <p:spPr>
          <a:xfrm>
            <a:off x="754712" y="3059192"/>
            <a:ext cx="42039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此处文字替换成具体内容。此处文字替换成具体内容。此处文字替换成具体内容。此处文字替换成具体内容。</a:t>
            </a:r>
          </a:p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770100" y="4814795"/>
            <a:ext cx="40174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此处文字替换成具体内容。此处文字替换成具体内容。此处文字替换成具体内容。此处文字替换成具体内容。</a:t>
            </a:r>
          </a:p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67714" y="4278093"/>
            <a:ext cx="381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4EC2E6"/>
                </a:solidFill>
                <a:cs typeface="+mn-ea"/>
                <a:sym typeface="+mn-lt"/>
              </a:rPr>
              <a:t>开拓方案</a:t>
            </a:r>
            <a:endParaRPr lang="en-US" altLang="zh-CN" sz="2800" b="1" dirty="0">
              <a:solidFill>
                <a:srgbClr val="4EC2E6"/>
              </a:solidFill>
              <a:cs typeface="+mn-ea"/>
              <a:sym typeface="+mn-lt"/>
            </a:endParaRPr>
          </a:p>
        </p:txBody>
      </p:sp>
      <p:cxnSp>
        <p:nvCxnSpPr>
          <p:cNvPr id="34" name="直接连接符 33"/>
          <p:cNvCxnSpPr/>
          <p:nvPr/>
        </p:nvCxnSpPr>
        <p:spPr>
          <a:xfrm>
            <a:off x="868089" y="4357196"/>
            <a:ext cx="0" cy="365014"/>
          </a:xfrm>
          <a:prstGeom prst="line">
            <a:avLst/>
          </a:prstGeom>
          <a:ln w="38100">
            <a:solidFill>
              <a:srgbClr val="4EC2E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9C9977EF-6614-4845-9869-12803896A02E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发展规划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9D0680D-ABA7-4C46-A63A-2EBFF46E02DA}"/>
              </a:ext>
            </a:extLst>
          </p:cNvPr>
          <p:cNvSpPr txBox="1"/>
          <p:nvPr/>
        </p:nvSpPr>
        <p:spPr>
          <a:xfrm>
            <a:off x="1272970" y="704029"/>
            <a:ext cx="126188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市场开拓计划</a:t>
            </a:r>
            <a:endParaRPr lang="en-US" altLang="zh-CN" sz="1400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9691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715"/>
                            </p:stCondLst>
                            <p:childTnLst>
                              <p:par>
                                <p:cTn id="31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 tmFilter="0,0; .5, 1; 1, 1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920"/>
                            </p:stCondLst>
                            <p:childTnLst>
                              <p:par>
                                <p:cTn id="4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420"/>
                            </p:stCondLst>
                            <p:childTnLst>
                              <p:par>
                                <p:cTn id="4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92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880"/>
                            </p:stCondLst>
                            <p:childTnLst>
                              <p:par>
                                <p:cTn id="58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638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7360"/>
                            </p:stCondLst>
                            <p:childTnLst>
                              <p:par>
                                <p:cTn id="6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761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786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811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861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8" grpId="0" animBg="1"/>
      <p:bldP spid="19" grpId="0" animBg="1"/>
      <p:bldP spid="20" grpId="0" animBg="1"/>
      <p:bldP spid="21" grpId="0"/>
      <p:bldP spid="22" grpId="0"/>
      <p:bldP spid="23" grpId="0"/>
      <p:bldP spid="25" grpId="0"/>
      <p:bldP spid="27" grpId="0"/>
      <p:bldP spid="28" grpId="0"/>
      <p:bldP spid="33" grpId="0"/>
      <p:bldP spid="29" grpId="0"/>
      <p:bldP spid="3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">
            <a:extLst>
              <a:ext uri="{FF2B5EF4-FFF2-40B4-BE49-F238E27FC236}">
                <a16:creationId xmlns:a16="http://schemas.microsoft.com/office/drawing/2014/main" id="{B10C92CB-246F-4CDE-8F6E-4536F64B58EC}"/>
              </a:ext>
            </a:extLst>
          </p:cNvPr>
          <p:cNvSpPr/>
          <p:nvPr/>
        </p:nvSpPr>
        <p:spPr>
          <a:xfrm>
            <a:off x="2452068" y="2241550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57150">
            <a:solidFill>
              <a:srgbClr val="4EC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B0B4C82F-C8F6-4BD5-999F-54463B15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38" y="2352675"/>
            <a:ext cx="33061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rgbClr val="1C617E"/>
                </a:solidFill>
                <a:latin typeface="+mn-lt"/>
                <a:ea typeface="+mn-ea"/>
                <a:cs typeface="+mn-ea"/>
                <a:sym typeface="+mn-lt"/>
              </a:rPr>
              <a:t>PART04</a:t>
            </a:r>
            <a:endParaRPr lang="zh-CN" altLang="en-US" sz="6600" dirty="0">
              <a:solidFill>
                <a:srgbClr val="1C617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4">
            <a:extLst>
              <a:ext uri="{FF2B5EF4-FFF2-40B4-BE49-F238E27FC236}">
                <a16:creationId xmlns:a16="http://schemas.microsoft.com/office/drawing/2014/main" id="{B4D41440-FB6E-49F0-80BE-121E80FB8DFB}"/>
              </a:ext>
            </a:extLst>
          </p:cNvPr>
          <p:cNvSpPr/>
          <p:nvPr/>
        </p:nvSpPr>
        <p:spPr>
          <a:xfrm>
            <a:off x="2452068" y="4260850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57150">
            <a:solidFill>
              <a:srgbClr val="4EC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8" name="文本框 66">
            <a:extLst>
              <a:ext uri="{FF2B5EF4-FFF2-40B4-BE49-F238E27FC236}">
                <a16:creationId xmlns:a16="http://schemas.microsoft.com/office/drawing/2014/main" id="{4104ECB6-8550-4862-ACD5-027828D9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069" y="3319424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1C617E"/>
                </a:solidFill>
                <a:latin typeface="+mn-lt"/>
                <a:ea typeface="+mn-ea"/>
                <a:cs typeface="+mn-ea"/>
                <a:sym typeface="+mn-lt"/>
              </a:rPr>
              <a:t>投资回报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1E39D3-60B3-4CD2-BE1B-63F0B33D09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299198" y="-1"/>
            <a:ext cx="6464301" cy="68580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2AA83D4-5D00-46FE-9035-ACEB980CC4D0}"/>
              </a:ext>
            </a:extLst>
          </p:cNvPr>
          <p:cNvGrpSpPr/>
          <p:nvPr/>
        </p:nvGrpSpPr>
        <p:grpSpPr>
          <a:xfrm>
            <a:off x="4806544" y="5600701"/>
            <a:ext cx="4159656" cy="952500"/>
            <a:chOff x="939800" y="4381500"/>
            <a:chExt cx="10566400" cy="2781300"/>
          </a:xfrm>
        </p:grpSpPr>
        <p:pic>
          <p:nvPicPr>
            <p:cNvPr id="11" name="图片 10" descr="图片包含 服装&#10;&#10;已生成高可信度的说明">
              <a:extLst>
                <a:ext uri="{FF2B5EF4-FFF2-40B4-BE49-F238E27FC236}">
                  <a16:creationId xmlns:a16="http://schemas.microsoft.com/office/drawing/2014/main" id="{FA9B021B-66C0-451C-8E96-A303A3959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9800" y="4381500"/>
              <a:ext cx="5549900" cy="2768600"/>
            </a:xfrm>
            <a:prstGeom prst="rect">
              <a:avLst/>
            </a:prstGeom>
          </p:spPr>
        </p:pic>
        <p:pic>
          <p:nvPicPr>
            <p:cNvPr id="12" name="图片 11" descr="图片包含 服装&#10;&#10;已生成高可信度的说明">
              <a:extLst>
                <a:ext uri="{FF2B5EF4-FFF2-40B4-BE49-F238E27FC236}">
                  <a16:creationId xmlns:a16="http://schemas.microsoft.com/office/drawing/2014/main" id="{1B4DE176-64E8-4179-A104-4A92E0050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"/>
            <a:stretch/>
          </p:blipFill>
          <p:spPr>
            <a:xfrm>
              <a:off x="5956300" y="4381500"/>
              <a:ext cx="5549900" cy="278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5404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服装&#10;&#10;已生成高可信度的说明">
            <a:extLst>
              <a:ext uri="{FF2B5EF4-FFF2-40B4-BE49-F238E27FC236}">
                <a16:creationId xmlns:a16="http://schemas.microsoft.com/office/drawing/2014/main" id="{D049B688-0334-4265-A1EC-A3A57C3DF3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56400" y="365125"/>
            <a:ext cx="5969000" cy="724328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C1207877-8B10-4298-A9E2-122F226CB79A}"/>
              </a:ext>
            </a:extLst>
          </p:cNvPr>
          <p:cNvGrpSpPr>
            <a:grpSpLocks/>
          </p:cNvGrpSpPr>
          <p:nvPr/>
        </p:nvGrpSpPr>
        <p:grpSpPr bwMode="auto">
          <a:xfrm>
            <a:off x="4957144" y="870265"/>
            <a:ext cx="2819464" cy="1272868"/>
            <a:chOff x="2986687" y="565104"/>
            <a:chExt cx="2818046" cy="1273052"/>
          </a:xfrm>
        </p:grpSpPr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449D70D0-E61F-4C34-9DFE-4701269DB6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6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050" dirty="0">
                  <a:solidFill>
                    <a:srgbClr val="1C617E"/>
                  </a:solidFill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</a:t>
              </a:r>
            </a:p>
          </p:txBody>
        </p:sp>
        <p:sp>
          <p:nvSpPr>
            <p:cNvPr id="10" name="文本框 13">
              <a:extLst>
                <a:ext uri="{FF2B5EF4-FFF2-40B4-BE49-F238E27FC236}">
                  <a16:creationId xmlns:a16="http://schemas.microsoft.com/office/drawing/2014/main" id="{5F7987A3-5B0D-4E1A-BA14-3D541791DA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7" y="565104"/>
              <a:ext cx="1322133" cy="7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9600">
                  <a:solidFill>
                    <a:schemeClr val="bg1"/>
                  </a:solidFill>
                  <a:latin typeface="Helvetica-Roman-SemiB" pitchFamily="2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4000" dirty="0">
                  <a:solidFill>
                    <a:srgbClr val="1C617E"/>
                  </a:solidFill>
                  <a:latin typeface="Agency FB" panose="020B0503020202020204" pitchFamily="34" charset="0"/>
                  <a:ea typeface="+mn-ea"/>
                  <a:cs typeface="+mn-ea"/>
                  <a:sym typeface="+mn-lt"/>
                </a:rPr>
                <a:t>PART01</a:t>
              </a:r>
              <a:endParaRPr lang="zh-CN" altLang="en-US" sz="4000" dirty="0">
                <a:solidFill>
                  <a:srgbClr val="1C617E"/>
                </a:solidFill>
                <a:latin typeface="Agency FB" panose="020B0503020202020204" pitchFamily="34" charset="0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文本框 66">
              <a:extLst>
                <a:ext uri="{FF2B5EF4-FFF2-40B4-BE49-F238E27FC236}">
                  <a16:creationId xmlns:a16="http://schemas.microsoft.com/office/drawing/2014/main" id="{4DD702BE-6218-492D-BE7D-BFDB243E5E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78979" y="755531"/>
              <a:ext cx="1209979" cy="4001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4400">
                  <a:latin typeface="Simply City Light" panose="020B0303020202080204" pitchFamily="34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zh-CN" altLang="en-US" sz="2000" b="1" dirty="0">
                  <a:solidFill>
                    <a:srgbClr val="1C617E"/>
                  </a:solidFill>
                  <a:latin typeface="+mn-lt"/>
                  <a:ea typeface="+mn-ea"/>
                  <a:cs typeface="+mn-ea"/>
                  <a:sym typeface="+mn-lt"/>
                </a:rPr>
                <a:t>背景介绍</a:t>
              </a:r>
            </a:p>
          </p:txBody>
        </p:sp>
        <p:sp>
          <p:nvSpPr>
            <p:cNvPr id="12" name="任意多边形 8">
              <a:extLst>
                <a:ext uri="{FF2B5EF4-FFF2-40B4-BE49-F238E27FC236}">
                  <a16:creationId xmlns:a16="http://schemas.microsoft.com/office/drawing/2014/main" id="{65139473-61DA-4FEA-973B-BA3106ABF35E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C617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7">
            <a:extLst>
              <a:ext uri="{FF2B5EF4-FFF2-40B4-BE49-F238E27FC236}">
                <a16:creationId xmlns:a16="http://schemas.microsoft.com/office/drawing/2014/main" id="{99D1CD6F-B0C6-419A-BAB9-6DE73112AB5F}"/>
              </a:ext>
            </a:extLst>
          </p:cNvPr>
          <p:cNvGrpSpPr>
            <a:grpSpLocks/>
          </p:cNvGrpSpPr>
          <p:nvPr/>
        </p:nvGrpSpPr>
        <p:grpSpPr bwMode="auto">
          <a:xfrm>
            <a:off x="4957144" y="2336446"/>
            <a:ext cx="2819401" cy="1230619"/>
            <a:chOff x="2986686" y="606629"/>
            <a:chExt cx="2817982" cy="1230796"/>
          </a:xfrm>
        </p:grpSpPr>
        <p:sp>
          <p:nvSpPr>
            <p:cNvPr id="14" name="文本框 66">
              <a:extLst>
                <a:ext uri="{FF2B5EF4-FFF2-40B4-BE49-F238E27FC236}">
                  <a16:creationId xmlns:a16="http://schemas.microsoft.com/office/drawing/2014/main" id="{00BD90FC-9971-42AA-A2BE-891E8E51CF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860" y="1373898"/>
              <a:ext cx="2814808" cy="4635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050">
                  <a:solidFill>
                    <a:srgbClr val="1C617E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</a:t>
              </a:r>
            </a:p>
          </p:txBody>
        </p:sp>
        <p:sp>
          <p:nvSpPr>
            <p:cNvPr id="15" name="文本框 13">
              <a:extLst>
                <a:ext uri="{FF2B5EF4-FFF2-40B4-BE49-F238E27FC236}">
                  <a16:creationId xmlns:a16="http://schemas.microsoft.com/office/drawing/2014/main" id="{B97E5E86-444C-4013-B79D-4D4C027B4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6" y="606629"/>
              <a:ext cx="1418264" cy="707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1C617E"/>
                  </a:solidFill>
                  <a:latin typeface="Agency FB" panose="020B0503020202020204" pitchFamily="34" charset="0"/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dirty="0">
                  <a:sym typeface="+mn-lt"/>
                </a:rPr>
                <a:t>PART02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16" name="文本框 66">
              <a:extLst>
                <a:ext uri="{FF2B5EF4-FFF2-40B4-BE49-F238E27FC236}">
                  <a16:creationId xmlns:a16="http://schemas.microsoft.com/office/drawing/2014/main" id="{0618BA5C-EAA2-48AF-A06E-2C70391BDE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887" y="831164"/>
              <a:ext cx="1209979" cy="40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rgbClr val="1C617E"/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>
                  <a:sym typeface="+mn-lt"/>
                </a:rPr>
                <a:t>产品运营</a:t>
              </a:r>
            </a:p>
          </p:txBody>
        </p:sp>
        <p:sp>
          <p:nvSpPr>
            <p:cNvPr id="17" name="任意多边形 13">
              <a:extLst>
                <a:ext uri="{FF2B5EF4-FFF2-40B4-BE49-F238E27FC236}">
                  <a16:creationId xmlns:a16="http://schemas.microsoft.com/office/drawing/2014/main" id="{165AD206-5A9C-492C-A211-BC0EF95E569D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C617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8" name="组合 7">
            <a:extLst>
              <a:ext uri="{FF2B5EF4-FFF2-40B4-BE49-F238E27FC236}">
                <a16:creationId xmlns:a16="http://schemas.microsoft.com/office/drawing/2014/main" id="{DD587F71-9BEE-4349-A46A-72F898E31B47}"/>
              </a:ext>
            </a:extLst>
          </p:cNvPr>
          <p:cNvGrpSpPr>
            <a:grpSpLocks/>
          </p:cNvGrpSpPr>
          <p:nvPr/>
        </p:nvGrpSpPr>
        <p:grpSpPr bwMode="auto">
          <a:xfrm>
            <a:off x="4957144" y="3777049"/>
            <a:ext cx="2816285" cy="1244037"/>
            <a:chOff x="2989865" y="593940"/>
            <a:chExt cx="2814868" cy="1244215"/>
          </a:xfrm>
        </p:grpSpPr>
        <p:sp>
          <p:nvSpPr>
            <p:cNvPr id="19" name="文本框 66">
              <a:extLst>
                <a:ext uri="{FF2B5EF4-FFF2-40B4-BE49-F238E27FC236}">
                  <a16:creationId xmlns:a16="http://schemas.microsoft.com/office/drawing/2014/main" id="{1DABEEB5-FC99-49A4-B93F-141CA20D28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63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050">
                  <a:solidFill>
                    <a:srgbClr val="1C617E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</a:t>
              </a:r>
            </a:p>
          </p:txBody>
        </p:sp>
        <p:sp>
          <p:nvSpPr>
            <p:cNvPr id="20" name="文本框 13">
              <a:extLst>
                <a:ext uri="{FF2B5EF4-FFF2-40B4-BE49-F238E27FC236}">
                  <a16:creationId xmlns:a16="http://schemas.microsoft.com/office/drawing/2014/main" id="{EA7987C9-CC54-4F53-BDB9-3E5C873034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420" y="593940"/>
              <a:ext cx="1434286" cy="70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1C617E"/>
                  </a:solidFill>
                  <a:latin typeface="Agency FB" panose="020B0503020202020204" pitchFamily="34" charset="0"/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dirty="0">
                  <a:sym typeface="+mn-lt"/>
                </a:rPr>
                <a:t>PART03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21" name="文本框 66">
              <a:extLst>
                <a:ext uri="{FF2B5EF4-FFF2-40B4-BE49-F238E27FC236}">
                  <a16:creationId xmlns:a16="http://schemas.microsoft.com/office/drawing/2014/main" id="{DF7183A2-1FE5-48EC-85DB-6786C94A40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621" y="805000"/>
              <a:ext cx="1209979" cy="40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rgbClr val="1C617E"/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>
                  <a:sym typeface="+mn-lt"/>
                </a:rPr>
                <a:t>发展规划</a:t>
              </a:r>
            </a:p>
          </p:txBody>
        </p:sp>
        <p:sp>
          <p:nvSpPr>
            <p:cNvPr id="22" name="任意多边形 18">
              <a:extLst>
                <a:ext uri="{FF2B5EF4-FFF2-40B4-BE49-F238E27FC236}">
                  <a16:creationId xmlns:a16="http://schemas.microsoft.com/office/drawing/2014/main" id="{41303317-05BC-4BE2-8E21-38CBB9FD3AE9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C617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2ABC7B2C-89DB-4AD2-A874-433A0B08732D}"/>
              </a:ext>
            </a:extLst>
          </p:cNvPr>
          <p:cNvGrpSpPr>
            <a:grpSpLocks/>
          </p:cNvGrpSpPr>
          <p:nvPr/>
        </p:nvGrpSpPr>
        <p:grpSpPr bwMode="auto">
          <a:xfrm>
            <a:off x="1294860" y="2472408"/>
            <a:ext cx="2230493" cy="2230496"/>
            <a:chOff x="5009123" y="1712087"/>
            <a:chExt cx="1418401" cy="1418400"/>
          </a:xfrm>
        </p:grpSpPr>
        <p:sp>
          <p:nvSpPr>
            <p:cNvPr id="24" name="文本框 13">
              <a:extLst>
                <a:ext uri="{FF2B5EF4-FFF2-40B4-BE49-F238E27FC236}">
                  <a16:creationId xmlns:a16="http://schemas.microsoft.com/office/drawing/2014/main" id="{06D69902-A9F1-4041-BCF8-F19FC6E1FB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91456" y="2236403"/>
              <a:ext cx="1298884" cy="37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 eaLnBrk="1" hangingPunct="1">
                <a:defRPr sz="9600">
                  <a:solidFill>
                    <a:schemeClr val="bg1"/>
                  </a:solidFill>
                  <a:latin typeface="Helvetica-Roman-SemiB" pitchFamily="2" charset="0"/>
                  <a:ea typeface="SimSun-ExtB" panose="02010609060101010101" pitchFamily="49" charset="-122"/>
                  <a:cs typeface="Arial" panose="020B0604020202020204" pitchFamily="34" charset="0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pPr>
                <a:defRPr/>
              </a:pPr>
              <a:r>
                <a:rPr lang="en-US" altLang="zh-CN" sz="3200" b="1" dirty="0" err="1">
                  <a:solidFill>
                    <a:srgbClr val="1C617E"/>
                  </a:solidFill>
                  <a:latin typeface="+mj-ea"/>
                  <a:ea typeface="+mj-ea"/>
                  <a:cs typeface="+mn-ea"/>
                  <a:sym typeface="+mn-lt"/>
                </a:rPr>
                <a:t>Contnets</a:t>
              </a:r>
              <a:endParaRPr lang="zh-CN" altLang="en-US" sz="3200" b="1" dirty="0">
                <a:solidFill>
                  <a:srgbClr val="1C617E"/>
                </a:solidFill>
                <a:latin typeface="+mj-ea"/>
                <a:ea typeface="+mj-ea"/>
                <a:cs typeface="+mn-ea"/>
                <a:sym typeface="+mn-lt"/>
              </a:endParaRPr>
            </a:p>
          </p:txBody>
        </p:sp>
        <p:sp>
          <p:nvSpPr>
            <p:cNvPr id="25" name="任意多边形 21">
              <a:extLst>
                <a:ext uri="{FF2B5EF4-FFF2-40B4-BE49-F238E27FC236}">
                  <a16:creationId xmlns:a16="http://schemas.microsoft.com/office/drawing/2014/main" id="{B74C34CD-7EE8-4805-A249-4541AD28A133}"/>
                </a:ext>
              </a:extLst>
            </p:cNvPr>
            <p:cNvSpPr/>
            <p:nvPr/>
          </p:nvSpPr>
          <p:spPr>
            <a:xfrm rot="2700000">
              <a:off x="5009124" y="1712086"/>
              <a:ext cx="1418400" cy="1418401"/>
            </a:xfrm>
            <a:custGeom>
              <a:avLst/>
              <a:gdLst>
                <a:gd name="connsiteX0" fmla="*/ 0 w 1418400"/>
                <a:gd name="connsiteY0" fmla="*/ 1 h 1418401"/>
                <a:gd name="connsiteX1" fmla="*/ 1418400 w 1418400"/>
                <a:gd name="connsiteY1" fmla="*/ 0 h 1418401"/>
                <a:gd name="connsiteX2" fmla="*/ 1418400 w 1418400"/>
                <a:gd name="connsiteY2" fmla="*/ 1418401 h 1418401"/>
                <a:gd name="connsiteX3" fmla="*/ 0 w 1418400"/>
                <a:gd name="connsiteY3" fmla="*/ 1418401 h 1418401"/>
                <a:gd name="connsiteX4" fmla="*/ 0 w 1418400"/>
                <a:gd name="connsiteY4" fmla="*/ 1 h 1418401"/>
                <a:gd name="connsiteX5" fmla="*/ 72409 w 1418400"/>
                <a:gd name="connsiteY5" fmla="*/ 72407 h 1418401"/>
                <a:gd name="connsiteX6" fmla="*/ 72409 w 1418400"/>
                <a:gd name="connsiteY6" fmla="*/ 1345993 h 1418401"/>
                <a:gd name="connsiteX7" fmla="*/ 1345995 w 1418400"/>
                <a:gd name="connsiteY7" fmla="*/ 1345993 h 1418401"/>
                <a:gd name="connsiteX8" fmla="*/ 1345995 w 1418400"/>
                <a:gd name="connsiteY8" fmla="*/ 72407 h 1418401"/>
                <a:gd name="connsiteX9" fmla="*/ 72409 w 1418400"/>
                <a:gd name="connsiteY9" fmla="*/ 72407 h 1418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8400" h="1418401">
                  <a:moveTo>
                    <a:pt x="0" y="1"/>
                  </a:moveTo>
                  <a:lnTo>
                    <a:pt x="1418400" y="0"/>
                  </a:lnTo>
                  <a:lnTo>
                    <a:pt x="1418400" y="1418401"/>
                  </a:lnTo>
                  <a:lnTo>
                    <a:pt x="0" y="1418401"/>
                  </a:lnTo>
                  <a:lnTo>
                    <a:pt x="0" y="1"/>
                  </a:lnTo>
                  <a:close/>
                  <a:moveTo>
                    <a:pt x="72409" y="72407"/>
                  </a:moveTo>
                  <a:lnTo>
                    <a:pt x="72409" y="1345993"/>
                  </a:lnTo>
                  <a:lnTo>
                    <a:pt x="1345995" y="1345993"/>
                  </a:lnTo>
                  <a:lnTo>
                    <a:pt x="1345995" y="72407"/>
                  </a:lnTo>
                  <a:lnTo>
                    <a:pt x="72409" y="72407"/>
                  </a:ln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2800">
                <a:solidFill>
                  <a:srgbClr val="1C617E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6" name="组合 7">
            <a:extLst>
              <a:ext uri="{FF2B5EF4-FFF2-40B4-BE49-F238E27FC236}">
                <a16:creationId xmlns:a16="http://schemas.microsoft.com/office/drawing/2014/main" id="{AEB37839-77C0-42D3-A0F0-911FD9510245}"/>
              </a:ext>
            </a:extLst>
          </p:cNvPr>
          <p:cNvGrpSpPr>
            <a:grpSpLocks/>
          </p:cNvGrpSpPr>
          <p:nvPr/>
        </p:nvGrpSpPr>
        <p:grpSpPr bwMode="auto">
          <a:xfrm>
            <a:off x="4957144" y="5231071"/>
            <a:ext cx="2819465" cy="1244034"/>
            <a:chOff x="2986687" y="593943"/>
            <a:chExt cx="2818046" cy="1244212"/>
          </a:xfrm>
        </p:grpSpPr>
        <p:sp>
          <p:nvSpPr>
            <p:cNvPr id="27" name="文本框 66">
              <a:extLst>
                <a:ext uri="{FF2B5EF4-FFF2-40B4-BE49-F238E27FC236}">
                  <a16:creationId xmlns:a16="http://schemas.microsoft.com/office/drawing/2014/main" id="{4EC95E36-D724-4475-A3BE-ABC4B8E58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9865" y="1374629"/>
              <a:ext cx="2814868" cy="4635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zh-CN"/>
              </a:defPPr>
              <a:lvl1pPr>
                <a:lnSpc>
                  <a:spcPct val="120000"/>
                </a:lnSpc>
                <a:defRPr sz="1050">
                  <a:solidFill>
                    <a:srgbClr val="1C617E"/>
                  </a:solidFill>
                  <a:latin typeface="Helvetica" panose="020B0604020202020204" pitchFamily="34" charset="0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  <a:lvl2pPr marL="742950" indent="-28575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5800" eaLnBrk="0" fontAlgn="base" hangingPunct="0">
                <a:spcBef>
                  <a:spcPct val="0"/>
                </a:spcBef>
                <a:spcAft>
                  <a:spcPct val="0"/>
                </a:spcAft>
                <a:defRPr sz="1300"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dirty="0">
                  <a:latin typeface="+mn-lt"/>
                  <a:ea typeface="+mn-ea"/>
                  <a:cs typeface="+mn-ea"/>
                  <a:sym typeface="+mn-lt"/>
                </a:rPr>
                <a:t>您的内容打在这里，或者通过复制您的文本后，在此框中选择粘贴，并选择只保留文字</a:t>
              </a:r>
            </a:p>
          </p:txBody>
        </p:sp>
        <p:sp>
          <p:nvSpPr>
            <p:cNvPr id="28" name="文本框 13">
              <a:extLst>
                <a:ext uri="{FF2B5EF4-FFF2-40B4-BE49-F238E27FC236}">
                  <a16:creationId xmlns:a16="http://schemas.microsoft.com/office/drawing/2014/main" id="{F3E55870-B827-4746-A98B-28D5DE8E1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6687" y="593943"/>
              <a:ext cx="1415059" cy="707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4000">
                  <a:solidFill>
                    <a:srgbClr val="1C617E"/>
                  </a:solidFill>
                  <a:latin typeface="Agency FB" panose="020B0503020202020204" pitchFamily="34" charset="0"/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en-US" altLang="zh-CN" dirty="0">
                  <a:sym typeface="+mn-lt"/>
                </a:rPr>
                <a:t>PART04</a:t>
              </a:r>
              <a:endParaRPr lang="zh-CN" altLang="en-US" dirty="0">
                <a:sym typeface="+mn-lt"/>
              </a:endParaRPr>
            </a:p>
          </p:txBody>
        </p:sp>
        <p:sp>
          <p:nvSpPr>
            <p:cNvPr id="29" name="文本框 66">
              <a:extLst>
                <a:ext uri="{FF2B5EF4-FFF2-40B4-BE49-F238E27FC236}">
                  <a16:creationId xmlns:a16="http://schemas.microsoft.com/office/drawing/2014/main" id="{E6D0DA52-BD7A-45E5-9BCF-1A40F58AC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9620" y="821622"/>
              <a:ext cx="1209979" cy="40016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zh-CN"/>
              </a:defPPr>
              <a:lvl1pPr>
                <a:defRPr sz="2000" b="1">
                  <a:solidFill>
                    <a:srgbClr val="1C617E"/>
                  </a:solidFill>
                  <a:cs typeface="+mn-ea"/>
                </a:defRPr>
              </a:lvl1pPr>
              <a:lvl2pPr marL="742950" indent="-285750"/>
              <a:lvl3pPr marL="1143000" indent="-228600"/>
              <a:lvl4pPr marL="1600200" indent="-228600"/>
              <a:lvl5pPr marL="2057400" indent="-228600"/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</a:lvl9pPr>
            </a:lstStyle>
            <a:p>
              <a:r>
                <a:rPr lang="zh-CN" altLang="en-US" dirty="0">
                  <a:sym typeface="+mn-lt"/>
                </a:rPr>
                <a:t>投资回报</a:t>
              </a:r>
            </a:p>
          </p:txBody>
        </p:sp>
        <p:sp>
          <p:nvSpPr>
            <p:cNvPr id="30" name="任意多边形 26">
              <a:extLst>
                <a:ext uri="{FF2B5EF4-FFF2-40B4-BE49-F238E27FC236}">
                  <a16:creationId xmlns:a16="http://schemas.microsoft.com/office/drawing/2014/main" id="{68EECDE6-0432-40C6-8165-873D0002C7BF}"/>
                </a:ext>
              </a:extLst>
            </p:cNvPr>
            <p:cNvSpPr/>
            <p:nvPr/>
          </p:nvSpPr>
          <p:spPr>
            <a:xfrm>
              <a:off x="3083475" y="1286573"/>
              <a:ext cx="287193" cy="0"/>
            </a:xfrm>
            <a:custGeom>
              <a:avLst/>
              <a:gdLst>
                <a:gd name="connsiteX0" fmla="*/ 0 w 504825"/>
                <a:gd name="connsiteY0" fmla="*/ 0 h 0"/>
                <a:gd name="connsiteX1" fmla="*/ 504825 w 504825"/>
                <a:gd name="connsiteY1" fmla="*/ 0 h 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825">
                  <a:moveTo>
                    <a:pt x="0" y="0"/>
                  </a:moveTo>
                  <a:lnTo>
                    <a:pt x="504825" y="0"/>
                  </a:lnTo>
                </a:path>
              </a:pathLst>
            </a:custGeom>
            <a:noFill/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>
                <a:solidFill>
                  <a:srgbClr val="1C617E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3329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" presetClass="entr" presetSubtype="2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2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2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579" y="1186901"/>
            <a:ext cx="3612079" cy="240862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579" y="4017547"/>
            <a:ext cx="3612079" cy="2408620"/>
          </a:xfrm>
          <a:prstGeom prst="rect">
            <a:avLst/>
          </a:prstGeom>
        </p:spPr>
      </p:pic>
      <p:sp>
        <p:nvSpPr>
          <p:cNvPr id="19" name="Rectangle 5"/>
          <p:cNvSpPr/>
          <p:nvPr/>
        </p:nvSpPr>
        <p:spPr>
          <a:xfrm>
            <a:off x="4654123" y="1186900"/>
            <a:ext cx="7313704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成本预算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200" spc="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aphicFrame>
        <p:nvGraphicFramePr>
          <p:cNvPr id="20" name="图表 19"/>
          <p:cNvGraphicFramePr/>
          <p:nvPr>
            <p:extLst>
              <p:ext uri="{D42A27DB-BD31-4B8C-83A1-F6EECF244321}">
                <p14:modId xmlns:p14="http://schemas.microsoft.com/office/powerpoint/2010/main" val="1571832803"/>
              </p:ext>
            </p:extLst>
          </p:nvPr>
        </p:nvGraphicFramePr>
        <p:xfrm>
          <a:off x="4654123" y="1954682"/>
          <a:ext cx="7000240" cy="177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24" name="Rectangle 5"/>
          <p:cNvSpPr/>
          <p:nvPr/>
        </p:nvSpPr>
        <p:spPr>
          <a:xfrm>
            <a:off x="4654122" y="3996140"/>
            <a:ext cx="7313705" cy="8494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成本预算 </a:t>
            </a:r>
            <a:endParaRPr lang="en-US" altLang="zh-CN" sz="24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endParaRPr lang="en-US" sz="6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200" spc="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graphicFrame>
        <p:nvGraphicFramePr>
          <p:cNvPr id="25" name="图表 24"/>
          <p:cNvGraphicFramePr/>
          <p:nvPr>
            <p:extLst>
              <p:ext uri="{D42A27DB-BD31-4B8C-83A1-F6EECF244321}">
                <p14:modId xmlns:p14="http://schemas.microsoft.com/office/powerpoint/2010/main" val="574423611"/>
              </p:ext>
            </p:extLst>
          </p:nvPr>
        </p:nvGraphicFramePr>
        <p:xfrm>
          <a:off x="4654123" y="4763922"/>
          <a:ext cx="7000240" cy="1777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cxnSp>
        <p:nvCxnSpPr>
          <p:cNvPr id="22" name="直接连接符 21"/>
          <p:cNvCxnSpPr/>
          <p:nvPr/>
        </p:nvCxnSpPr>
        <p:spPr>
          <a:xfrm>
            <a:off x="728579" y="3833580"/>
            <a:ext cx="10890224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EC226492-D8E0-45C4-86A3-95979E360E35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55D37BE-E46B-4A81-9C3A-0726E5D69052}"/>
              </a:ext>
            </a:extLst>
          </p:cNvPr>
          <p:cNvSpPr txBox="1"/>
          <p:nvPr/>
        </p:nvSpPr>
        <p:spPr>
          <a:xfrm>
            <a:off x="1272970" y="704029"/>
            <a:ext cx="9557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成本 预算</a:t>
            </a:r>
            <a:endParaRPr lang="en-US" altLang="zh-CN" sz="1400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6049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5000">
        <p14:prism/>
      </p:transition>
    </mc:Choice>
    <mc:Fallback xmlns="">
      <p:transition spd="slow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6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150"/>
                            </p:stCondLst>
                            <p:childTnLst>
                              <p:par>
                                <p:cTn id="3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6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1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Graphic spid="20" grpId="0">
        <p:bldAsOne/>
      </p:bldGraphic>
      <p:bldP spid="24" grpId="0"/>
      <p:bldGraphic spid="25" grpId="0">
        <p:bldAsOne/>
      </p:bldGraphic>
      <p:bldP spid="9" grpId="0"/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组合 69"/>
          <p:cNvGrpSpPr/>
          <p:nvPr/>
        </p:nvGrpSpPr>
        <p:grpSpPr>
          <a:xfrm>
            <a:off x="989796" y="1826833"/>
            <a:ext cx="658813" cy="666751"/>
            <a:chOff x="1597025" y="1527175"/>
            <a:chExt cx="658813" cy="666750"/>
          </a:xfrm>
          <a:solidFill>
            <a:srgbClr val="1C617E"/>
          </a:solidFill>
        </p:grpSpPr>
        <p:sp>
          <p:nvSpPr>
            <p:cNvPr id="71" name="Freeform 315"/>
            <p:cNvSpPr>
              <a:spLocks/>
            </p:cNvSpPr>
            <p:nvPr/>
          </p:nvSpPr>
          <p:spPr bwMode="auto">
            <a:xfrm>
              <a:off x="1597025" y="1879600"/>
              <a:ext cx="158750" cy="117475"/>
            </a:xfrm>
            <a:custGeom>
              <a:avLst/>
              <a:gdLst>
                <a:gd name="T0" fmla="*/ 15 w 37"/>
                <a:gd name="T1" fmla="*/ 27 h 27"/>
                <a:gd name="T2" fmla="*/ 27 w 37"/>
                <a:gd name="T3" fmla="*/ 22 h 27"/>
                <a:gd name="T4" fmla="*/ 37 w 37"/>
                <a:gd name="T5" fmla="*/ 14 h 27"/>
                <a:gd name="T6" fmla="*/ 27 w 37"/>
                <a:gd name="T7" fmla="*/ 6 h 27"/>
                <a:gd name="T8" fmla="*/ 14 w 37"/>
                <a:gd name="T9" fmla="*/ 0 h 27"/>
                <a:gd name="T10" fmla="*/ 0 w 37"/>
                <a:gd name="T11" fmla="*/ 14 h 27"/>
                <a:gd name="T12" fmla="*/ 15 w 37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7">
                  <a:moveTo>
                    <a:pt x="15" y="27"/>
                  </a:moveTo>
                  <a:cubicBezTo>
                    <a:pt x="18" y="27"/>
                    <a:pt x="22" y="26"/>
                    <a:pt x="27" y="22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2" name="Freeform 316"/>
            <p:cNvSpPr>
              <a:spLocks/>
            </p:cNvSpPr>
            <p:nvPr/>
          </p:nvSpPr>
          <p:spPr bwMode="auto">
            <a:xfrm>
              <a:off x="1949450" y="1527175"/>
              <a:ext cx="115888" cy="146050"/>
            </a:xfrm>
            <a:custGeom>
              <a:avLst/>
              <a:gdLst>
                <a:gd name="T0" fmla="*/ 14 w 27"/>
                <a:gd name="T1" fmla="*/ 0 h 34"/>
                <a:gd name="T2" fmla="*/ 0 w 27"/>
                <a:gd name="T3" fmla="*/ 13 h 34"/>
                <a:gd name="T4" fmla="*/ 5 w 27"/>
                <a:gd name="T5" fmla="*/ 24 h 34"/>
                <a:gd name="T6" fmla="*/ 14 w 27"/>
                <a:gd name="T7" fmla="*/ 34 h 34"/>
                <a:gd name="T8" fmla="*/ 22 w 27"/>
                <a:gd name="T9" fmla="*/ 24 h 34"/>
                <a:gd name="T10" fmla="*/ 27 w 27"/>
                <a:gd name="T11" fmla="*/ 13 h 34"/>
                <a:gd name="T12" fmla="*/ 14 w 2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14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7"/>
                    <a:pt x="1" y="19"/>
                    <a:pt x="5" y="2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6" y="19"/>
                    <a:pt x="27" y="17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3" name="Freeform 317"/>
            <p:cNvSpPr>
              <a:spLocks/>
            </p:cNvSpPr>
            <p:nvPr/>
          </p:nvSpPr>
          <p:spPr bwMode="auto">
            <a:xfrm>
              <a:off x="1773238" y="1695450"/>
              <a:ext cx="482600" cy="498475"/>
            </a:xfrm>
            <a:custGeom>
              <a:avLst/>
              <a:gdLst>
                <a:gd name="T0" fmla="*/ 0 w 112"/>
                <a:gd name="T1" fmla="*/ 116 h 116"/>
                <a:gd name="T2" fmla="*/ 112 w 112"/>
                <a:gd name="T3" fmla="*/ 116 h 116"/>
                <a:gd name="T4" fmla="*/ 112 w 112"/>
                <a:gd name="T5" fmla="*/ 86 h 116"/>
                <a:gd name="T6" fmla="*/ 104 w 112"/>
                <a:gd name="T7" fmla="*/ 87 h 116"/>
                <a:gd name="T8" fmla="*/ 74 w 112"/>
                <a:gd name="T9" fmla="*/ 57 h 116"/>
                <a:gd name="T10" fmla="*/ 104 w 112"/>
                <a:gd name="T11" fmla="*/ 26 h 116"/>
                <a:gd name="T12" fmla="*/ 112 w 112"/>
                <a:gd name="T13" fmla="*/ 28 h 116"/>
                <a:gd name="T14" fmla="*/ 112 w 112"/>
                <a:gd name="T15" fmla="*/ 0 h 116"/>
                <a:gd name="T16" fmla="*/ 0 w 112"/>
                <a:gd name="T17" fmla="*/ 0 h 116"/>
                <a:gd name="T18" fmla="*/ 0 w 112"/>
                <a:gd name="T1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6">
                  <a:moveTo>
                    <a:pt x="0" y="116"/>
                  </a:moveTo>
                  <a:cubicBezTo>
                    <a:pt x="112" y="116"/>
                    <a:pt x="112" y="116"/>
                    <a:pt x="112" y="11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7" y="87"/>
                    <a:pt x="104" y="87"/>
                  </a:cubicBezTo>
                  <a:cubicBezTo>
                    <a:pt x="87" y="87"/>
                    <a:pt x="74" y="74"/>
                    <a:pt x="74" y="57"/>
                  </a:cubicBezTo>
                  <a:cubicBezTo>
                    <a:pt x="74" y="40"/>
                    <a:pt x="87" y="26"/>
                    <a:pt x="104" y="26"/>
                  </a:cubicBezTo>
                  <a:cubicBezTo>
                    <a:pt x="107" y="26"/>
                    <a:pt x="108" y="27"/>
                    <a:pt x="112" y="2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 dirty="0">
                <a:cs typeface="+mn-ea"/>
                <a:sym typeface="+mn-lt"/>
              </a:endParaRPr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989796" y="2998409"/>
            <a:ext cx="658813" cy="666751"/>
            <a:chOff x="1597025" y="2698750"/>
            <a:chExt cx="658813" cy="666751"/>
          </a:xfrm>
          <a:solidFill>
            <a:srgbClr val="4EC2E6"/>
          </a:solidFill>
        </p:grpSpPr>
        <p:sp>
          <p:nvSpPr>
            <p:cNvPr id="75" name="Freeform 318"/>
            <p:cNvSpPr>
              <a:spLocks/>
            </p:cNvSpPr>
            <p:nvPr/>
          </p:nvSpPr>
          <p:spPr bwMode="auto">
            <a:xfrm>
              <a:off x="1597025" y="3051175"/>
              <a:ext cx="158750" cy="115888"/>
            </a:xfrm>
            <a:custGeom>
              <a:avLst/>
              <a:gdLst>
                <a:gd name="T0" fmla="*/ 15 w 37"/>
                <a:gd name="T1" fmla="*/ 27 h 27"/>
                <a:gd name="T2" fmla="*/ 27 w 37"/>
                <a:gd name="T3" fmla="*/ 22 h 27"/>
                <a:gd name="T4" fmla="*/ 37 w 37"/>
                <a:gd name="T5" fmla="*/ 14 h 27"/>
                <a:gd name="T6" fmla="*/ 27 w 37"/>
                <a:gd name="T7" fmla="*/ 6 h 27"/>
                <a:gd name="T8" fmla="*/ 14 w 37"/>
                <a:gd name="T9" fmla="*/ 0 h 27"/>
                <a:gd name="T10" fmla="*/ 0 w 37"/>
                <a:gd name="T11" fmla="*/ 14 h 27"/>
                <a:gd name="T12" fmla="*/ 15 w 37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7">
                  <a:moveTo>
                    <a:pt x="15" y="27"/>
                  </a:moveTo>
                  <a:cubicBezTo>
                    <a:pt x="18" y="27"/>
                    <a:pt x="22" y="26"/>
                    <a:pt x="27" y="22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6" name="Freeform 319"/>
            <p:cNvSpPr>
              <a:spLocks/>
            </p:cNvSpPr>
            <p:nvPr/>
          </p:nvSpPr>
          <p:spPr bwMode="auto">
            <a:xfrm>
              <a:off x="1949450" y="2698750"/>
              <a:ext cx="115888" cy="146050"/>
            </a:xfrm>
            <a:custGeom>
              <a:avLst/>
              <a:gdLst>
                <a:gd name="T0" fmla="*/ 14 w 27"/>
                <a:gd name="T1" fmla="*/ 0 h 34"/>
                <a:gd name="T2" fmla="*/ 0 w 27"/>
                <a:gd name="T3" fmla="*/ 13 h 34"/>
                <a:gd name="T4" fmla="*/ 5 w 27"/>
                <a:gd name="T5" fmla="*/ 24 h 34"/>
                <a:gd name="T6" fmla="*/ 14 w 27"/>
                <a:gd name="T7" fmla="*/ 34 h 34"/>
                <a:gd name="T8" fmla="*/ 22 w 27"/>
                <a:gd name="T9" fmla="*/ 24 h 34"/>
                <a:gd name="T10" fmla="*/ 27 w 27"/>
                <a:gd name="T11" fmla="*/ 13 h 34"/>
                <a:gd name="T12" fmla="*/ 14 w 2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14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7"/>
                    <a:pt x="1" y="19"/>
                    <a:pt x="5" y="2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6" y="19"/>
                    <a:pt x="27" y="17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77" name="Freeform 320"/>
            <p:cNvSpPr>
              <a:spLocks/>
            </p:cNvSpPr>
            <p:nvPr/>
          </p:nvSpPr>
          <p:spPr bwMode="auto">
            <a:xfrm>
              <a:off x="1773238" y="2865438"/>
              <a:ext cx="482600" cy="500063"/>
            </a:xfrm>
            <a:custGeom>
              <a:avLst/>
              <a:gdLst>
                <a:gd name="T0" fmla="*/ 0 w 112"/>
                <a:gd name="T1" fmla="*/ 116 h 116"/>
                <a:gd name="T2" fmla="*/ 112 w 112"/>
                <a:gd name="T3" fmla="*/ 116 h 116"/>
                <a:gd name="T4" fmla="*/ 112 w 112"/>
                <a:gd name="T5" fmla="*/ 86 h 116"/>
                <a:gd name="T6" fmla="*/ 104 w 112"/>
                <a:gd name="T7" fmla="*/ 87 h 116"/>
                <a:gd name="T8" fmla="*/ 74 w 112"/>
                <a:gd name="T9" fmla="*/ 57 h 116"/>
                <a:gd name="T10" fmla="*/ 104 w 112"/>
                <a:gd name="T11" fmla="*/ 26 h 116"/>
                <a:gd name="T12" fmla="*/ 112 w 112"/>
                <a:gd name="T13" fmla="*/ 28 h 116"/>
                <a:gd name="T14" fmla="*/ 112 w 112"/>
                <a:gd name="T15" fmla="*/ 0 h 116"/>
                <a:gd name="T16" fmla="*/ 0 w 112"/>
                <a:gd name="T17" fmla="*/ 0 h 116"/>
                <a:gd name="T18" fmla="*/ 0 w 112"/>
                <a:gd name="T1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6">
                  <a:moveTo>
                    <a:pt x="0" y="116"/>
                  </a:moveTo>
                  <a:cubicBezTo>
                    <a:pt x="112" y="116"/>
                    <a:pt x="112" y="116"/>
                    <a:pt x="112" y="11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7" y="87"/>
                    <a:pt x="104" y="87"/>
                  </a:cubicBezTo>
                  <a:cubicBezTo>
                    <a:pt x="87" y="87"/>
                    <a:pt x="74" y="74"/>
                    <a:pt x="74" y="57"/>
                  </a:cubicBezTo>
                  <a:cubicBezTo>
                    <a:pt x="74" y="40"/>
                    <a:pt x="87" y="26"/>
                    <a:pt x="104" y="26"/>
                  </a:cubicBezTo>
                  <a:cubicBezTo>
                    <a:pt x="107" y="26"/>
                    <a:pt x="108" y="27"/>
                    <a:pt x="112" y="2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78" name="组合 77"/>
          <p:cNvGrpSpPr/>
          <p:nvPr/>
        </p:nvGrpSpPr>
        <p:grpSpPr>
          <a:xfrm>
            <a:off x="989796" y="4168395"/>
            <a:ext cx="658813" cy="668339"/>
            <a:chOff x="1597025" y="3868738"/>
            <a:chExt cx="658813" cy="668338"/>
          </a:xfrm>
          <a:solidFill>
            <a:srgbClr val="1C617E"/>
          </a:solidFill>
        </p:grpSpPr>
        <p:sp>
          <p:nvSpPr>
            <p:cNvPr id="79" name="Freeform 321"/>
            <p:cNvSpPr>
              <a:spLocks/>
            </p:cNvSpPr>
            <p:nvPr/>
          </p:nvSpPr>
          <p:spPr bwMode="auto">
            <a:xfrm>
              <a:off x="1597025" y="4222750"/>
              <a:ext cx="158750" cy="115888"/>
            </a:xfrm>
            <a:custGeom>
              <a:avLst/>
              <a:gdLst>
                <a:gd name="T0" fmla="*/ 15 w 37"/>
                <a:gd name="T1" fmla="*/ 27 h 27"/>
                <a:gd name="T2" fmla="*/ 27 w 37"/>
                <a:gd name="T3" fmla="*/ 22 h 27"/>
                <a:gd name="T4" fmla="*/ 37 w 37"/>
                <a:gd name="T5" fmla="*/ 14 h 27"/>
                <a:gd name="T6" fmla="*/ 27 w 37"/>
                <a:gd name="T7" fmla="*/ 6 h 27"/>
                <a:gd name="T8" fmla="*/ 14 w 37"/>
                <a:gd name="T9" fmla="*/ 0 h 27"/>
                <a:gd name="T10" fmla="*/ 0 w 37"/>
                <a:gd name="T11" fmla="*/ 14 h 27"/>
                <a:gd name="T12" fmla="*/ 15 w 37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7">
                  <a:moveTo>
                    <a:pt x="15" y="27"/>
                  </a:moveTo>
                  <a:cubicBezTo>
                    <a:pt x="18" y="27"/>
                    <a:pt x="22" y="26"/>
                    <a:pt x="27" y="22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0" name="Freeform 322"/>
            <p:cNvSpPr>
              <a:spLocks/>
            </p:cNvSpPr>
            <p:nvPr/>
          </p:nvSpPr>
          <p:spPr bwMode="auto">
            <a:xfrm>
              <a:off x="1949450" y="3868738"/>
              <a:ext cx="115888" cy="147638"/>
            </a:xfrm>
            <a:custGeom>
              <a:avLst/>
              <a:gdLst>
                <a:gd name="T0" fmla="*/ 14 w 27"/>
                <a:gd name="T1" fmla="*/ 0 h 34"/>
                <a:gd name="T2" fmla="*/ 0 w 27"/>
                <a:gd name="T3" fmla="*/ 13 h 34"/>
                <a:gd name="T4" fmla="*/ 5 w 27"/>
                <a:gd name="T5" fmla="*/ 24 h 34"/>
                <a:gd name="T6" fmla="*/ 14 w 27"/>
                <a:gd name="T7" fmla="*/ 34 h 34"/>
                <a:gd name="T8" fmla="*/ 22 w 27"/>
                <a:gd name="T9" fmla="*/ 24 h 34"/>
                <a:gd name="T10" fmla="*/ 27 w 27"/>
                <a:gd name="T11" fmla="*/ 13 h 34"/>
                <a:gd name="T12" fmla="*/ 14 w 2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14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7"/>
                    <a:pt x="1" y="19"/>
                    <a:pt x="5" y="2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6" y="19"/>
                    <a:pt x="27" y="17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1" name="Freeform 323"/>
            <p:cNvSpPr>
              <a:spLocks/>
            </p:cNvSpPr>
            <p:nvPr/>
          </p:nvSpPr>
          <p:spPr bwMode="auto">
            <a:xfrm>
              <a:off x="1773238" y="4037013"/>
              <a:ext cx="482600" cy="500063"/>
            </a:xfrm>
            <a:custGeom>
              <a:avLst/>
              <a:gdLst>
                <a:gd name="T0" fmla="*/ 0 w 112"/>
                <a:gd name="T1" fmla="*/ 116 h 116"/>
                <a:gd name="T2" fmla="*/ 112 w 112"/>
                <a:gd name="T3" fmla="*/ 116 h 116"/>
                <a:gd name="T4" fmla="*/ 112 w 112"/>
                <a:gd name="T5" fmla="*/ 86 h 116"/>
                <a:gd name="T6" fmla="*/ 104 w 112"/>
                <a:gd name="T7" fmla="*/ 87 h 116"/>
                <a:gd name="T8" fmla="*/ 74 w 112"/>
                <a:gd name="T9" fmla="*/ 57 h 116"/>
                <a:gd name="T10" fmla="*/ 104 w 112"/>
                <a:gd name="T11" fmla="*/ 26 h 116"/>
                <a:gd name="T12" fmla="*/ 112 w 112"/>
                <a:gd name="T13" fmla="*/ 28 h 116"/>
                <a:gd name="T14" fmla="*/ 112 w 112"/>
                <a:gd name="T15" fmla="*/ 0 h 116"/>
                <a:gd name="T16" fmla="*/ 0 w 112"/>
                <a:gd name="T17" fmla="*/ 0 h 116"/>
                <a:gd name="T18" fmla="*/ 0 w 112"/>
                <a:gd name="T1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6">
                  <a:moveTo>
                    <a:pt x="0" y="116"/>
                  </a:moveTo>
                  <a:cubicBezTo>
                    <a:pt x="112" y="116"/>
                    <a:pt x="112" y="116"/>
                    <a:pt x="112" y="11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7" y="87"/>
                    <a:pt x="104" y="87"/>
                  </a:cubicBezTo>
                  <a:cubicBezTo>
                    <a:pt x="87" y="87"/>
                    <a:pt x="74" y="74"/>
                    <a:pt x="74" y="57"/>
                  </a:cubicBezTo>
                  <a:cubicBezTo>
                    <a:pt x="74" y="40"/>
                    <a:pt x="87" y="26"/>
                    <a:pt x="104" y="26"/>
                  </a:cubicBezTo>
                  <a:cubicBezTo>
                    <a:pt x="107" y="26"/>
                    <a:pt x="108" y="27"/>
                    <a:pt x="112" y="2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82" name="组合 81"/>
          <p:cNvGrpSpPr/>
          <p:nvPr/>
        </p:nvGrpSpPr>
        <p:grpSpPr>
          <a:xfrm>
            <a:off x="989796" y="5339969"/>
            <a:ext cx="658813" cy="668339"/>
            <a:chOff x="1597025" y="5040313"/>
            <a:chExt cx="658813" cy="668338"/>
          </a:xfrm>
          <a:solidFill>
            <a:srgbClr val="4EC2E6"/>
          </a:solidFill>
        </p:grpSpPr>
        <p:sp>
          <p:nvSpPr>
            <p:cNvPr id="83" name="Freeform 324"/>
            <p:cNvSpPr>
              <a:spLocks/>
            </p:cNvSpPr>
            <p:nvPr/>
          </p:nvSpPr>
          <p:spPr bwMode="auto">
            <a:xfrm>
              <a:off x="1597025" y="5394325"/>
              <a:ext cx="158750" cy="115888"/>
            </a:xfrm>
            <a:custGeom>
              <a:avLst/>
              <a:gdLst>
                <a:gd name="T0" fmla="*/ 15 w 37"/>
                <a:gd name="T1" fmla="*/ 27 h 27"/>
                <a:gd name="T2" fmla="*/ 27 w 37"/>
                <a:gd name="T3" fmla="*/ 22 h 27"/>
                <a:gd name="T4" fmla="*/ 37 w 37"/>
                <a:gd name="T5" fmla="*/ 14 h 27"/>
                <a:gd name="T6" fmla="*/ 27 w 37"/>
                <a:gd name="T7" fmla="*/ 6 h 27"/>
                <a:gd name="T8" fmla="*/ 14 w 37"/>
                <a:gd name="T9" fmla="*/ 0 h 27"/>
                <a:gd name="T10" fmla="*/ 0 w 37"/>
                <a:gd name="T11" fmla="*/ 14 h 27"/>
                <a:gd name="T12" fmla="*/ 15 w 37"/>
                <a:gd name="T13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7" h="27">
                  <a:moveTo>
                    <a:pt x="15" y="27"/>
                  </a:moveTo>
                  <a:cubicBezTo>
                    <a:pt x="18" y="27"/>
                    <a:pt x="22" y="26"/>
                    <a:pt x="27" y="22"/>
                  </a:cubicBezTo>
                  <a:cubicBezTo>
                    <a:pt x="37" y="14"/>
                    <a:pt x="37" y="14"/>
                    <a:pt x="37" y="14"/>
                  </a:cubicBezTo>
                  <a:cubicBezTo>
                    <a:pt x="27" y="6"/>
                    <a:pt x="27" y="6"/>
                    <a:pt x="27" y="6"/>
                  </a:cubicBezTo>
                  <a:cubicBezTo>
                    <a:pt x="22" y="2"/>
                    <a:pt x="18" y="0"/>
                    <a:pt x="14" y="0"/>
                  </a:cubicBezTo>
                  <a:cubicBezTo>
                    <a:pt x="7" y="0"/>
                    <a:pt x="0" y="6"/>
                    <a:pt x="0" y="14"/>
                  </a:cubicBezTo>
                  <a:cubicBezTo>
                    <a:pt x="0" y="21"/>
                    <a:pt x="7" y="27"/>
                    <a:pt x="15" y="2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4" name="Freeform 325"/>
            <p:cNvSpPr>
              <a:spLocks/>
            </p:cNvSpPr>
            <p:nvPr/>
          </p:nvSpPr>
          <p:spPr bwMode="auto">
            <a:xfrm>
              <a:off x="1949450" y="5040313"/>
              <a:ext cx="115888" cy="146050"/>
            </a:xfrm>
            <a:custGeom>
              <a:avLst/>
              <a:gdLst>
                <a:gd name="T0" fmla="*/ 14 w 27"/>
                <a:gd name="T1" fmla="*/ 0 h 34"/>
                <a:gd name="T2" fmla="*/ 0 w 27"/>
                <a:gd name="T3" fmla="*/ 13 h 34"/>
                <a:gd name="T4" fmla="*/ 5 w 27"/>
                <a:gd name="T5" fmla="*/ 24 h 34"/>
                <a:gd name="T6" fmla="*/ 14 w 27"/>
                <a:gd name="T7" fmla="*/ 34 h 34"/>
                <a:gd name="T8" fmla="*/ 22 w 27"/>
                <a:gd name="T9" fmla="*/ 24 h 34"/>
                <a:gd name="T10" fmla="*/ 27 w 27"/>
                <a:gd name="T11" fmla="*/ 13 h 34"/>
                <a:gd name="T12" fmla="*/ 14 w 27"/>
                <a:gd name="T13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7" h="34">
                  <a:moveTo>
                    <a:pt x="14" y="0"/>
                  </a:moveTo>
                  <a:cubicBezTo>
                    <a:pt x="6" y="0"/>
                    <a:pt x="0" y="6"/>
                    <a:pt x="0" y="13"/>
                  </a:cubicBezTo>
                  <a:cubicBezTo>
                    <a:pt x="0" y="17"/>
                    <a:pt x="1" y="19"/>
                    <a:pt x="5" y="24"/>
                  </a:cubicBezTo>
                  <a:cubicBezTo>
                    <a:pt x="14" y="34"/>
                    <a:pt x="14" y="34"/>
                    <a:pt x="14" y="34"/>
                  </a:cubicBezTo>
                  <a:cubicBezTo>
                    <a:pt x="22" y="24"/>
                    <a:pt x="22" y="24"/>
                    <a:pt x="22" y="24"/>
                  </a:cubicBezTo>
                  <a:cubicBezTo>
                    <a:pt x="26" y="19"/>
                    <a:pt x="27" y="17"/>
                    <a:pt x="27" y="13"/>
                  </a:cubicBezTo>
                  <a:cubicBezTo>
                    <a:pt x="27" y="6"/>
                    <a:pt x="21" y="0"/>
                    <a:pt x="1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85" name="Freeform 326"/>
            <p:cNvSpPr>
              <a:spLocks/>
            </p:cNvSpPr>
            <p:nvPr/>
          </p:nvSpPr>
          <p:spPr bwMode="auto">
            <a:xfrm>
              <a:off x="1773238" y="5208588"/>
              <a:ext cx="482600" cy="500063"/>
            </a:xfrm>
            <a:custGeom>
              <a:avLst/>
              <a:gdLst>
                <a:gd name="T0" fmla="*/ 0 w 112"/>
                <a:gd name="T1" fmla="*/ 116 h 116"/>
                <a:gd name="T2" fmla="*/ 112 w 112"/>
                <a:gd name="T3" fmla="*/ 116 h 116"/>
                <a:gd name="T4" fmla="*/ 112 w 112"/>
                <a:gd name="T5" fmla="*/ 86 h 116"/>
                <a:gd name="T6" fmla="*/ 104 w 112"/>
                <a:gd name="T7" fmla="*/ 87 h 116"/>
                <a:gd name="T8" fmla="*/ 74 w 112"/>
                <a:gd name="T9" fmla="*/ 57 h 116"/>
                <a:gd name="T10" fmla="*/ 104 w 112"/>
                <a:gd name="T11" fmla="*/ 26 h 116"/>
                <a:gd name="T12" fmla="*/ 112 w 112"/>
                <a:gd name="T13" fmla="*/ 28 h 116"/>
                <a:gd name="T14" fmla="*/ 112 w 112"/>
                <a:gd name="T15" fmla="*/ 0 h 116"/>
                <a:gd name="T16" fmla="*/ 0 w 112"/>
                <a:gd name="T17" fmla="*/ 0 h 116"/>
                <a:gd name="T18" fmla="*/ 0 w 112"/>
                <a:gd name="T19" fmla="*/ 11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2" h="116">
                  <a:moveTo>
                    <a:pt x="0" y="116"/>
                  </a:moveTo>
                  <a:cubicBezTo>
                    <a:pt x="112" y="116"/>
                    <a:pt x="112" y="116"/>
                    <a:pt x="112" y="116"/>
                  </a:cubicBezTo>
                  <a:cubicBezTo>
                    <a:pt x="112" y="86"/>
                    <a:pt x="112" y="86"/>
                    <a:pt x="112" y="86"/>
                  </a:cubicBezTo>
                  <a:cubicBezTo>
                    <a:pt x="108" y="87"/>
                    <a:pt x="107" y="87"/>
                    <a:pt x="104" y="87"/>
                  </a:cubicBezTo>
                  <a:cubicBezTo>
                    <a:pt x="87" y="87"/>
                    <a:pt x="74" y="74"/>
                    <a:pt x="74" y="57"/>
                  </a:cubicBezTo>
                  <a:cubicBezTo>
                    <a:pt x="74" y="40"/>
                    <a:pt x="87" y="26"/>
                    <a:pt x="104" y="26"/>
                  </a:cubicBezTo>
                  <a:cubicBezTo>
                    <a:pt x="107" y="26"/>
                    <a:pt x="108" y="27"/>
                    <a:pt x="112" y="28"/>
                  </a:cubicBezTo>
                  <a:cubicBezTo>
                    <a:pt x="112" y="0"/>
                    <a:pt x="112" y="0"/>
                    <a:pt x="112" y="0"/>
                  </a:cubicBezTo>
                  <a:cubicBezTo>
                    <a:pt x="0" y="0"/>
                    <a:pt x="0" y="0"/>
                    <a:pt x="0" y="0"/>
                  </a:cubicBezTo>
                  <a:lnTo>
                    <a:pt x="0" y="1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7006059" y="1606339"/>
            <a:ext cx="4598459" cy="4604987"/>
            <a:chOff x="6501342" y="1241777"/>
            <a:chExt cx="4598458" cy="4604986"/>
          </a:xfrm>
        </p:grpSpPr>
        <p:grpSp>
          <p:nvGrpSpPr>
            <p:cNvPr id="87" name="组合 86"/>
            <p:cNvGrpSpPr/>
            <p:nvPr/>
          </p:nvGrpSpPr>
          <p:grpSpPr>
            <a:xfrm>
              <a:off x="6501342" y="1241777"/>
              <a:ext cx="4598458" cy="4604986"/>
              <a:chOff x="5172075" y="2030413"/>
              <a:chExt cx="3354388" cy="3359150"/>
            </a:xfrm>
          </p:grpSpPr>
          <p:sp>
            <p:nvSpPr>
              <p:cNvPr id="92" name="Freeform 307"/>
              <p:cNvSpPr>
                <a:spLocks/>
              </p:cNvSpPr>
              <p:nvPr/>
            </p:nvSpPr>
            <p:spPr bwMode="auto">
              <a:xfrm>
                <a:off x="6018213" y="2057400"/>
                <a:ext cx="1655763" cy="1652588"/>
              </a:xfrm>
              <a:custGeom>
                <a:avLst/>
                <a:gdLst>
                  <a:gd name="T0" fmla="*/ 281 w 385"/>
                  <a:gd name="T1" fmla="*/ 39 h 384"/>
                  <a:gd name="T2" fmla="*/ 267 w 385"/>
                  <a:gd name="T3" fmla="*/ 74 h 384"/>
                  <a:gd name="T4" fmla="*/ 193 w 385"/>
                  <a:gd name="T5" fmla="*/ 0 h 384"/>
                  <a:gd name="T6" fmla="*/ 0 w 385"/>
                  <a:gd name="T7" fmla="*/ 192 h 384"/>
                  <a:gd name="T8" fmla="*/ 75 w 385"/>
                  <a:gd name="T9" fmla="*/ 267 h 384"/>
                  <a:gd name="T10" fmla="*/ 88 w 385"/>
                  <a:gd name="T11" fmla="*/ 231 h 384"/>
                  <a:gd name="T12" fmla="*/ 153 w 385"/>
                  <a:gd name="T13" fmla="*/ 231 h 384"/>
                  <a:gd name="T14" fmla="*/ 152 w 385"/>
                  <a:gd name="T15" fmla="*/ 296 h 384"/>
                  <a:gd name="T16" fmla="*/ 117 w 385"/>
                  <a:gd name="T17" fmla="*/ 309 h 384"/>
                  <a:gd name="T18" fmla="*/ 193 w 385"/>
                  <a:gd name="T19" fmla="*/ 384 h 384"/>
                  <a:gd name="T20" fmla="*/ 268 w 385"/>
                  <a:gd name="T21" fmla="*/ 309 h 384"/>
                  <a:gd name="T22" fmla="*/ 233 w 385"/>
                  <a:gd name="T23" fmla="*/ 296 h 384"/>
                  <a:gd name="T24" fmla="*/ 233 w 385"/>
                  <a:gd name="T25" fmla="*/ 231 h 384"/>
                  <a:gd name="T26" fmla="*/ 297 w 385"/>
                  <a:gd name="T27" fmla="*/ 232 h 384"/>
                  <a:gd name="T28" fmla="*/ 310 w 385"/>
                  <a:gd name="T29" fmla="*/ 267 h 384"/>
                  <a:gd name="T30" fmla="*/ 385 w 385"/>
                  <a:gd name="T31" fmla="*/ 192 h 384"/>
                  <a:gd name="T32" fmla="*/ 310 w 385"/>
                  <a:gd name="T33" fmla="*/ 117 h 384"/>
                  <a:gd name="T34" fmla="*/ 345 w 385"/>
                  <a:gd name="T35" fmla="*/ 103 h 384"/>
                  <a:gd name="T36" fmla="*/ 345 w 385"/>
                  <a:gd name="T37" fmla="*/ 39 h 384"/>
                  <a:gd name="T38" fmla="*/ 281 w 385"/>
                  <a:gd name="T39" fmla="*/ 39 h 3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5" h="384">
                    <a:moveTo>
                      <a:pt x="281" y="39"/>
                    </a:moveTo>
                    <a:cubicBezTo>
                      <a:pt x="271" y="49"/>
                      <a:pt x="267" y="61"/>
                      <a:pt x="267" y="74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75" y="267"/>
                      <a:pt x="75" y="267"/>
                      <a:pt x="75" y="267"/>
                    </a:cubicBezTo>
                    <a:cubicBezTo>
                      <a:pt x="75" y="254"/>
                      <a:pt x="79" y="241"/>
                      <a:pt x="88" y="231"/>
                    </a:cubicBezTo>
                    <a:cubicBezTo>
                      <a:pt x="106" y="214"/>
                      <a:pt x="135" y="214"/>
                      <a:pt x="153" y="231"/>
                    </a:cubicBezTo>
                    <a:cubicBezTo>
                      <a:pt x="170" y="249"/>
                      <a:pt x="170" y="278"/>
                      <a:pt x="152" y="296"/>
                    </a:cubicBezTo>
                    <a:cubicBezTo>
                      <a:pt x="143" y="305"/>
                      <a:pt x="130" y="309"/>
                      <a:pt x="117" y="309"/>
                    </a:cubicBezTo>
                    <a:cubicBezTo>
                      <a:pt x="193" y="384"/>
                      <a:pt x="193" y="384"/>
                      <a:pt x="193" y="384"/>
                    </a:cubicBezTo>
                    <a:cubicBezTo>
                      <a:pt x="268" y="309"/>
                      <a:pt x="268" y="309"/>
                      <a:pt x="268" y="309"/>
                    </a:cubicBezTo>
                    <a:cubicBezTo>
                      <a:pt x="255" y="309"/>
                      <a:pt x="243" y="305"/>
                      <a:pt x="233" y="296"/>
                    </a:cubicBezTo>
                    <a:cubicBezTo>
                      <a:pt x="215" y="278"/>
                      <a:pt x="215" y="249"/>
                      <a:pt x="233" y="231"/>
                    </a:cubicBezTo>
                    <a:cubicBezTo>
                      <a:pt x="251" y="214"/>
                      <a:pt x="279" y="214"/>
                      <a:pt x="297" y="232"/>
                    </a:cubicBezTo>
                    <a:cubicBezTo>
                      <a:pt x="307" y="241"/>
                      <a:pt x="311" y="254"/>
                      <a:pt x="310" y="267"/>
                    </a:cubicBezTo>
                    <a:cubicBezTo>
                      <a:pt x="385" y="192"/>
                      <a:pt x="385" y="192"/>
                      <a:pt x="385" y="192"/>
                    </a:cubicBezTo>
                    <a:cubicBezTo>
                      <a:pt x="310" y="117"/>
                      <a:pt x="310" y="117"/>
                      <a:pt x="310" y="117"/>
                    </a:cubicBezTo>
                    <a:cubicBezTo>
                      <a:pt x="323" y="117"/>
                      <a:pt x="335" y="113"/>
                      <a:pt x="345" y="103"/>
                    </a:cubicBezTo>
                    <a:cubicBezTo>
                      <a:pt x="362" y="86"/>
                      <a:pt x="362" y="57"/>
                      <a:pt x="345" y="39"/>
                    </a:cubicBezTo>
                    <a:cubicBezTo>
                      <a:pt x="327" y="22"/>
                      <a:pt x="298" y="22"/>
                      <a:pt x="281" y="39"/>
                    </a:cubicBezTo>
                    <a:close/>
                  </a:path>
                </a:pathLst>
              </a:custGeom>
              <a:solidFill>
                <a:srgbClr val="1C6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93" name="Freeform 308"/>
              <p:cNvSpPr>
                <a:spLocks noEditPoints="1"/>
              </p:cNvSpPr>
              <p:nvPr/>
            </p:nvSpPr>
            <p:spPr bwMode="auto">
              <a:xfrm>
                <a:off x="5997575" y="2030413"/>
                <a:ext cx="1703388" cy="1704975"/>
              </a:xfrm>
              <a:custGeom>
                <a:avLst/>
                <a:gdLst>
                  <a:gd name="T0" fmla="*/ 198 w 396"/>
                  <a:gd name="T1" fmla="*/ 396 h 396"/>
                  <a:gd name="T2" fmla="*/ 113 w 396"/>
                  <a:gd name="T3" fmla="*/ 311 h 396"/>
                  <a:gd name="T4" fmla="*/ 123 w 396"/>
                  <a:gd name="T5" fmla="*/ 311 h 396"/>
                  <a:gd name="T6" fmla="*/ 155 w 396"/>
                  <a:gd name="T7" fmla="*/ 299 h 396"/>
                  <a:gd name="T8" fmla="*/ 167 w 396"/>
                  <a:gd name="T9" fmla="*/ 269 h 396"/>
                  <a:gd name="T10" fmla="*/ 155 w 396"/>
                  <a:gd name="T11" fmla="*/ 240 h 396"/>
                  <a:gd name="T12" fmla="*/ 126 w 396"/>
                  <a:gd name="T13" fmla="*/ 228 h 396"/>
                  <a:gd name="T14" fmla="*/ 96 w 396"/>
                  <a:gd name="T15" fmla="*/ 240 h 396"/>
                  <a:gd name="T16" fmla="*/ 84 w 396"/>
                  <a:gd name="T17" fmla="*/ 272 h 396"/>
                  <a:gd name="T18" fmla="*/ 84 w 396"/>
                  <a:gd name="T19" fmla="*/ 282 h 396"/>
                  <a:gd name="T20" fmla="*/ 0 w 396"/>
                  <a:gd name="T21" fmla="*/ 198 h 396"/>
                  <a:gd name="T22" fmla="*/ 198 w 396"/>
                  <a:gd name="T23" fmla="*/ 0 h 396"/>
                  <a:gd name="T24" fmla="*/ 269 w 396"/>
                  <a:gd name="T25" fmla="*/ 71 h 396"/>
                  <a:gd name="T26" fmla="*/ 283 w 396"/>
                  <a:gd name="T27" fmla="*/ 42 h 396"/>
                  <a:gd name="T28" fmla="*/ 318 w 396"/>
                  <a:gd name="T29" fmla="*/ 28 h 396"/>
                  <a:gd name="T30" fmla="*/ 353 w 396"/>
                  <a:gd name="T31" fmla="*/ 42 h 396"/>
                  <a:gd name="T32" fmla="*/ 353 w 396"/>
                  <a:gd name="T33" fmla="*/ 112 h 396"/>
                  <a:gd name="T34" fmla="*/ 324 w 396"/>
                  <a:gd name="T35" fmla="*/ 126 h 396"/>
                  <a:gd name="T36" fmla="*/ 396 w 396"/>
                  <a:gd name="T37" fmla="*/ 198 h 396"/>
                  <a:gd name="T38" fmla="*/ 311 w 396"/>
                  <a:gd name="T39" fmla="*/ 282 h 396"/>
                  <a:gd name="T40" fmla="*/ 311 w 396"/>
                  <a:gd name="T41" fmla="*/ 272 h 396"/>
                  <a:gd name="T42" fmla="*/ 299 w 396"/>
                  <a:gd name="T43" fmla="*/ 240 h 396"/>
                  <a:gd name="T44" fmla="*/ 270 w 396"/>
                  <a:gd name="T45" fmla="*/ 228 h 396"/>
                  <a:gd name="T46" fmla="*/ 241 w 396"/>
                  <a:gd name="T47" fmla="*/ 240 h 396"/>
                  <a:gd name="T48" fmla="*/ 229 w 396"/>
                  <a:gd name="T49" fmla="*/ 269 h 396"/>
                  <a:gd name="T50" fmla="*/ 241 w 396"/>
                  <a:gd name="T51" fmla="*/ 299 h 396"/>
                  <a:gd name="T52" fmla="*/ 272 w 396"/>
                  <a:gd name="T53" fmla="*/ 311 h 396"/>
                  <a:gd name="T54" fmla="*/ 283 w 396"/>
                  <a:gd name="T55" fmla="*/ 311 h 396"/>
                  <a:gd name="T56" fmla="*/ 198 w 396"/>
                  <a:gd name="T57" fmla="*/ 396 h 396"/>
                  <a:gd name="T58" fmla="*/ 131 w 396"/>
                  <a:gd name="T59" fmla="*/ 318 h 396"/>
                  <a:gd name="T60" fmla="*/ 198 w 396"/>
                  <a:gd name="T61" fmla="*/ 385 h 396"/>
                  <a:gd name="T62" fmla="*/ 264 w 396"/>
                  <a:gd name="T63" fmla="*/ 318 h 396"/>
                  <a:gd name="T64" fmla="*/ 235 w 396"/>
                  <a:gd name="T65" fmla="*/ 304 h 396"/>
                  <a:gd name="T66" fmla="*/ 221 w 396"/>
                  <a:gd name="T67" fmla="*/ 269 h 396"/>
                  <a:gd name="T68" fmla="*/ 235 w 396"/>
                  <a:gd name="T69" fmla="*/ 235 h 396"/>
                  <a:gd name="T70" fmla="*/ 270 w 396"/>
                  <a:gd name="T71" fmla="*/ 220 h 396"/>
                  <a:gd name="T72" fmla="*/ 305 w 396"/>
                  <a:gd name="T73" fmla="*/ 235 h 396"/>
                  <a:gd name="T74" fmla="*/ 319 w 396"/>
                  <a:gd name="T75" fmla="*/ 263 h 396"/>
                  <a:gd name="T76" fmla="*/ 384 w 396"/>
                  <a:gd name="T77" fmla="*/ 198 h 396"/>
                  <a:gd name="T78" fmla="*/ 305 w 396"/>
                  <a:gd name="T79" fmla="*/ 118 h 396"/>
                  <a:gd name="T80" fmla="*/ 316 w 396"/>
                  <a:gd name="T81" fmla="*/ 119 h 396"/>
                  <a:gd name="T82" fmla="*/ 347 w 396"/>
                  <a:gd name="T83" fmla="*/ 106 h 396"/>
                  <a:gd name="T84" fmla="*/ 347 w 396"/>
                  <a:gd name="T85" fmla="*/ 48 h 396"/>
                  <a:gd name="T86" fmla="*/ 318 w 396"/>
                  <a:gd name="T87" fmla="*/ 36 h 396"/>
                  <a:gd name="T88" fmla="*/ 288 w 396"/>
                  <a:gd name="T89" fmla="*/ 48 h 396"/>
                  <a:gd name="T90" fmla="*/ 276 w 396"/>
                  <a:gd name="T91" fmla="*/ 80 h 396"/>
                  <a:gd name="T92" fmla="*/ 276 w 396"/>
                  <a:gd name="T93" fmla="*/ 90 h 396"/>
                  <a:gd name="T94" fmla="*/ 198 w 396"/>
                  <a:gd name="T95" fmla="*/ 11 h 396"/>
                  <a:gd name="T96" fmla="*/ 11 w 396"/>
                  <a:gd name="T97" fmla="*/ 198 h 396"/>
                  <a:gd name="T98" fmla="*/ 77 w 396"/>
                  <a:gd name="T99" fmla="*/ 263 h 396"/>
                  <a:gd name="T100" fmla="*/ 91 w 396"/>
                  <a:gd name="T101" fmla="*/ 235 h 396"/>
                  <a:gd name="T102" fmla="*/ 126 w 396"/>
                  <a:gd name="T103" fmla="*/ 220 h 396"/>
                  <a:gd name="T104" fmla="*/ 160 w 396"/>
                  <a:gd name="T105" fmla="*/ 235 h 396"/>
                  <a:gd name="T106" fmla="*/ 175 w 396"/>
                  <a:gd name="T107" fmla="*/ 270 h 396"/>
                  <a:gd name="T108" fmla="*/ 160 w 396"/>
                  <a:gd name="T109" fmla="*/ 304 h 396"/>
                  <a:gd name="T110" fmla="*/ 131 w 396"/>
                  <a:gd name="T111" fmla="*/ 31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6" h="396">
                    <a:moveTo>
                      <a:pt x="198" y="396"/>
                    </a:moveTo>
                    <a:cubicBezTo>
                      <a:pt x="113" y="311"/>
                      <a:pt x="113" y="311"/>
                      <a:pt x="113" y="311"/>
                    </a:cubicBezTo>
                    <a:cubicBezTo>
                      <a:pt x="123" y="311"/>
                      <a:pt x="123" y="311"/>
                      <a:pt x="123" y="311"/>
                    </a:cubicBezTo>
                    <a:cubicBezTo>
                      <a:pt x="136" y="311"/>
                      <a:pt x="147" y="307"/>
                      <a:pt x="155" y="299"/>
                    </a:cubicBezTo>
                    <a:cubicBezTo>
                      <a:pt x="162" y="291"/>
                      <a:pt x="167" y="281"/>
                      <a:pt x="167" y="269"/>
                    </a:cubicBezTo>
                    <a:cubicBezTo>
                      <a:pt x="167" y="258"/>
                      <a:pt x="163" y="248"/>
                      <a:pt x="155" y="240"/>
                    </a:cubicBezTo>
                    <a:cubicBezTo>
                      <a:pt x="147" y="232"/>
                      <a:pt x="137" y="228"/>
                      <a:pt x="126" y="228"/>
                    </a:cubicBezTo>
                    <a:cubicBezTo>
                      <a:pt x="114" y="228"/>
                      <a:pt x="104" y="232"/>
                      <a:pt x="96" y="240"/>
                    </a:cubicBezTo>
                    <a:cubicBezTo>
                      <a:pt x="88" y="249"/>
                      <a:pt x="84" y="260"/>
                      <a:pt x="84" y="272"/>
                    </a:cubicBezTo>
                    <a:cubicBezTo>
                      <a:pt x="84" y="282"/>
                      <a:pt x="84" y="282"/>
                      <a:pt x="84" y="282"/>
                    </a:cubicBezTo>
                    <a:cubicBezTo>
                      <a:pt x="0" y="198"/>
                      <a:pt x="0" y="198"/>
                      <a:pt x="0" y="198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69" y="71"/>
                      <a:pt x="269" y="71"/>
                      <a:pt x="269" y="71"/>
                    </a:cubicBezTo>
                    <a:cubicBezTo>
                      <a:pt x="270" y="60"/>
                      <a:pt x="275" y="50"/>
                      <a:pt x="283" y="42"/>
                    </a:cubicBezTo>
                    <a:cubicBezTo>
                      <a:pt x="292" y="33"/>
                      <a:pt x="304" y="28"/>
                      <a:pt x="318" y="28"/>
                    </a:cubicBezTo>
                    <a:cubicBezTo>
                      <a:pt x="331" y="28"/>
                      <a:pt x="343" y="33"/>
                      <a:pt x="353" y="42"/>
                    </a:cubicBezTo>
                    <a:cubicBezTo>
                      <a:pt x="372" y="62"/>
                      <a:pt x="372" y="93"/>
                      <a:pt x="353" y="112"/>
                    </a:cubicBezTo>
                    <a:cubicBezTo>
                      <a:pt x="345" y="120"/>
                      <a:pt x="335" y="125"/>
                      <a:pt x="324" y="126"/>
                    </a:cubicBezTo>
                    <a:cubicBezTo>
                      <a:pt x="396" y="198"/>
                      <a:pt x="396" y="198"/>
                      <a:pt x="396" y="198"/>
                    </a:cubicBezTo>
                    <a:cubicBezTo>
                      <a:pt x="311" y="282"/>
                      <a:pt x="311" y="282"/>
                      <a:pt x="311" y="282"/>
                    </a:cubicBezTo>
                    <a:cubicBezTo>
                      <a:pt x="311" y="272"/>
                      <a:pt x="311" y="272"/>
                      <a:pt x="311" y="272"/>
                    </a:cubicBezTo>
                    <a:cubicBezTo>
                      <a:pt x="312" y="260"/>
                      <a:pt x="307" y="249"/>
                      <a:pt x="299" y="240"/>
                    </a:cubicBezTo>
                    <a:cubicBezTo>
                      <a:pt x="291" y="233"/>
                      <a:pt x="281" y="228"/>
                      <a:pt x="270" y="228"/>
                    </a:cubicBezTo>
                    <a:cubicBezTo>
                      <a:pt x="259" y="228"/>
                      <a:pt x="248" y="232"/>
                      <a:pt x="241" y="240"/>
                    </a:cubicBezTo>
                    <a:cubicBezTo>
                      <a:pt x="233" y="248"/>
                      <a:pt x="229" y="258"/>
                      <a:pt x="229" y="269"/>
                    </a:cubicBezTo>
                    <a:cubicBezTo>
                      <a:pt x="229" y="281"/>
                      <a:pt x="233" y="291"/>
                      <a:pt x="241" y="299"/>
                    </a:cubicBezTo>
                    <a:cubicBezTo>
                      <a:pt x="249" y="307"/>
                      <a:pt x="260" y="311"/>
                      <a:pt x="272" y="311"/>
                    </a:cubicBezTo>
                    <a:cubicBezTo>
                      <a:pt x="283" y="311"/>
                      <a:pt x="283" y="311"/>
                      <a:pt x="283" y="311"/>
                    </a:cubicBezTo>
                    <a:lnTo>
                      <a:pt x="198" y="396"/>
                    </a:lnTo>
                    <a:close/>
                    <a:moveTo>
                      <a:pt x="131" y="318"/>
                    </a:moveTo>
                    <a:cubicBezTo>
                      <a:pt x="198" y="385"/>
                      <a:pt x="198" y="385"/>
                      <a:pt x="198" y="385"/>
                    </a:cubicBezTo>
                    <a:cubicBezTo>
                      <a:pt x="264" y="318"/>
                      <a:pt x="264" y="318"/>
                      <a:pt x="264" y="318"/>
                    </a:cubicBezTo>
                    <a:cubicBezTo>
                      <a:pt x="253" y="317"/>
                      <a:pt x="243" y="312"/>
                      <a:pt x="235" y="304"/>
                    </a:cubicBezTo>
                    <a:cubicBezTo>
                      <a:pt x="226" y="295"/>
                      <a:pt x="221" y="283"/>
                      <a:pt x="221" y="269"/>
                    </a:cubicBezTo>
                    <a:cubicBezTo>
                      <a:pt x="221" y="256"/>
                      <a:pt x="226" y="244"/>
                      <a:pt x="235" y="235"/>
                    </a:cubicBezTo>
                    <a:cubicBezTo>
                      <a:pt x="244" y="225"/>
                      <a:pt x="257" y="220"/>
                      <a:pt x="270" y="220"/>
                    </a:cubicBezTo>
                    <a:cubicBezTo>
                      <a:pt x="283" y="220"/>
                      <a:pt x="296" y="225"/>
                      <a:pt x="305" y="235"/>
                    </a:cubicBezTo>
                    <a:cubicBezTo>
                      <a:pt x="313" y="242"/>
                      <a:pt x="317" y="252"/>
                      <a:pt x="319" y="263"/>
                    </a:cubicBezTo>
                    <a:cubicBezTo>
                      <a:pt x="384" y="198"/>
                      <a:pt x="384" y="198"/>
                      <a:pt x="384" y="198"/>
                    </a:cubicBezTo>
                    <a:cubicBezTo>
                      <a:pt x="305" y="118"/>
                      <a:pt x="305" y="118"/>
                      <a:pt x="305" y="118"/>
                    </a:cubicBezTo>
                    <a:cubicBezTo>
                      <a:pt x="316" y="119"/>
                      <a:pt x="316" y="119"/>
                      <a:pt x="316" y="119"/>
                    </a:cubicBezTo>
                    <a:cubicBezTo>
                      <a:pt x="328" y="119"/>
                      <a:pt x="339" y="114"/>
                      <a:pt x="347" y="106"/>
                    </a:cubicBezTo>
                    <a:cubicBezTo>
                      <a:pt x="363" y="90"/>
                      <a:pt x="363" y="64"/>
                      <a:pt x="347" y="48"/>
                    </a:cubicBezTo>
                    <a:cubicBezTo>
                      <a:pt x="339" y="40"/>
                      <a:pt x="329" y="36"/>
                      <a:pt x="318" y="36"/>
                    </a:cubicBezTo>
                    <a:cubicBezTo>
                      <a:pt x="307" y="36"/>
                      <a:pt x="296" y="40"/>
                      <a:pt x="288" y="48"/>
                    </a:cubicBezTo>
                    <a:cubicBezTo>
                      <a:pt x="280" y="56"/>
                      <a:pt x="276" y="67"/>
                      <a:pt x="276" y="80"/>
                    </a:cubicBezTo>
                    <a:cubicBezTo>
                      <a:pt x="276" y="90"/>
                      <a:pt x="276" y="90"/>
                      <a:pt x="276" y="90"/>
                    </a:cubicBezTo>
                    <a:cubicBezTo>
                      <a:pt x="198" y="11"/>
                      <a:pt x="198" y="11"/>
                      <a:pt x="198" y="11"/>
                    </a:cubicBezTo>
                    <a:cubicBezTo>
                      <a:pt x="11" y="198"/>
                      <a:pt x="11" y="198"/>
                      <a:pt x="11" y="198"/>
                    </a:cubicBezTo>
                    <a:cubicBezTo>
                      <a:pt x="77" y="263"/>
                      <a:pt x="77" y="263"/>
                      <a:pt x="77" y="263"/>
                    </a:cubicBezTo>
                    <a:cubicBezTo>
                      <a:pt x="78" y="252"/>
                      <a:pt x="83" y="242"/>
                      <a:pt x="91" y="235"/>
                    </a:cubicBezTo>
                    <a:cubicBezTo>
                      <a:pt x="100" y="225"/>
                      <a:pt x="112" y="220"/>
                      <a:pt x="126" y="220"/>
                    </a:cubicBezTo>
                    <a:cubicBezTo>
                      <a:pt x="139" y="220"/>
                      <a:pt x="151" y="225"/>
                      <a:pt x="160" y="235"/>
                    </a:cubicBezTo>
                    <a:cubicBezTo>
                      <a:pt x="170" y="244"/>
                      <a:pt x="175" y="256"/>
                      <a:pt x="175" y="270"/>
                    </a:cubicBezTo>
                    <a:cubicBezTo>
                      <a:pt x="175" y="283"/>
                      <a:pt x="170" y="295"/>
                      <a:pt x="160" y="304"/>
                    </a:cubicBezTo>
                    <a:cubicBezTo>
                      <a:pt x="153" y="312"/>
                      <a:pt x="143" y="317"/>
                      <a:pt x="131" y="318"/>
                    </a:cubicBez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4" name="Freeform 309"/>
              <p:cNvSpPr>
                <a:spLocks/>
              </p:cNvSpPr>
              <p:nvPr/>
            </p:nvSpPr>
            <p:spPr bwMode="auto">
              <a:xfrm>
                <a:off x="5192713" y="2882900"/>
                <a:ext cx="1655763" cy="1658938"/>
              </a:xfrm>
              <a:custGeom>
                <a:avLst/>
                <a:gdLst>
                  <a:gd name="T0" fmla="*/ 280 w 385"/>
                  <a:gd name="T1" fmla="*/ 39 h 385"/>
                  <a:gd name="T2" fmla="*/ 267 w 385"/>
                  <a:gd name="T3" fmla="*/ 75 h 385"/>
                  <a:gd name="T4" fmla="*/ 192 w 385"/>
                  <a:gd name="T5" fmla="*/ 0 h 385"/>
                  <a:gd name="T6" fmla="*/ 0 w 385"/>
                  <a:gd name="T7" fmla="*/ 192 h 385"/>
                  <a:gd name="T8" fmla="*/ 192 w 385"/>
                  <a:gd name="T9" fmla="*/ 385 h 385"/>
                  <a:gd name="T10" fmla="*/ 268 w 385"/>
                  <a:gd name="T11" fmla="*/ 309 h 385"/>
                  <a:gd name="T12" fmla="*/ 233 w 385"/>
                  <a:gd name="T13" fmla="*/ 296 h 385"/>
                  <a:gd name="T14" fmla="*/ 233 w 385"/>
                  <a:gd name="T15" fmla="*/ 232 h 385"/>
                  <a:gd name="T16" fmla="*/ 297 w 385"/>
                  <a:gd name="T17" fmla="*/ 232 h 385"/>
                  <a:gd name="T18" fmla="*/ 310 w 385"/>
                  <a:gd name="T19" fmla="*/ 267 h 385"/>
                  <a:gd name="T20" fmla="*/ 385 w 385"/>
                  <a:gd name="T21" fmla="*/ 192 h 385"/>
                  <a:gd name="T22" fmla="*/ 309 w 385"/>
                  <a:gd name="T23" fmla="*/ 117 h 385"/>
                  <a:gd name="T24" fmla="*/ 344 w 385"/>
                  <a:gd name="T25" fmla="*/ 104 h 385"/>
                  <a:gd name="T26" fmla="*/ 344 w 385"/>
                  <a:gd name="T27" fmla="*/ 39 h 385"/>
                  <a:gd name="T28" fmla="*/ 280 w 385"/>
                  <a:gd name="T29" fmla="*/ 39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385" h="385">
                    <a:moveTo>
                      <a:pt x="280" y="39"/>
                    </a:moveTo>
                    <a:cubicBezTo>
                      <a:pt x="271" y="49"/>
                      <a:pt x="267" y="62"/>
                      <a:pt x="267" y="75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92" y="385"/>
                      <a:pt x="192" y="385"/>
                      <a:pt x="192" y="385"/>
                    </a:cubicBezTo>
                    <a:cubicBezTo>
                      <a:pt x="268" y="309"/>
                      <a:pt x="268" y="309"/>
                      <a:pt x="268" y="309"/>
                    </a:cubicBezTo>
                    <a:cubicBezTo>
                      <a:pt x="255" y="309"/>
                      <a:pt x="242" y="305"/>
                      <a:pt x="233" y="296"/>
                    </a:cubicBezTo>
                    <a:cubicBezTo>
                      <a:pt x="215" y="278"/>
                      <a:pt x="215" y="249"/>
                      <a:pt x="233" y="232"/>
                    </a:cubicBezTo>
                    <a:cubicBezTo>
                      <a:pt x="250" y="214"/>
                      <a:pt x="279" y="214"/>
                      <a:pt x="297" y="232"/>
                    </a:cubicBezTo>
                    <a:cubicBezTo>
                      <a:pt x="306" y="241"/>
                      <a:pt x="310" y="254"/>
                      <a:pt x="310" y="267"/>
                    </a:cubicBezTo>
                    <a:cubicBezTo>
                      <a:pt x="385" y="192"/>
                      <a:pt x="385" y="192"/>
                      <a:pt x="385" y="192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22" y="117"/>
                      <a:pt x="335" y="113"/>
                      <a:pt x="344" y="104"/>
                    </a:cubicBezTo>
                    <a:cubicBezTo>
                      <a:pt x="362" y="86"/>
                      <a:pt x="362" y="57"/>
                      <a:pt x="344" y="39"/>
                    </a:cubicBezTo>
                    <a:cubicBezTo>
                      <a:pt x="327" y="22"/>
                      <a:pt x="298" y="22"/>
                      <a:pt x="280" y="39"/>
                    </a:cubicBezTo>
                    <a:close/>
                  </a:path>
                </a:pathLst>
              </a:custGeom>
              <a:solidFill>
                <a:srgbClr val="4EC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5" name="Freeform 310"/>
              <p:cNvSpPr>
                <a:spLocks noEditPoints="1"/>
              </p:cNvSpPr>
              <p:nvPr/>
            </p:nvSpPr>
            <p:spPr bwMode="auto">
              <a:xfrm>
                <a:off x="5172075" y="2857500"/>
                <a:ext cx="1698625" cy="1704975"/>
              </a:xfrm>
              <a:custGeom>
                <a:avLst/>
                <a:gdLst>
                  <a:gd name="T0" fmla="*/ 197 w 395"/>
                  <a:gd name="T1" fmla="*/ 396 h 396"/>
                  <a:gd name="T2" fmla="*/ 0 w 395"/>
                  <a:gd name="T3" fmla="*/ 198 h 396"/>
                  <a:gd name="T4" fmla="*/ 197 w 395"/>
                  <a:gd name="T5" fmla="*/ 0 h 396"/>
                  <a:gd name="T6" fmla="*/ 269 w 395"/>
                  <a:gd name="T7" fmla="*/ 71 h 396"/>
                  <a:gd name="T8" fmla="*/ 283 w 395"/>
                  <a:gd name="T9" fmla="*/ 43 h 396"/>
                  <a:gd name="T10" fmla="*/ 317 w 395"/>
                  <a:gd name="T11" fmla="*/ 28 h 396"/>
                  <a:gd name="T12" fmla="*/ 352 w 395"/>
                  <a:gd name="T13" fmla="*/ 43 h 396"/>
                  <a:gd name="T14" fmla="*/ 367 w 395"/>
                  <a:gd name="T15" fmla="*/ 78 h 396"/>
                  <a:gd name="T16" fmla="*/ 352 w 395"/>
                  <a:gd name="T17" fmla="*/ 112 h 396"/>
                  <a:gd name="T18" fmla="*/ 323 w 395"/>
                  <a:gd name="T19" fmla="*/ 126 h 396"/>
                  <a:gd name="T20" fmla="*/ 395 w 395"/>
                  <a:gd name="T21" fmla="*/ 198 h 396"/>
                  <a:gd name="T22" fmla="*/ 311 w 395"/>
                  <a:gd name="T23" fmla="*/ 283 h 396"/>
                  <a:gd name="T24" fmla="*/ 311 w 395"/>
                  <a:gd name="T25" fmla="*/ 273 h 396"/>
                  <a:gd name="T26" fmla="*/ 299 w 395"/>
                  <a:gd name="T27" fmla="*/ 241 h 396"/>
                  <a:gd name="T28" fmla="*/ 270 w 395"/>
                  <a:gd name="T29" fmla="*/ 228 h 396"/>
                  <a:gd name="T30" fmla="*/ 240 w 395"/>
                  <a:gd name="T31" fmla="*/ 240 h 396"/>
                  <a:gd name="T32" fmla="*/ 228 w 395"/>
                  <a:gd name="T33" fmla="*/ 270 h 396"/>
                  <a:gd name="T34" fmla="*/ 241 w 395"/>
                  <a:gd name="T35" fmla="*/ 299 h 396"/>
                  <a:gd name="T36" fmla="*/ 272 w 395"/>
                  <a:gd name="T37" fmla="*/ 311 h 396"/>
                  <a:gd name="T38" fmla="*/ 283 w 395"/>
                  <a:gd name="T39" fmla="*/ 311 h 396"/>
                  <a:gd name="T40" fmla="*/ 197 w 395"/>
                  <a:gd name="T41" fmla="*/ 396 h 396"/>
                  <a:gd name="T42" fmla="*/ 11 w 395"/>
                  <a:gd name="T43" fmla="*/ 198 h 396"/>
                  <a:gd name="T44" fmla="*/ 197 w 395"/>
                  <a:gd name="T45" fmla="*/ 385 h 396"/>
                  <a:gd name="T46" fmla="*/ 264 w 395"/>
                  <a:gd name="T47" fmla="*/ 319 h 396"/>
                  <a:gd name="T48" fmla="*/ 235 w 395"/>
                  <a:gd name="T49" fmla="*/ 305 h 396"/>
                  <a:gd name="T50" fmla="*/ 220 w 395"/>
                  <a:gd name="T51" fmla="*/ 270 h 396"/>
                  <a:gd name="T52" fmla="*/ 235 w 395"/>
                  <a:gd name="T53" fmla="*/ 235 h 396"/>
                  <a:gd name="T54" fmla="*/ 270 w 395"/>
                  <a:gd name="T55" fmla="*/ 220 h 396"/>
                  <a:gd name="T56" fmla="*/ 305 w 395"/>
                  <a:gd name="T57" fmla="*/ 235 h 396"/>
                  <a:gd name="T58" fmla="*/ 319 w 395"/>
                  <a:gd name="T59" fmla="*/ 264 h 396"/>
                  <a:gd name="T60" fmla="*/ 384 w 395"/>
                  <a:gd name="T61" fmla="*/ 198 h 396"/>
                  <a:gd name="T62" fmla="*/ 305 w 395"/>
                  <a:gd name="T63" fmla="*/ 119 h 396"/>
                  <a:gd name="T64" fmla="*/ 315 w 395"/>
                  <a:gd name="T65" fmla="*/ 119 h 396"/>
                  <a:gd name="T66" fmla="*/ 347 w 395"/>
                  <a:gd name="T67" fmla="*/ 107 h 396"/>
                  <a:gd name="T68" fmla="*/ 359 w 395"/>
                  <a:gd name="T69" fmla="*/ 78 h 396"/>
                  <a:gd name="T70" fmla="*/ 347 w 395"/>
                  <a:gd name="T71" fmla="*/ 48 h 396"/>
                  <a:gd name="T72" fmla="*/ 317 w 395"/>
                  <a:gd name="T73" fmla="*/ 36 h 396"/>
                  <a:gd name="T74" fmla="*/ 288 w 395"/>
                  <a:gd name="T75" fmla="*/ 48 h 396"/>
                  <a:gd name="T76" fmla="*/ 276 w 395"/>
                  <a:gd name="T77" fmla="*/ 80 h 396"/>
                  <a:gd name="T78" fmla="*/ 276 w 395"/>
                  <a:gd name="T79" fmla="*/ 90 h 396"/>
                  <a:gd name="T80" fmla="*/ 197 w 395"/>
                  <a:gd name="T81" fmla="*/ 12 h 396"/>
                  <a:gd name="T82" fmla="*/ 11 w 395"/>
                  <a:gd name="T83" fmla="*/ 19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95" h="396">
                    <a:moveTo>
                      <a:pt x="197" y="396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197" y="0"/>
                      <a:pt x="197" y="0"/>
                      <a:pt x="197" y="0"/>
                    </a:cubicBezTo>
                    <a:cubicBezTo>
                      <a:pt x="269" y="71"/>
                      <a:pt x="269" y="71"/>
                      <a:pt x="269" y="71"/>
                    </a:cubicBezTo>
                    <a:cubicBezTo>
                      <a:pt x="270" y="60"/>
                      <a:pt x="275" y="50"/>
                      <a:pt x="283" y="43"/>
                    </a:cubicBezTo>
                    <a:cubicBezTo>
                      <a:pt x="292" y="33"/>
                      <a:pt x="304" y="28"/>
                      <a:pt x="317" y="28"/>
                    </a:cubicBezTo>
                    <a:cubicBezTo>
                      <a:pt x="331" y="28"/>
                      <a:pt x="343" y="33"/>
                      <a:pt x="352" y="43"/>
                    </a:cubicBezTo>
                    <a:cubicBezTo>
                      <a:pt x="362" y="52"/>
                      <a:pt x="367" y="64"/>
                      <a:pt x="367" y="78"/>
                    </a:cubicBezTo>
                    <a:cubicBezTo>
                      <a:pt x="367" y="91"/>
                      <a:pt x="362" y="103"/>
                      <a:pt x="352" y="112"/>
                    </a:cubicBezTo>
                    <a:cubicBezTo>
                      <a:pt x="345" y="120"/>
                      <a:pt x="335" y="125"/>
                      <a:pt x="323" y="126"/>
                    </a:cubicBezTo>
                    <a:cubicBezTo>
                      <a:pt x="395" y="198"/>
                      <a:pt x="395" y="198"/>
                      <a:pt x="395" y="198"/>
                    </a:cubicBezTo>
                    <a:cubicBezTo>
                      <a:pt x="311" y="283"/>
                      <a:pt x="311" y="283"/>
                      <a:pt x="311" y="283"/>
                    </a:cubicBezTo>
                    <a:cubicBezTo>
                      <a:pt x="311" y="273"/>
                      <a:pt x="311" y="273"/>
                      <a:pt x="311" y="273"/>
                    </a:cubicBezTo>
                    <a:cubicBezTo>
                      <a:pt x="311" y="260"/>
                      <a:pt x="307" y="249"/>
                      <a:pt x="299" y="241"/>
                    </a:cubicBezTo>
                    <a:cubicBezTo>
                      <a:pt x="291" y="233"/>
                      <a:pt x="281" y="228"/>
                      <a:pt x="270" y="228"/>
                    </a:cubicBezTo>
                    <a:cubicBezTo>
                      <a:pt x="259" y="228"/>
                      <a:pt x="248" y="233"/>
                      <a:pt x="240" y="240"/>
                    </a:cubicBezTo>
                    <a:cubicBezTo>
                      <a:pt x="233" y="248"/>
                      <a:pt x="228" y="259"/>
                      <a:pt x="228" y="270"/>
                    </a:cubicBezTo>
                    <a:cubicBezTo>
                      <a:pt x="228" y="281"/>
                      <a:pt x="233" y="291"/>
                      <a:pt x="241" y="299"/>
                    </a:cubicBezTo>
                    <a:cubicBezTo>
                      <a:pt x="249" y="307"/>
                      <a:pt x="259" y="311"/>
                      <a:pt x="272" y="311"/>
                    </a:cubicBezTo>
                    <a:cubicBezTo>
                      <a:pt x="283" y="311"/>
                      <a:pt x="283" y="311"/>
                      <a:pt x="283" y="311"/>
                    </a:cubicBezTo>
                    <a:lnTo>
                      <a:pt x="197" y="396"/>
                    </a:lnTo>
                    <a:close/>
                    <a:moveTo>
                      <a:pt x="11" y="198"/>
                    </a:moveTo>
                    <a:cubicBezTo>
                      <a:pt x="197" y="385"/>
                      <a:pt x="197" y="385"/>
                      <a:pt x="197" y="385"/>
                    </a:cubicBezTo>
                    <a:cubicBezTo>
                      <a:pt x="264" y="319"/>
                      <a:pt x="264" y="319"/>
                      <a:pt x="264" y="319"/>
                    </a:cubicBezTo>
                    <a:cubicBezTo>
                      <a:pt x="252" y="317"/>
                      <a:pt x="243" y="312"/>
                      <a:pt x="235" y="305"/>
                    </a:cubicBezTo>
                    <a:cubicBezTo>
                      <a:pt x="226" y="295"/>
                      <a:pt x="220" y="283"/>
                      <a:pt x="220" y="270"/>
                    </a:cubicBezTo>
                    <a:cubicBezTo>
                      <a:pt x="220" y="257"/>
                      <a:pt x="225" y="244"/>
                      <a:pt x="235" y="235"/>
                    </a:cubicBezTo>
                    <a:cubicBezTo>
                      <a:pt x="244" y="226"/>
                      <a:pt x="256" y="220"/>
                      <a:pt x="270" y="220"/>
                    </a:cubicBezTo>
                    <a:cubicBezTo>
                      <a:pt x="283" y="220"/>
                      <a:pt x="295" y="226"/>
                      <a:pt x="305" y="235"/>
                    </a:cubicBezTo>
                    <a:cubicBezTo>
                      <a:pt x="312" y="243"/>
                      <a:pt x="317" y="252"/>
                      <a:pt x="319" y="264"/>
                    </a:cubicBezTo>
                    <a:cubicBezTo>
                      <a:pt x="384" y="198"/>
                      <a:pt x="384" y="198"/>
                      <a:pt x="384" y="198"/>
                    </a:cubicBezTo>
                    <a:cubicBezTo>
                      <a:pt x="305" y="119"/>
                      <a:pt x="305" y="119"/>
                      <a:pt x="305" y="119"/>
                    </a:cubicBezTo>
                    <a:cubicBezTo>
                      <a:pt x="315" y="119"/>
                      <a:pt x="315" y="119"/>
                      <a:pt x="315" y="119"/>
                    </a:cubicBezTo>
                    <a:cubicBezTo>
                      <a:pt x="328" y="119"/>
                      <a:pt x="339" y="115"/>
                      <a:pt x="347" y="107"/>
                    </a:cubicBezTo>
                    <a:cubicBezTo>
                      <a:pt x="354" y="99"/>
                      <a:pt x="359" y="89"/>
                      <a:pt x="359" y="78"/>
                    </a:cubicBezTo>
                    <a:cubicBezTo>
                      <a:pt x="359" y="66"/>
                      <a:pt x="354" y="56"/>
                      <a:pt x="347" y="48"/>
                    </a:cubicBezTo>
                    <a:cubicBezTo>
                      <a:pt x="339" y="41"/>
                      <a:pt x="328" y="36"/>
                      <a:pt x="317" y="36"/>
                    </a:cubicBezTo>
                    <a:cubicBezTo>
                      <a:pt x="306" y="36"/>
                      <a:pt x="296" y="41"/>
                      <a:pt x="288" y="48"/>
                    </a:cubicBezTo>
                    <a:cubicBezTo>
                      <a:pt x="280" y="57"/>
                      <a:pt x="276" y="68"/>
                      <a:pt x="276" y="80"/>
                    </a:cubicBezTo>
                    <a:cubicBezTo>
                      <a:pt x="276" y="90"/>
                      <a:pt x="276" y="90"/>
                      <a:pt x="276" y="90"/>
                    </a:cubicBezTo>
                    <a:cubicBezTo>
                      <a:pt x="197" y="12"/>
                      <a:pt x="197" y="12"/>
                      <a:pt x="197" y="12"/>
                    </a:cubicBezTo>
                    <a:lnTo>
                      <a:pt x="11" y="198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6" name="Freeform 311"/>
              <p:cNvSpPr>
                <a:spLocks/>
              </p:cNvSpPr>
              <p:nvPr/>
            </p:nvSpPr>
            <p:spPr bwMode="auto">
              <a:xfrm>
                <a:off x="6848475" y="2882900"/>
                <a:ext cx="1652588" cy="1658938"/>
              </a:xfrm>
              <a:custGeom>
                <a:avLst/>
                <a:gdLst>
                  <a:gd name="T0" fmla="*/ 280 w 384"/>
                  <a:gd name="T1" fmla="*/ 39 h 385"/>
                  <a:gd name="T2" fmla="*/ 266 w 384"/>
                  <a:gd name="T3" fmla="*/ 75 h 385"/>
                  <a:gd name="T4" fmla="*/ 192 w 384"/>
                  <a:gd name="T5" fmla="*/ 0 h 385"/>
                  <a:gd name="T6" fmla="*/ 117 w 384"/>
                  <a:gd name="T7" fmla="*/ 75 h 385"/>
                  <a:gd name="T8" fmla="*/ 104 w 384"/>
                  <a:gd name="T9" fmla="*/ 39 h 385"/>
                  <a:gd name="T10" fmla="*/ 40 w 384"/>
                  <a:gd name="T11" fmla="*/ 39 h 385"/>
                  <a:gd name="T12" fmla="*/ 40 w 384"/>
                  <a:gd name="T13" fmla="*/ 104 h 385"/>
                  <a:gd name="T14" fmla="*/ 75 w 384"/>
                  <a:gd name="T15" fmla="*/ 117 h 385"/>
                  <a:gd name="T16" fmla="*/ 0 w 384"/>
                  <a:gd name="T17" fmla="*/ 192 h 385"/>
                  <a:gd name="T18" fmla="*/ 192 w 384"/>
                  <a:gd name="T19" fmla="*/ 385 h 385"/>
                  <a:gd name="T20" fmla="*/ 267 w 384"/>
                  <a:gd name="T21" fmla="*/ 309 h 385"/>
                  <a:gd name="T22" fmla="*/ 232 w 384"/>
                  <a:gd name="T23" fmla="*/ 296 h 385"/>
                  <a:gd name="T24" fmla="*/ 232 w 384"/>
                  <a:gd name="T25" fmla="*/ 232 h 385"/>
                  <a:gd name="T26" fmla="*/ 296 w 384"/>
                  <a:gd name="T27" fmla="*/ 232 h 385"/>
                  <a:gd name="T28" fmla="*/ 310 w 384"/>
                  <a:gd name="T29" fmla="*/ 267 h 385"/>
                  <a:gd name="T30" fmla="*/ 384 w 384"/>
                  <a:gd name="T31" fmla="*/ 192 h 385"/>
                  <a:gd name="T32" fmla="*/ 309 w 384"/>
                  <a:gd name="T33" fmla="*/ 117 h 385"/>
                  <a:gd name="T34" fmla="*/ 344 w 384"/>
                  <a:gd name="T35" fmla="*/ 104 h 385"/>
                  <a:gd name="T36" fmla="*/ 344 w 384"/>
                  <a:gd name="T37" fmla="*/ 39 h 385"/>
                  <a:gd name="T38" fmla="*/ 280 w 384"/>
                  <a:gd name="T39" fmla="*/ 39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4" h="385">
                    <a:moveTo>
                      <a:pt x="280" y="39"/>
                    </a:moveTo>
                    <a:cubicBezTo>
                      <a:pt x="270" y="49"/>
                      <a:pt x="266" y="62"/>
                      <a:pt x="266" y="75"/>
                    </a:cubicBezTo>
                    <a:cubicBezTo>
                      <a:pt x="192" y="0"/>
                      <a:pt x="192" y="0"/>
                      <a:pt x="192" y="0"/>
                    </a:cubicBezTo>
                    <a:cubicBezTo>
                      <a:pt x="117" y="75"/>
                      <a:pt x="117" y="75"/>
                      <a:pt x="117" y="75"/>
                    </a:cubicBezTo>
                    <a:cubicBezTo>
                      <a:pt x="118" y="62"/>
                      <a:pt x="114" y="49"/>
                      <a:pt x="104" y="39"/>
                    </a:cubicBezTo>
                    <a:cubicBezTo>
                      <a:pt x="86" y="22"/>
                      <a:pt x="58" y="22"/>
                      <a:pt x="40" y="39"/>
                    </a:cubicBezTo>
                    <a:cubicBezTo>
                      <a:pt x="22" y="57"/>
                      <a:pt x="22" y="86"/>
                      <a:pt x="40" y="104"/>
                    </a:cubicBezTo>
                    <a:cubicBezTo>
                      <a:pt x="50" y="113"/>
                      <a:pt x="62" y="117"/>
                      <a:pt x="75" y="117"/>
                    </a:cubicBezTo>
                    <a:cubicBezTo>
                      <a:pt x="0" y="192"/>
                      <a:pt x="0" y="192"/>
                      <a:pt x="0" y="192"/>
                    </a:cubicBezTo>
                    <a:cubicBezTo>
                      <a:pt x="192" y="385"/>
                      <a:pt x="192" y="385"/>
                      <a:pt x="192" y="385"/>
                    </a:cubicBezTo>
                    <a:cubicBezTo>
                      <a:pt x="267" y="309"/>
                      <a:pt x="267" y="309"/>
                      <a:pt x="267" y="309"/>
                    </a:cubicBezTo>
                    <a:cubicBezTo>
                      <a:pt x="254" y="309"/>
                      <a:pt x="242" y="305"/>
                      <a:pt x="232" y="296"/>
                    </a:cubicBezTo>
                    <a:cubicBezTo>
                      <a:pt x="214" y="278"/>
                      <a:pt x="214" y="249"/>
                      <a:pt x="232" y="232"/>
                    </a:cubicBezTo>
                    <a:cubicBezTo>
                      <a:pt x="250" y="214"/>
                      <a:pt x="279" y="214"/>
                      <a:pt x="296" y="232"/>
                    </a:cubicBezTo>
                    <a:cubicBezTo>
                      <a:pt x="306" y="241"/>
                      <a:pt x="310" y="254"/>
                      <a:pt x="310" y="267"/>
                    </a:cubicBezTo>
                    <a:cubicBezTo>
                      <a:pt x="384" y="192"/>
                      <a:pt x="384" y="192"/>
                      <a:pt x="384" y="192"/>
                    </a:cubicBezTo>
                    <a:cubicBezTo>
                      <a:pt x="309" y="117"/>
                      <a:pt x="309" y="117"/>
                      <a:pt x="309" y="117"/>
                    </a:cubicBezTo>
                    <a:cubicBezTo>
                      <a:pt x="322" y="117"/>
                      <a:pt x="334" y="113"/>
                      <a:pt x="344" y="104"/>
                    </a:cubicBezTo>
                    <a:cubicBezTo>
                      <a:pt x="362" y="86"/>
                      <a:pt x="362" y="57"/>
                      <a:pt x="344" y="39"/>
                    </a:cubicBezTo>
                    <a:cubicBezTo>
                      <a:pt x="326" y="22"/>
                      <a:pt x="298" y="22"/>
                      <a:pt x="280" y="39"/>
                    </a:cubicBezTo>
                    <a:close/>
                  </a:path>
                </a:pathLst>
              </a:custGeom>
              <a:solidFill>
                <a:srgbClr val="4EC2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7" name="Freeform 312"/>
              <p:cNvSpPr>
                <a:spLocks noEditPoints="1"/>
              </p:cNvSpPr>
              <p:nvPr/>
            </p:nvSpPr>
            <p:spPr bwMode="auto">
              <a:xfrm>
                <a:off x="6823075" y="2857500"/>
                <a:ext cx="1703388" cy="1704975"/>
              </a:xfrm>
              <a:custGeom>
                <a:avLst/>
                <a:gdLst>
                  <a:gd name="T0" fmla="*/ 198 w 396"/>
                  <a:gd name="T1" fmla="*/ 396 h 396"/>
                  <a:gd name="T2" fmla="*/ 0 w 396"/>
                  <a:gd name="T3" fmla="*/ 198 h 396"/>
                  <a:gd name="T4" fmla="*/ 72 w 396"/>
                  <a:gd name="T5" fmla="*/ 126 h 396"/>
                  <a:gd name="T6" fmla="*/ 43 w 396"/>
                  <a:gd name="T7" fmla="*/ 112 h 396"/>
                  <a:gd name="T8" fmla="*/ 43 w 396"/>
                  <a:gd name="T9" fmla="*/ 43 h 396"/>
                  <a:gd name="T10" fmla="*/ 78 w 396"/>
                  <a:gd name="T11" fmla="*/ 28 h 396"/>
                  <a:gd name="T12" fmla="*/ 113 w 396"/>
                  <a:gd name="T13" fmla="*/ 43 h 396"/>
                  <a:gd name="T14" fmla="*/ 127 w 396"/>
                  <a:gd name="T15" fmla="*/ 71 h 396"/>
                  <a:gd name="T16" fmla="*/ 198 w 396"/>
                  <a:gd name="T17" fmla="*/ 0 h 396"/>
                  <a:gd name="T18" fmla="*/ 269 w 396"/>
                  <a:gd name="T19" fmla="*/ 71 h 396"/>
                  <a:gd name="T20" fmla="*/ 283 w 396"/>
                  <a:gd name="T21" fmla="*/ 43 h 396"/>
                  <a:gd name="T22" fmla="*/ 318 w 396"/>
                  <a:gd name="T23" fmla="*/ 28 h 396"/>
                  <a:gd name="T24" fmla="*/ 353 w 396"/>
                  <a:gd name="T25" fmla="*/ 43 h 396"/>
                  <a:gd name="T26" fmla="*/ 367 w 396"/>
                  <a:gd name="T27" fmla="*/ 78 h 396"/>
                  <a:gd name="T28" fmla="*/ 353 w 396"/>
                  <a:gd name="T29" fmla="*/ 112 h 396"/>
                  <a:gd name="T30" fmla="*/ 324 w 396"/>
                  <a:gd name="T31" fmla="*/ 126 h 396"/>
                  <a:gd name="T32" fmla="*/ 396 w 396"/>
                  <a:gd name="T33" fmla="*/ 198 h 396"/>
                  <a:gd name="T34" fmla="*/ 311 w 396"/>
                  <a:gd name="T35" fmla="*/ 283 h 396"/>
                  <a:gd name="T36" fmla="*/ 312 w 396"/>
                  <a:gd name="T37" fmla="*/ 273 h 396"/>
                  <a:gd name="T38" fmla="*/ 299 w 396"/>
                  <a:gd name="T39" fmla="*/ 241 h 396"/>
                  <a:gd name="T40" fmla="*/ 270 w 396"/>
                  <a:gd name="T41" fmla="*/ 228 h 396"/>
                  <a:gd name="T42" fmla="*/ 241 w 396"/>
                  <a:gd name="T43" fmla="*/ 240 h 396"/>
                  <a:gd name="T44" fmla="*/ 229 w 396"/>
                  <a:gd name="T45" fmla="*/ 270 h 396"/>
                  <a:gd name="T46" fmla="*/ 241 w 396"/>
                  <a:gd name="T47" fmla="*/ 299 h 396"/>
                  <a:gd name="T48" fmla="*/ 272 w 396"/>
                  <a:gd name="T49" fmla="*/ 311 h 396"/>
                  <a:gd name="T50" fmla="*/ 283 w 396"/>
                  <a:gd name="T51" fmla="*/ 311 h 396"/>
                  <a:gd name="T52" fmla="*/ 198 w 396"/>
                  <a:gd name="T53" fmla="*/ 396 h 396"/>
                  <a:gd name="T54" fmla="*/ 11 w 396"/>
                  <a:gd name="T55" fmla="*/ 198 h 396"/>
                  <a:gd name="T56" fmla="*/ 198 w 396"/>
                  <a:gd name="T57" fmla="*/ 385 h 396"/>
                  <a:gd name="T58" fmla="*/ 264 w 396"/>
                  <a:gd name="T59" fmla="*/ 319 h 396"/>
                  <a:gd name="T60" fmla="*/ 235 w 396"/>
                  <a:gd name="T61" fmla="*/ 305 h 396"/>
                  <a:gd name="T62" fmla="*/ 221 w 396"/>
                  <a:gd name="T63" fmla="*/ 270 h 396"/>
                  <a:gd name="T64" fmla="*/ 235 w 396"/>
                  <a:gd name="T65" fmla="*/ 235 h 396"/>
                  <a:gd name="T66" fmla="*/ 270 w 396"/>
                  <a:gd name="T67" fmla="*/ 220 h 396"/>
                  <a:gd name="T68" fmla="*/ 305 w 396"/>
                  <a:gd name="T69" fmla="*/ 235 h 396"/>
                  <a:gd name="T70" fmla="*/ 319 w 396"/>
                  <a:gd name="T71" fmla="*/ 264 h 396"/>
                  <a:gd name="T72" fmla="*/ 385 w 396"/>
                  <a:gd name="T73" fmla="*/ 198 h 396"/>
                  <a:gd name="T74" fmla="*/ 305 w 396"/>
                  <a:gd name="T75" fmla="*/ 119 h 396"/>
                  <a:gd name="T76" fmla="*/ 316 w 396"/>
                  <a:gd name="T77" fmla="*/ 119 h 396"/>
                  <a:gd name="T78" fmla="*/ 347 w 396"/>
                  <a:gd name="T79" fmla="*/ 107 h 396"/>
                  <a:gd name="T80" fmla="*/ 359 w 396"/>
                  <a:gd name="T81" fmla="*/ 78 h 396"/>
                  <a:gd name="T82" fmla="*/ 347 w 396"/>
                  <a:gd name="T83" fmla="*/ 48 h 396"/>
                  <a:gd name="T84" fmla="*/ 318 w 396"/>
                  <a:gd name="T85" fmla="*/ 36 h 396"/>
                  <a:gd name="T86" fmla="*/ 289 w 396"/>
                  <a:gd name="T87" fmla="*/ 48 h 396"/>
                  <a:gd name="T88" fmla="*/ 276 w 396"/>
                  <a:gd name="T89" fmla="*/ 80 h 396"/>
                  <a:gd name="T90" fmla="*/ 277 w 396"/>
                  <a:gd name="T91" fmla="*/ 90 h 396"/>
                  <a:gd name="T92" fmla="*/ 198 w 396"/>
                  <a:gd name="T93" fmla="*/ 12 h 396"/>
                  <a:gd name="T94" fmla="*/ 119 w 396"/>
                  <a:gd name="T95" fmla="*/ 90 h 396"/>
                  <a:gd name="T96" fmla="*/ 119 w 396"/>
                  <a:gd name="T97" fmla="*/ 80 h 396"/>
                  <a:gd name="T98" fmla="*/ 107 w 396"/>
                  <a:gd name="T99" fmla="*/ 48 h 396"/>
                  <a:gd name="T100" fmla="*/ 78 w 396"/>
                  <a:gd name="T101" fmla="*/ 36 h 396"/>
                  <a:gd name="T102" fmla="*/ 49 w 396"/>
                  <a:gd name="T103" fmla="*/ 48 h 396"/>
                  <a:gd name="T104" fmla="*/ 49 w 396"/>
                  <a:gd name="T105" fmla="*/ 107 h 396"/>
                  <a:gd name="T106" fmla="*/ 80 w 396"/>
                  <a:gd name="T107" fmla="*/ 119 h 396"/>
                  <a:gd name="T108" fmla="*/ 91 w 396"/>
                  <a:gd name="T109" fmla="*/ 119 h 396"/>
                  <a:gd name="T110" fmla="*/ 11 w 396"/>
                  <a:gd name="T111" fmla="*/ 198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</a:cxnLst>
                <a:rect l="0" t="0" r="r" b="b"/>
                <a:pathLst>
                  <a:path w="396" h="396">
                    <a:moveTo>
                      <a:pt x="198" y="396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61" y="125"/>
                      <a:pt x="51" y="120"/>
                      <a:pt x="43" y="112"/>
                    </a:cubicBezTo>
                    <a:cubicBezTo>
                      <a:pt x="24" y="93"/>
                      <a:pt x="24" y="62"/>
                      <a:pt x="43" y="43"/>
                    </a:cubicBezTo>
                    <a:cubicBezTo>
                      <a:pt x="52" y="33"/>
                      <a:pt x="65" y="28"/>
                      <a:pt x="78" y="28"/>
                    </a:cubicBezTo>
                    <a:cubicBezTo>
                      <a:pt x="91" y="28"/>
                      <a:pt x="104" y="33"/>
                      <a:pt x="113" y="43"/>
                    </a:cubicBezTo>
                    <a:cubicBezTo>
                      <a:pt x="121" y="50"/>
                      <a:pt x="125" y="60"/>
                      <a:pt x="127" y="71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69" y="71"/>
                      <a:pt x="269" y="71"/>
                      <a:pt x="269" y="71"/>
                    </a:cubicBezTo>
                    <a:cubicBezTo>
                      <a:pt x="271" y="60"/>
                      <a:pt x="275" y="50"/>
                      <a:pt x="283" y="43"/>
                    </a:cubicBezTo>
                    <a:cubicBezTo>
                      <a:pt x="292" y="33"/>
                      <a:pt x="305" y="28"/>
                      <a:pt x="318" y="28"/>
                    </a:cubicBezTo>
                    <a:cubicBezTo>
                      <a:pt x="331" y="28"/>
                      <a:pt x="343" y="33"/>
                      <a:pt x="353" y="43"/>
                    </a:cubicBezTo>
                    <a:cubicBezTo>
                      <a:pt x="362" y="52"/>
                      <a:pt x="367" y="64"/>
                      <a:pt x="367" y="78"/>
                    </a:cubicBezTo>
                    <a:cubicBezTo>
                      <a:pt x="367" y="91"/>
                      <a:pt x="362" y="103"/>
                      <a:pt x="353" y="112"/>
                    </a:cubicBezTo>
                    <a:cubicBezTo>
                      <a:pt x="345" y="120"/>
                      <a:pt x="335" y="125"/>
                      <a:pt x="324" y="126"/>
                    </a:cubicBezTo>
                    <a:cubicBezTo>
                      <a:pt x="396" y="198"/>
                      <a:pt x="396" y="198"/>
                      <a:pt x="396" y="198"/>
                    </a:cubicBezTo>
                    <a:cubicBezTo>
                      <a:pt x="311" y="283"/>
                      <a:pt x="311" y="283"/>
                      <a:pt x="311" y="283"/>
                    </a:cubicBezTo>
                    <a:cubicBezTo>
                      <a:pt x="312" y="273"/>
                      <a:pt x="312" y="273"/>
                      <a:pt x="312" y="273"/>
                    </a:cubicBezTo>
                    <a:cubicBezTo>
                      <a:pt x="312" y="260"/>
                      <a:pt x="308" y="249"/>
                      <a:pt x="299" y="241"/>
                    </a:cubicBezTo>
                    <a:cubicBezTo>
                      <a:pt x="292" y="233"/>
                      <a:pt x="281" y="228"/>
                      <a:pt x="270" y="228"/>
                    </a:cubicBezTo>
                    <a:cubicBezTo>
                      <a:pt x="259" y="228"/>
                      <a:pt x="249" y="233"/>
                      <a:pt x="241" y="240"/>
                    </a:cubicBezTo>
                    <a:cubicBezTo>
                      <a:pt x="233" y="248"/>
                      <a:pt x="229" y="259"/>
                      <a:pt x="229" y="270"/>
                    </a:cubicBezTo>
                    <a:cubicBezTo>
                      <a:pt x="229" y="281"/>
                      <a:pt x="233" y="291"/>
                      <a:pt x="241" y="299"/>
                    </a:cubicBezTo>
                    <a:cubicBezTo>
                      <a:pt x="249" y="307"/>
                      <a:pt x="260" y="311"/>
                      <a:pt x="272" y="311"/>
                    </a:cubicBezTo>
                    <a:cubicBezTo>
                      <a:pt x="283" y="311"/>
                      <a:pt x="283" y="311"/>
                      <a:pt x="283" y="311"/>
                    </a:cubicBezTo>
                    <a:lnTo>
                      <a:pt x="198" y="396"/>
                    </a:lnTo>
                    <a:close/>
                    <a:moveTo>
                      <a:pt x="11" y="198"/>
                    </a:moveTo>
                    <a:cubicBezTo>
                      <a:pt x="198" y="385"/>
                      <a:pt x="198" y="385"/>
                      <a:pt x="198" y="385"/>
                    </a:cubicBezTo>
                    <a:cubicBezTo>
                      <a:pt x="264" y="319"/>
                      <a:pt x="264" y="319"/>
                      <a:pt x="264" y="319"/>
                    </a:cubicBezTo>
                    <a:cubicBezTo>
                      <a:pt x="253" y="317"/>
                      <a:pt x="243" y="312"/>
                      <a:pt x="235" y="305"/>
                    </a:cubicBezTo>
                    <a:cubicBezTo>
                      <a:pt x="226" y="295"/>
                      <a:pt x="221" y="283"/>
                      <a:pt x="221" y="270"/>
                    </a:cubicBezTo>
                    <a:cubicBezTo>
                      <a:pt x="221" y="257"/>
                      <a:pt x="226" y="244"/>
                      <a:pt x="235" y="235"/>
                    </a:cubicBezTo>
                    <a:cubicBezTo>
                      <a:pt x="245" y="226"/>
                      <a:pt x="257" y="220"/>
                      <a:pt x="270" y="220"/>
                    </a:cubicBezTo>
                    <a:cubicBezTo>
                      <a:pt x="283" y="220"/>
                      <a:pt x="296" y="226"/>
                      <a:pt x="305" y="235"/>
                    </a:cubicBezTo>
                    <a:cubicBezTo>
                      <a:pt x="313" y="243"/>
                      <a:pt x="318" y="252"/>
                      <a:pt x="319" y="264"/>
                    </a:cubicBezTo>
                    <a:cubicBezTo>
                      <a:pt x="385" y="198"/>
                      <a:pt x="385" y="198"/>
                      <a:pt x="385" y="198"/>
                    </a:cubicBezTo>
                    <a:cubicBezTo>
                      <a:pt x="305" y="119"/>
                      <a:pt x="305" y="119"/>
                      <a:pt x="305" y="119"/>
                    </a:cubicBezTo>
                    <a:cubicBezTo>
                      <a:pt x="316" y="119"/>
                      <a:pt x="316" y="119"/>
                      <a:pt x="316" y="119"/>
                    </a:cubicBezTo>
                    <a:cubicBezTo>
                      <a:pt x="328" y="119"/>
                      <a:pt x="339" y="115"/>
                      <a:pt x="347" y="107"/>
                    </a:cubicBezTo>
                    <a:cubicBezTo>
                      <a:pt x="355" y="99"/>
                      <a:pt x="359" y="89"/>
                      <a:pt x="359" y="78"/>
                    </a:cubicBezTo>
                    <a:cubicBezTo>
                      <a:pt x="359" y="66"/>
                      <a:pt x="355" y="56"/>
                      <a:pt x="347" y="48"/>
                    </a:cubicBezTo>
                    <a:cubicBezTo>
                      <a:pt x="339" y="41"/>
                      <a:pt x="329" y="36"/>
                      <a:pt x="318" y="36"/>
                    </a:cubicBezTo>
                    <a:cubicBezTo>
                      <a:pt x="307" y="36"/>
                      <a:pt x="296" y="41"/>
                      <a:pt x="289" y="48"/>
                    </a:cubicBezTo>
                    <a:cubicBezTo>
                      <a:pt x="280" y="57"/>
                      <a:pt x="276" y="68"/>
                      <a:pt x="276" y="80"/>
                    </a:cubicBezTo>
                    <a:cubicBezTo>
                      <a:pt x="277" y="90"/>
                      <a:pt x="277" y="90"/>
                      <a:pt x="277" y="90"/>
                    </a:cubicBezTo>
                    <a:cubicBezTo>
                      <a:pt x="198" y="12"/>
                      <a:pt x="198" y="12"/>
                      <a:pt x="198" y="12"/>
                    </a:cubicBezTo>
                    <a:cubicBezTo>
                      <a:pt x="119" y="90"/>
                      <a:pt x="119" y="90"/>
                      <a:pt x="119" y="90"/>
                    </a:cubicBezTo>
                    <a:cubicBezTo>
                      <a:pt x="119" y="80"/>
                      <a:pt x="119" y="80"/>
                      <a:pt x="119" y="80"/>
                    </a:cubicBezTo>
                    <a:cubicBezTo>
                      <a:pt x="120" y="68"/>
                      <a:pt x="115" y="57"/>
                      <a:pt x="107" y="48"/>
                    </a:cubicBezTo>
                    <a:cubicBezTo>
                      <a:pt x="99" y="40"/>
                      <a:pt x="89" y="36"/>
                      <a:pt x="78" y="36"/>
                    </a:cubicBezTo>
                    <a:cubicBezTo>
                      <a:pt x="67" y="36"/>
                      <a:pt x="56" y="40"/>
                      <a:pt x="49" y="48"/>
                    </a:cubicBezTo>
                    <a:cubicBezTo>
                      <a:pt x="33" y="64"/>
                      <a:pt x="33" y="91"/>
                      <a:pt x="49" y="107"/>
                    </a:cubicBezTo>
                    <a:cubicBezTo>
                      <a:pt x="57" y="115"/>
                      <a:pt x="68" y="119"/>
                      <a:pt x="80" y="119"/>
                    </a:cubicBezTo>
                    <a:cubicBezTo>
                      <a:pt x="91" y="119"/>
                      <a:pt x="91" y="119"/>
                      <a:pt x="91" y="119"/>
                    </a:cubicBezTo>
                    <a:lnTo>
                      <a:pt x="11" y="198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  <p:sp>
            <p:nvSpPr>
              <p:cNvPr id="98" name="Freeform 313"/>
              <p:cNvSpPr>
                <a:spLocks/>
              </p:cNvSpPr>
              <p:nvPr/>
            </p:nvSpPr>
            <p:spPr bwMode="auto">
              <a:xfrm>
                <a:off x="6018213" y="3709988"/>
                <a:ext cx="1655763" cy="1657350"/>
              </a:xfrm>
              <a:custGeom>
                <a:avLst/>
                <a:gdLst>
                  <a:gd name="T0" fmla="*/ 281 w 385"/>
                  <a:gd name="T1" fmla="*/ 40 h 385"/>
                  <a:gd name="T2" fmla="*/ 267 w 385"/>
                  <a:gd name="T3" fmla="*/ 75 h 385"/>
                  <a:gd name="T4" fmla="*/ 193 w 385"/>
                  <a:gd name="T5" fmla="*/ 0 h 385"/>
                  <a:gd name="T6" fmla="*/ 118 w 385"/>
                  <a:gd name="T7" fmla="*/ 75 h 385"/>
                  <a:gd name="T8" fmla="*/ 105 w 385"/>
                  <a:gd name="T9" fmla="*/ 40 h 385"/>
                  <a:gd name="T10" fmla="*/ 41 w 385"/>
                  <a:gd name="T11" fmla="*/ 40 h 385"/>
                  <a:gd name="T12" fmla="*/ 41 w 385"/>
                  <a:gd name="T13" fmla="*/ 104 h 385"/>
                  <a:gd name="T14" fmla="*/ 76 w 385"/>
                  <a:gd name="T15" fmla="*/ 117 h 385"/>
                  <a:gd name="T16" fmla="*/ 0 w 385"/>
                  <a:gd name="T17" fmla="*/ 193 h 385"/>
                  <a:gd name="T18" fmla="*/ 193 w 385"/>
                  <a:gd name="T19" fmla="*/ 385 h 385"/>
                  <a:gd name="T20" fmla="*/ 268 w 385"/>
                  <a:gd name="T21" fmla="*/ 309 h 385"/>
                  <a:gd name="T22" fmla="*/ 233 w 385"/>
                  <a:gd name="T23" fmla="*/ 296 h 385"/>
                  <a:gd name="T24" fmla="*/ 233 w 385"/>
                  <a:gd name="T25" fmla="*/ 232 h 385"/>
                  <a:gd name="T26" fmla="*/ 297 w 385"/>
                  <a:gd name="T27" fmla="*/ 232 h 385"/>
                  <a:gd name="T28" fmla="*/ 310 w 385"/>
                  <a:gd name="T29" fmla="*/ 267 h 385"/>
                  <a:gd name="T30" fmla="*/ 385 w 385"/>
                  <a:gd name="T31" fmla="*/ 193 h 385"/>
                  <a:gd name="T32" fmla="*/ 310 w 385"/>
                  <a:gd name="T33" fmla="*/ 117 h 385"/>
                  <a:gd name="T34" fmla="*/ 345 w 385"/>
                  <a:gd name="T35" fmla="*/ 104 h 385"/>
                  <a:gd name="T36" fmla="*/ 345 w 385"/>
                  <a:gd name="T37" fmla="*/ 40 h 385"/>
                  <a:gd name="T38" fmla="*/ 281 w 385"/>
                  <a:gd name="T39" fmla="*/ 40 h 3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385" h="385">
                    <a:moveTo>
                      <a:pt x="281" y="40"/>
                    </a:moveTo>
                    <a:cubicBezTo>
                      <a:pt x="271" y="49"/>
                      <a:pt x="267" y="62"/>
                      <a:pt x="267" y="75"/>
                    </a:cubicBezTo>
                    <a:cubicBezTo>
                      <a:pt x="193" y="0"/>
                      <a:pt x="193" y="0"/>
                      <a:pt x="193" y="0"/>
                    </a:cubicBezTo>
                    <a:cubicBezTo>
                      <a:pt x="118" y="75"/>
                      <a:pt x="118" y="75"/>
                      <a:pt x="118" y="75"/>
                    </a:cubicBezTo>
                    <a:cubicBezTo>
                      <a:pt x="118" y="62"/>
                      <a:pt x="114" y="49"/>
                      <a:pt x="105" y="40"/>
                    </a:cubicBezTo>
                    <a:cubicBezTo>
                      <a:pt x="87" y="22"/>
                      <a:pt x="58" y="22"/>
                      <a:pt x="41" y="40"/>
                    </a:cubicBezTo>
                    <a:cubicBezTo>
                      <a:pt x="23" y="57"/>
                      <a:pt x="23" y="86"/>
                      <a:pt x="41" y="104"/>
                    </a:cubicBezTo>
                    <a:cubicBezTo>
                      <a:pt x="50" y="113"/>
                      <a:pt x="63" y="117"/>
                      <a:pt x="76" y="117"/>
                    </a:cubicBezTo>
                    <a:cubicBezTo>
                      <a:pt x="0" y="193"/>
                      <a:pt x="0" y="193"/>
                      <a:pt x="0" y="193"/>
                    </a:cubicBezTo>
                    <a:cubicBezTo>
                      <a:pt x="193" y="385"/>
                      <a:pt x="193" y="385"/>
                      <a:pt x="193" y="385"/>
                    </a:cubicBezTo>
                    <a:cubicBezTo>
                      <a:pt x="268" y="309"/>
                      <a:pt x="268" y="309"/>
                      <a:pt x="268" y="309"/>
                    </a:cubicBezTo>
                    <a:cubicBezTo>
                      <a:pt x="255" y="310"/>
                      <a:pt x="243" y="306"/>
                      <a:pt x="233" y="296"/>
                    </a:cubicBezTo>
                    <a:cubicBezTo>
                      <a:pt x="215" y="278"/>
                      <a:pt x="215" y="250"/>
                      <a:pt x="233" y="232"/>
                    </a:cubicBezTo>
                    <a:cubicBezTo>
                      <a:pt x="251" y="214"/>
                      <a:pt x="279" y="214"/>
                      <a:pt x="297" y="232"/>
                    </a:cubicBezTo>
                    <a:cubicBezTo>
                      <a:pt x="307" y="242"/>
                      <a:pt x="311" y="254"/>
                      <a:pt x="310" y="267"/>
                    </a:cubicBezTo>
                    <a:cubicBezTo>
                      <a:pt x="385" y="193"/>
                      <a:pt x="385" y="193"/>
                      <a:pt x="385" y="193"/>
                    </a:cubicBezTo>
                    <a:cubicBezTo>
                      <a:pt x="310" y="117"/>
                      <a:pt x="310" y="117"/>
                      <a:pt x="310" y="117"/>
                    </a:cubicBezTo>
                    <a:cubicBezTo>
                      <a:pt x="323" y="117"/>
                      <a:pt x="335" y="113"/>
                      <a:pt x="345" y="104"/>
                    </a:cubicBezTo>
                    <a:cubicBezTo>
                      <a:pt x="362" y="86"/>
                      <a:pt x="362" y="57"/>
                      <a:pt x="345" y="40"/>
                    </a:cubicBezTo>
                    <a:cubicBezTo>
                      <a:pt x="327" y="22"/>
                      <a:pt x="298" y="22"/>
                      <a:pt x="281" y="40"/>
                    </a:cubicBezTo>
                    <a:close/>
                  </a:path>
                </a:pathLst>
              </a:custGeom>
              <a:solidFill>
                <a:srgbClr val="1C617E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 dirty="0">
                  <a:cs typeface="+mn-ea"/>
                  <a:sym typeface="+mn-lt"/>
                </a:endParaRPr>
              </a:p>
            </p:txBody>
          </p:sp>
          <p:sp>
            <p:nvSpPr>
              <p:cNvPr id="99" name="Freeform 314"/>
              <p:cNvSpPr>
                <a:spLocks noEditPoints="1"/>
              </p:cNvSpPr>
              <p:nvPr/>
            </p:nvSpPr>
            <p:spPr bwMode="auto">
              <a:xfrm>
                <a:off x="5997575" y="3687763"/>
                <a:ext cx="1703388" cy="1701800"/>
              </a:xfrm>
              <a:custGeom>
                <a:avLst/>
                <a:gdLst>
                  <a:gd name="T0" fmla="*/ 198 w 396"/>
                  <a:gd name="T1" fmla="*/ 395 h 395"/>
                  <a:gd name="T2" fmla="*/ 0 w 396"/>
                  <a:gd name="T3" fmla="*/ 198 h 395"/>
                  <a:gd name="T4" fmla="*/ 72 w 396"/>
                  <a:gd name="T5" fmla="*/ 126 h 395"/>
                  <a:gd name="T6" fmla="*/ 43 w 396"/>
                  <a:gd name="T7" fmla="*/ 112 h 395"/>
                  <a:gd name="T8" fmla="*/ 28 w 396"/>
                  <a:gd name="T9" fmla="*/ 77 h 395"/>
                  <a:gd name="T10" fmla="*/ 43 w 396"/>
                  <a:gd name="T11" fmla="*/ 42 h 395"/>
                  <a:gd name="T12" fmla="*/ 78 w 396"/>
                  <a:gd name="T13" fmla="*/ 27 h 395"/>
                  <a:gd name="T14" fmla="*/ 113 w 396"/>
                  <a:gd name="T15" fmla="*/ 42 h 395"/>
                  <a:gd name="T16" fmla="*/ 127 w 396"/>
                  <a:gd name="T17" fmla="*/ 71 h 395"/>
                  <a:gd name="T18" fmla="*/ 198 w 396"/>
                  <a:gd name="T19" fmla="*/ 0 h 395"/>
                  <a:gd name="T20" fmla="*/ 269 w 396"/>
                  <a:gd name="T21" fmla="*/ 71 h 395"/>
                  <a:gd name="T22" fmla="*/ 283 w 396"/>
                  <a:gd name="T23" fmla="*/ 42 h 395"/>
                  <a:gd name="T24" fmla="*/ 318 w 396"/>
                  <a:gd name="T25" fmla="*/ 27 h 395"/>
                  <a:gd name="T26" fmla="*/ 353 w 396"/>
                  <a:gd name="T27" fmla="*/ 42 h 395"/>
                  <a:gd name="T28" fmla="*/ 353 w 396"/>
                  <a:gd name="T29" fmla="*/ 112 h 395"/>
                  <a:gd name="T30" fmla="*/ 324 w 396"/>
                  <a:gd name="T31" fmla="*/ 126 h 395"/>
                  <a:gd name="T32" fmla="*/ 396 w 396"/>
                  <a:gd name="T33" fmla="*/ 198 h 395"/>
                  <a:gd name="T34" fmla="*/ 311 w 396"/>
                  <a:gd name="T35" fmla="*/ 282 h 395"/>
                  <a:gd name="T36" fmla="*/ 311 w 396"/>
                  <a:gd name="T37" fmla="*/ 272 h 395"/>
                  <a:gd name="T38" fmla="*/ 299 w 396"/>
                  <a:gd name="T39" fmla="*/ 240 h 395"/>
                  <a:gd name="T40" fmla="*/ 270 w 396"/>
                  <a:gd name="T41" fmla="*/ 228 h 395"/>
                  <a:gd name="T42" fmla="*/ 241 w 396"/>
                  <a:gd name="T43" fmla="*/ 240 h 395"/>
                  <a:gd name="T44" fmla="*/ 241 w 396"/>
                  <a:gd name="T45" fmla="*/ 298 h 395"/>
                  <a:gd name="T46" fmla="*/ 272 w 396"/>
                  <a:gd name="T47" fmla="*/ 310 h 395"/>
                  <a:gd name="T48" fmla="*/ 283 w 396"/>
                  <a:gd name="T49" fmla="*/ 310 h 395"/>
                  <a:gd name="T50" fmla="*/ 198 w 396"/>
                  <a:gd name="T51" fmla="*/ 395 h 395"/>
                  <a:gd name="T52" fmla="*/ 11 w 396"/>
                  <a:gd name="T53" fmla="*/ 198 h 395"/>
                  <a:gd name="T54" fmla="*/ 198 w 396"/>
                  <a:gd name="T55" fmla="*/ 384 h 395"/>
                  <a:gd name="T56" fmla="*/ 264 w 396"/>
                  <a:gd name="T57" fmla="*/ 318 h 395"/>
                  <a:gd name="T58" fmla="*/ 235 w 396"/>
                  <a:gd name="T59" fmla="*/ 304 h 395"/>
                  <a:gd name="T60" fmla="*/ 235 w 396"/>
                  <a:gd name="T61" fmla="*/ 234 h 395"/>
                  <a:gd name="T62" fmla="*/ 270 w 396"/>
                  <a:gd name="T63" fmla="*/ 220 h 395"/>
                  <a:gd name="T64" fmla="*/ 305 w 396"/>
                  <a:gd name="T65" fmla="*/ 234 h 395"/>
                  <a:gd name="T66" fmla="*/ 319 w 396"/>
                  <a:gd name="T67" fmla="*/ 263 h 395"/>
                  <a:gd name="T68" fmla="*/ 384 w 396"/>
                  <a:gd name="T69" fmla="*/ 198 h 395"/>
                  <a:gd name="T70" fmla="*/ 305 w 396"/>
                  <a:gd name="T71" fmla="*/ 118 h 395"/>
                  <a:gd name="T72" fmla="*/ 316 w 396"/>
                  <a:gd name="T73" fmla="*/ 118 h 395"/>
                  <a:gd name="T74" fmla="*/ 347 w 396"/>
                  <a:gd name="T75" fmla="*/ 106 h 395"/>
                  <a:gd name="T76" fmla="*/ 347 w 396"/>
                  <a:gd name="T77" fmla="*/ 48 h 395"/>
                  <a:gd name="T78" fmla="*/ 318 w 396"/>
                  <a:gd name="T79" fmla="*/ 35 h 395"/>
                  <a:gd name="T80" fmla="*/ 288 w 396"/>
                  <a:gd name="T81" fmla="*/ 48 h 395"/>
                  <a:gd name="T82" fmla="*/ 276 w 396"/>
                  <a:gd name="T83" fmla="*/ 80 h 395"/>
                  <a:gd name="T84" fmla="*/ 276 w 396"/>
                  <a:gd name="T85" fmla="*/ 90 h 395"/>
                  <a:gd name="T86" fmla="*/ 198 w 396"/>
                  <a:gd name="T87" fmla="*/ 11 h 395"/>
                  <a:gd name="T88" fmla="*/ 119 w 396"/>
                  <a:gd name="T89" fmla="*/ 90 h 395"/>
                  <a:gd name="T90" fmla="*/ 119 w 396"/>
                  <a:gd name="T91" fmla="*/ 80 h 395"/>
                  <a:gd name="T92" fmla="*/ 107 w 396"/>
                  <a:gd name="T93" fmla="*/ 48 h 395"/>
                  <a:gd name="T94" fmla="*/ 78 w 396"/>
                  <a:gd name="T95" fmla="*/ 35 h 395"/>
                  <a:gd name="T96" fmla="*/ 48 w 396"/>
                  <a:gd name="T97" fmla="*/ 47 h 395"/>
                  <a:gd name="T98" fmla="*/ 36 w 396"/>
                  <a:gd name="T99" fmla="*/ 77 h 395"/>
                  <a:gd name="T100" fmla="*/ 49 w 396"/>
                  <a:gd name="T101" fmla="*/ 106 h 395"/>
                  <a:gd name="T102" fmla="*/ 80 w 396"/>
                  <a:gd name="T103" fmla="*/ 118 h 395"/>
                  <a:gd name="T104" fmla="*/ 91 w 396"/>
                  <a:gd name="T105" fmla="*/ 118 h 395"/>
                  <a:gd name="T106" fmla="*/ 11 w 396"/>
                  <a:gd name="T107" fmla="*/ 198 h 3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</a:cxnLst>
                <a:rect l="0" t="0" r="r" b="b"/>
                <a:pathLst>
                  <a:path w="396" h="395">
                    <a:moveTo>
                      <a:pt x="198" y="395"/>
                    </a:moveTo>
                    <a:cubicBezTo>
                      <a:pt x="0" y="198"/>
                      <a:pt x="0" y="198"/>
                      <a:pt x="0" y="198"/>
                    </a:cubicBezTo>
                    <a:cubicBezTo>
                      <a:pt x="72" y="126"/>
                      <a:pt x="72" y="126"/>
                      <a:pt x="72" y="126"/>
                    </a:cubicBezTo>
                    <a:cubicBezTo>
                      <a:pt x="60" y="124"/>
                      <a:pt x="51" y="119"/>
                      <a:pt x="43" y="112"/>
                    </a:cubicBezTo>
                    <a:cubicBezTo>
                      <a:pt x="34" y="102"/>
                      <a:pt x="28" y="90"/>
                      <a:pt x="28" y="77"/>
                    </a:cubicBezTo>
                    <a:cubicBezTo>
                      <a:pt x="28" y="64"/>
                      <a:pt x="33" y="51"/>
                      <a:pt x="43" y="42"/>
                    </a:cubicBezTo>
                    <a:cubicBezTo>
                      <a:pt x="52" y="33"/>
                      <a:pt x="64" y="27"/>
                      <a:pt x="78" y="27"/>
                    </a:cubicBezTo>
                    <a:cubicBezTo>
                      <a:pt x="91" y="27"/>
                      <a:pt x="103" y="33"/>
                      <a:pt x="113" y="42"/>
                    </a:cubicBezTo>
                    <a:cubicBezTo>
                      <a:pt x="120" y="50"/>
                      <a:pt x="125" y="59"/>
                      <a:pt x="127" y="71"/>
                    </a:cubicBezTo>
                    <a:cubicBezTo>
                      <a:pt x="198" y="0"/>
                      <a:pt x="198" y="0"/>
                      <a:pt x="198" y="0"/>
                    </a:cubicBezTo>
                    <a:cubicBezTo>
                      <a:pt x="269" y="71"/>
                      <a:pt x="269" y="71"/>
                      <a:pt x="269" y="71"/>
                    </a:cubicBezTo>
                    <a:cubicBezTo>
                      <a:pt x="270" y="59"/>
                      <a:pt x="275" y="50"/>
                      <a:pt x="283" y="42"/>
                    </a:cubicBezTo>
                    <a:cubicBezTo>
                      <a:pt x="292" y="33"/>
                      <a:pt x="304" y="27"/>
                      <a:pt x="318" y="27"/>
                    </a:cubicBezTo>
                    <a:cubicBezTo>
                      <a:pt x="331" y="27"/>
                      <a:pt x="343" y="33"/>
                      <a:pt x="353" y="42"/>
                    </a:cubicBezTo>
                    <a:cubicBezTo>
                      <a:pt x="372" y="61"/>
                      <a:pt x="372" y="92"/>
                      <a:pt x="353" y="112"/>
                    </a:cubicBezTo>
                    <a:cubicBezTo>
                      <a:pt x="345" y="119"/>
                      <a:pt x="335" y="124"/>
                      <a:pt x="324" y="126"/>
                    </a:cubicBezTo>
                    <a:cubicBezTo>
                      <a:pt x="396" y="198"/>
                      <a:pt x="396" y="198"/>
                      <a:pt x="396" y="198"/>
                    </a:cubicBezTo>
                    <a:cubicBezTo>
                      <a:pt x="311" y="282"/>
                      <a:pt x="311" y="282"/>
                      <a:pt x="311" y="282"/>
                    </a:cubicBezTo>
                    <a:cubicBezTo>
                      <a:pt x="311" y="272"/>
                      <a:pt x="311" y="272"/>
                      <a:pt x="311" y="272"/>
                    </a:cubicBezTo>
                    <a:cubicBezTo>
                      <a:pt x="312" y="259"/>
                      <a:pt x="307" y="248"/>
                      <a:pt x="299" y="240"/>
                    </a:cubicBezTo>
                    <a:cubicBezTo>
                      <a:pt x="291" y="232"/>
                      <a:pt x="281" y="228"/>
                      <a:pt x="270" y="228"/>
                    </a:cubicBezTo>
                    <a:cubicBezTo>
                      <a:pt x="259" y="228"/>
                      <a:pt x="248" y="232"/>
                      <a:pt x="241" y="240"/>
                    </a:cubicBezTo>
                    <a:cubicBezTo>
                      <a:pt x="225" y="256"/>
                      <a:pt x="225" y="282"/>
                      <a:pt x="241" y="298"/>
                    </a:cubicBezTo>
                    <a:cubicBezTo>
                      <a:pt x="249" y="306"/>
                      <a:pt x="260" y="310"/>
                      <a:pt x="272" y="310"/>
                    </a:cubicBezTo>
                    <a:cubicBezTo>
                      <a:pt x="283" y="310"/>
                      <a:pt x="283" y="310"/>
                      <a:pt x="283" y="310"/>
                    </a:cubicBezTo>
                    <a:lnTo>
                      <a:pt x="198" y="395"/>
                    </a:lnTo>
                    <a:close/>
                    <a:moveTo>
                      <a:pt x="11" y="198"/>
                    </a:moveTo>
                    <a:cubicBezTo>
                      <a:pt x="198" y="384"/>
                      <a:pt x="198" y="384"/>
                      <a:pt x="198" y="384"/>
                    </a:cubicBezTo>
                    <a:cubicBezTo>
                      <a:pt x="264" y="318"/>
                      <a:pt x="264" y="318"/>
                      <a:pt x="264" y="318"/>
                    </a:cubicBezTo>
                    <a:cubicBezTo>
                      <a:pt x="253" y="316"/>
                      <a:pt x="243" y="312"/>
                      <a:pt x="235" y="304"/>
                    </a:cubicBezTo>
                    <a:cubicBezTo>
                      <a:pt x="216" y="285"/>
                      <a:pt x="216" y="253"/>
                      <a:pt x="235" y="234"/>
                    </a:cubicBezTo>
                    <a:cubicBezTo>
                      <a:pt x="244" y="225"/>
                      <a:pt x="257" y="220"/>
                      <a:pt x="270" y="220"/>
                    </a:cubicBezTo>
                    <a:cubicBezTo>
                      <a:pt x="283" y="220"/>
                      <a:pt x="296" y="225"/>
                      <a:pt x="305" y="234"/>
                    </a:cubicBezTo>
                    <a:cubicBezTo>
                      <a:pt x="313" y="242"/>
                      <a:pt x="317" y="252"/>
                      <a:pt x="319" y="263"/>
                    </a:cubicBezTo>
                    <a:cubicBezTo>
                      <a:pt x="384" y="198"/>
                      <a:pt x="384" y="198"/>
                      <a:pt x="384" y="198"/>
                    </a:cubicBezTo>
                    <a:cubicBezTo>
                      <a:pt x="305" y="118"/>
                      <a:pt x="305" y="118"/>
                      <a:pt x="305" y="118"/>
                    </a:cubicBezTo>
                    <a:cubicBezTo>
                      <a:pt x="316" y="118"/>
                      <a:pt x="316" y="118"/>
                      <a:pt x="316" y="118"/>
                    </a:cubicBezTo>
                    <a:cubicBezTo>
                      <a:pt x="328" y="118"/>
                      <a:pt x="339" y="114"/>
                      <a:pt x="347" y="106"/>
                    </a:cubicBezTo>
                    <a:cubicBezTo>
                      <a:pt x="363" y="90"/>
                      <a:pt x="363" y="64"/>
                      <a:pt x="347" y="48"/>
                    </a:cubicBezTo>
                    <a:cubicBezTo>
                      <a:pt x="339" y="40"/>
                      <a:pt x="329" y="35"/>
                      <a:pt x="318" y="35"/>
                    </a:cubicBezTo>
                    <a:cubicBezTo>
                      <a:pt x="307" y="35"/>
                      <a:pt x="296" y="40"/>
                      <a:pt x="288" y="48"/>
                    </a:cubicBezTo>
                    <a:cubicBezTo>
                      <a:pt x="280" y="56"/>
                      <a:pt x="276" y="67"/>
                      <a:pt x="276" y="80"/>
                    </a:cubicBezTo>
                    <a:cubicBezTo>
                      <a:pt x="276" y="90"/>
                      <a:pt x="276" y="90"/>
                      <a:pt x="276" y="90"/>
                    </a:cubicBezTo>
                    <a:cubicBezTo>
                      <a:pt x="198" y="11"/>
                      <a:pt x="198" y="11"/>
                      <a:pt x="198" y="11"/>
                    </a:cubicBezTo>
                    <a:cubicBezTo>
                      <a:pt x="119" y="90"/>
                      <a:pt x="119" y="90"/>
                      <a:pt x="119" y="90"/>
                    </a:cubicBezTo>
                    <a:cubicBezTo>
                      <a:pt x="119" y="80"/>
                      <a:pt x="119" y="80"/>
                      <a:pt x="119" y="80"/>
                    </a:cubicBezTo>
                    <a:cubicBezTo>
                      <a:pt x="119" y="67"/>
                      <a:pt x="115" y="56"/>
                      <a:pt x="107" y="48"/>
                    </a:cubicBezTo>
                    <a:cubicBezTo>
                      <a:pt x="99" y="40"/>
                      <a:pt x="89" y="35"/>
                      <a:pt x="78" y="35"/>
                    </a:cubicBezTo>
                    <a:cubicBezTo>
                      <a:pt x="67" y="35"/>
                      <a:pt x="56" y="40"/>
                      <a:pt x="48" y="47"/>
                    </a:cubicBezTo>
                    <a:cubicBezTo>
                      <a:pt x="41" y="55"/>
                      <a:pt x="36" y="66"/>
                      <a:pt x="36" y="77"/>
                    </a:cubicBezTo>
                    <a:cubicBezTo>
                      <a:pt x="36" y="88"/>
                      <a:pt x="41" y="98"/>
                      <a:pt x="49" y="106"/>
                    </a:cubicBezTo>
                    <a:cubicBezTo>
                      <a:pt x="57" y="114"/>
                      <a:pt x="67" y="118"/>
                      <a:pt x="80" y="118"/>
                    </a:cubicBezTo>
                    <a:cubicBezTo>
                      <a:pt x="91" y="118"/>
                      <a:pt x="91" y="118"/>
                      <a:pt x="91" y="118"/>
                    </a:cubicBezTo>
                    <a:lnTo>
                      <a:pt x="11" y="198"/>
                    </a:lnTo>
                    <a:close/>
                  </a:path>
                </a:pathLst>
              </a:custGeom>
              <a:solidFill>
                <a:srgbClr val="FBFBFB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 sz="2400">
                  <a:cs typeface="+mn-ea"/>
                  <a:sym typeface="+mn-lt"/>
                </a:endParaRPr>
              </a:p>
            </p:txBody>
          </p:sp>
        </p:grpSp>
        <p:sp>
          <p:nvSpPr>
            <p:cNvPr id="88" name="Freeform 12"/>
            <p:cNvSpPr>
              <a:spLocks noEditPoints="1"/>
            </p:cNvSpPr>
            <p:nvPr/>
          </p:nvSpPr>
          <p:spPr bwMode="auto">
            <a:xfrm>
              <a:off x="7422735" y="3198500"/>
              <a:ext cx="311150" cy="376238"/>
            </a:xfrm>
            <a:custGeom>
              <a:avLst/>
              <a:gdLst>
                <a:gd name="T0" fmla="*/ 28 w 83"/>
                <a:gd name="T1" fmla="*/ 0 h 100"/>
                <a:gd name="T2" fmla="*/ 83 w 83"/>
                <a:gd name="T3" fmla="*/ 7 h 100"/>
                <a:gd name="T4" fmla="*/ 77 w 83"/>
                <a:gd name="T5" fmla="*/ 100 h 100"/>
                <a:gd name="T6" fmla="*/ 0 w 83"/>
                <a:gd name="T7" fmla="*/ 93 h 100"/>
                <a:gd name="T8" fmla="*/ 6 w 83"/>
                <a:gd name="T9" fmla="*/ 19 h 100"/>
                <a:gd name="T10" fmla="*/ 17 w 83"/>
                <a:gd name="T11" fmla="*/ 78 h 100"/>
                <a:gd name="T12" fmla="*/ 28 w 83"/>
                <a:gd name="T13" fmla="*/ 78 h 100"/>
                <a:gd name="T14" fmla="*/ 25 w 83"/>
                <a:gd name="T15" fmla="*/ 70 h 100"/>
                <a:gd name="T16" fmla="*/ 28 w 83"/>
                <a:gd name="T17" fmla="*/ 64 h 100"/>
                <a:gd name="T18" fmla="*/ 22 w 83"/>
                <a:gd name="T19" fmla="*/ 60 h 100"/>
                <a:gd name="T20" fmla="*/ 17 w 83"/>
                <a:gd name="T21" fmla="*/ 68 h 100"/>
                <a:gd name="T22" fmla="*/ 21 w 83"/>
                <a:gd name="T23" fmla="*/ 64 h 100"/>
                <a:gd name="T24" fmla="*/ 23 w 83"/>
                <a:gd name="T25" fmla="*/ 64 h 100"/>
                <a:gd name="T26" fmla="*/ 21 w 83"/>
                <a:gd name="T27" fmla="*/ 69 h 100"/>
                <a:gd name="T28" fmla="*/ 23 w 83"/>
                <a:gd name="T29" fmla="*/ 72 h 100"/>
                <a:gd name="T30" fmla="*/ 23 w 83"/>
                <a:gd name="T31" fmla="*/ 78 h 100"/>
                <a:gd name="T32" fmla="*/ 21 w 83"/>
                <a:gd name="T33" fmla="*/ 78 h 100"/>
                <a:gd name="T34" fmla="*/ 17 w 83"/>
                <a:gd name="T35" fmla="*/ 73 h 100"/>
                <a:gd name="T36" fmla="*/ 39 w 83"/>
                <a:gd name="T37" fmla="*/ 79 h 100"/>
                <a:gd name="T38" fmla="*/ 39 w 83"/>
                <a:gd name="T39" fmla="*/ 69 h 100"/>
                <a:gd name="T40" fmla="*/ 38 w 83"/>
                <a:gd name="T41" fmla="*/ 62 h 100"/>
                <a:gd name="T42" fmla="*/ 29 w 83"/>
                <a:gd name="T43" fmla="*/ 64 h 100"/>
                <a:gd name="T44" fmla="*/ 33 w 83"/>
                <a:gd name="T45" fmla="*/ 68 h 100"/>
                <a:gd name="T46" fmla="*/ 34 w 83"/>
                <a:gd name="T47" fmla="*/ 63 h 100"/>
                <a:gd name="T48" fmla="*/ 34 w 83"/>
                <a:gd name="T49" fmla="*/ 69 h 100"/>
                <a:gd name="T50" fmla="*/ 29 w 83"/>
                <a:gd name="T51" fmla="*/ 82 h 100"/>
                <a:gd name="T52" fmla="*/ 56 w 83"/>
                <a:gd name="T53" fmla="*/ 82 h 100"/>
                <a:gd name="T54" fmla="*/ 51 w 83"/>
                <a:gd name="T55" fmla="*/ 71 h 100"/>
                <a:gd name="T56" fmla="*/ 52 w 83"/>
                <a:gd name="T57" fmla="*/ 75 h 100"/>
                <a:gd name="T58" fmla="*/ 51 w 83"/>
                <a:gd name="T59" fmla="*/ 79 h 100"/>
                <a:gd name="T60" fmla="*/ 50 w 83"/>
                <a:gd name="T61" fmla="*/ 64 h 100"/>
                <a:gd name="T62" fmla="*/ 52 w 83"/>
                <a:gd name="T63" fmla="*/ 64 h 100"/>
                <a:gd name="T64" fmla="*/ 56 w 83"/>
                <a:gd name="T65" fmla="*/ 68 h 100"/>
                <a:gd name="T66" fmla="*/ 51 w 83"/>
                <a:gd name="T67" fmla="*/ 60 h 100"/>
                <a:gd name="T68" fmla="*/ 46 w 83"/>
                <a:gd name="T69" fmla="*/ 78 h 100"/>
                <a:gd name="T70" fmla="*/ 50 w 83"/>
                <a:gd name="T71" fmla="*/ 82 h 100"/>
                <a:gd name="T72" fmla="*/ 54 w 83"/>
                <a:gd name="T73" fmla="*/ 82 h 100"/>
                <a:gd name="T74" fmla="*/ 57 w 83"/>
                <a:gd name="T75" fmla="*/ 82 h 100"/>
                <a:gd name="T76" fmla="*/ 66 w 83"/>
                <a:gd name="T77" fmla="*/ 81 h 100"/>
                <a:gd name="T78" fmla="*/ 68 w 83"/>
                <a:gd name="T79" fmla="*/ 73 h 100"/>
                <a:gd name="T80" fmla="*/ 68 w 83"/>
                <a:gd name="T81" fmla="*/ 67 h 100"/>
                <a:gd name="T82" fmla="*/ 66 w 83"/>
                <a:gd name="T83" fmla="*/ 61 h 100"/>
                <a:gd name="T84" fmla="*/ 57 w 83"/>
                <a:gd name="T85" fmla="*/ 60 h 100"/>
                <a:gd name="T86" fmla="*/ 63 w 83"/>
                <a:gd name="T87" fmla="*/ 68 h 100"/>
                <a:gd name="T88" fmla="*/ 62 w 83"/>
                <a:gd name="T89" fmla="*/ 63 h 100"/>
                <a:gd name="T90" fmla="*/ 63 w 83"/>
                <a:gd name="T91" fmla="*/ 68 h 100"/>
                <a:gd name="T92" fmla="*/ 63 w 83"/>
                <a:gd name="T93" fmla="*/ 73 h 100"/>
                <a:gd name="T94" fmla="*/ 62 w 83"/>
                <a:gd name="T95" fmla="*/ 79 h 100"/>
                <a:gd name="T96" fmla="*/ 65 w 83"/>
                <a:gd name="T97" fmla="*/ 4 h 100"/>
                <a:gd name="T98" fmla="*/ 74 w 83"/>
                <a:gd name="T99" fmla="*/ 29 h 100"/>
                <a:gd name="T100" fmla="*/ 65 w 83"/>
                <a:gd name="T101" fmla="*/ 4 h 100"/>
                <a:gd name="T102" fmla="*/ 11 w 83"/>
                <a:gd name="T103" fmla="*/ 56 h 100"/>
                <a:gd name="T104" fmla="*/ 15 w 83"/>
                <a:gd name="T105" fmla="*/ 90 h 100"/>
                <a:gd name="T106" fmla="*/ 73 w 83"/>
                <a:gd name="T107" fmla="*/ 86 h 100"/>
                <a:gd name="T108" fmla="*/ 68 w 83"/>
                <a:gd name="T109" fmla="*/ 51 h 100"/>
                <a:gd name="T110" fmla="*/ 30 w 83"/>
                <a:gd name="T111" fmla="*/ 4 h 100"/>
                <a:gd name="T112" fmla="*/ 39 w 83"/>
                <a:gd name="T113" fmla="*/ 29 h 100"/>
                <a:gd name="T114" fmla="*/ 30 w 83"/>
                <a:gd name="T115" fmla="*/ 4 h 100"/>
                <a:gd name="T116" fmla="*/ 42 w 83"/>
                <a:gd name="T117" fmla="*/ 29 h 100"/>
                <a:gd name="T118" fmla="*/ 50 w 83"/>
                <a:gd name="T119" fmla="*/ 4 h 100"/>
                <a:gd name="T120" fmla="*/ 53 w 83"/>
                <a:gd name="T121" fmla="*/ 4 h 100"/>
                <a:gd name="T122" fmla="*/ 62 w 83"/>
                <a:gd name="T123" fmla="*/ 29 h 100"/>
                <a:gd name="T124" fmla="*/ 53 w 83"/>
                <a:gd name="T125" fmla="*/ 4 h 1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3" h="100">
                  <a:moveTo>
                    <a:pt x="6" y="19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80" y="0"/>
                    <a:pt x="83" y="3"/>
                    <a:pt x="83" y="7"/>
                  </a:cubicBezTo>
                  <a:cubicBezTo>
                    <a:pt x="83" y="93"/>
                    <a:pt x="83" y="93"/>
                    <a:pt x="83" y="93"/>
                  </a:cubicBezTo>
                  <a:cubicBezTo>
                    <a:pt x="83" y="97"/>
                    <a:pt x="80" y="100"/>
                    <a:pt x="77" y="100"/>
                  </a:cubicBezTo>
                  <a:cubicBezTo>
                    <a:pt x="6" y="100"/>
                    <a:pt x="6" y="100"/>
                    <a:pt x="6" y="100"/>
                  </a:cubicBezTo>
                  <a:cubicBezTo>
                    <a:pt x="3" y="100"/>
                    <a:pt x="0" y="97"/>
                    <a:pt x="0" y="93"/>
                  </a:cubicBezTo>
                  <a:cubicBezTo>
                    <a:pt x="0" y="30"/>
                    <a:pt x="0" y="30"/>
                    <a:pt x="0" y="30"/>
                  </a:cubicBezTo>
                  <a:cubicBezTo>
                    <a:pt x="0" y="24"/>
                    <a:pt x="1" y="23"/>
                    <a:pt x="6" y="19"/>
                  </a:cubicBezTo>
                  <a:close/>
                  <a:moveTo>
                    <a:pt x="17" y="73"/>
                  </a:moveTo>
                  <a:cubicBezTo>
                    <a:pt x="17" y="78"/>
                    <a:pt x="17" y="78"/>
                    <a:pt x="17" y="78"/>
                  </a:cubicBezTo>
                  <a:cubicBezTo>
                    <a:pt x="17" y="81"/>
                    <a:pt x="19" y="82"/>
                    <a:pt x="22" y="82"/>
                  </a:cubicBezTo>
                  <a:cubicBezTo>
                    <a:pt x="26" y="82"/>
                    <a:pt x="28" y="81"/>
                    <a:pt x="28" y="78"/>
                  </a:cubicBezTo>
                  <a:cubicBezTo>
                    <a:pt x="28" y="74"/>
                    <a:pt x="28" y="74"/>
                    <a:pt x="28" y="74"/>
                  </a:cubicBezTo>
                  <a:cubicBezTo>
                    <a:pt x="28" y="72"/>
                    <a:pt x="27" y="71"/>
                    <a:pt x="25" y="70"/>
                  </a:cubicBezTo>
                  <a:cubicBezTo>
                    <a:pt x="27" y="70"/>
                    <a:pt x="28" y="69"/>
                    <a:pt x="28" y="67"/>
                  </a:cubicBezTo>
                  <a:cubicBezTo>
                    <a:pt x="28" y="64"/>
                    <a:pt x="28" y="64"/>
                    <a:pt x="28" y="64"/>
                  </a:cubicBezTo>
                  <a:cubicBezTo>
                    <a:pt x="28" y="63"/>
                    <a:pt x="27" y="62"/>
                    <a:pt x="26" y="61"/>
                  </a:cubicBezTo>
                  <a:cubicBezTo>
                    <a:pt x="25" y="60"/>
                    <a:pt x="24" y="60"/>
                    <a:pt x="22" y="60"/>
                  </a:cubicBezTo>
                  <a:cubicBezTo>
                    <a:pt x="19" y="60"/>
                    <a:pt x="17" y="61"/>
                    <a:pt x="17" y="64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1" y="64"/>
                    <a:pt x="21" y="64"/>
                    <a:pt x="21" y="64"/>
                  </a:cubicBezTo>
                  <a:cubicBezTo>
                    <a:pt x="21" y="64"/>
                    <a:pt x="22" y="63"/>
                    <a:pt x="22" y="63"/>
                  </a:cubicBezTo>
                  <a:cubicBezTo>
                    <a:pt x="23" y="63"/>
                    <a:pt x="23" y="64"/>
                    <a:pt x="23" y="64"/>
                  </a:cubicBezTo>
                  <a:cubicBezTo>
                    <a:pt x="23" y="68"/>
                    <a:pt x="23" y="68"/>
                    <a:pt x="23" y="68"/>
                  </a:cubicBezTo>
                  <a:cubicBezTo>
                    <a:pt x="23" y="69"/>
                    <a:pt x="22" y="69"/>
                    <a:pt x="21" y="69"/>
                  </a:cubicBezTo>
                  <a:cubicBezTo>
                    <a:pt x="21" y="71"/>
                    <a:pt x="21" y="71"/>
                    <a:pt x="21" y="71"/>
                  </a:cubicBezTo>
                  <a:cubicBezTo>
                    <a:pt x="22" y="71"/>
                    <a:pt x="22" y="72"/>
                    <a:pt x="23" y="72"/>
                  </a:cubicBezTo>
                  <a:cubicBezTo>
                    <a:pt x="23" y="72"/>
                    <a:pt x="23" y="72"/>
                    <a:pt x="23" y="73"/>
                  </a:cubicBezTo>
                  <a:cubicBezTo>
                    <a:pt x="23" y="78"/>
                    <a:pt x="23" y="78"/>
                    <a:pt x="23" y="78"/>
                  </a:cubicBezTo>
                  <a:cubicBezTo>
                    <a:pt x="23" y="78"/>
                    <a:pt x="23" y="79"/>
                    <a:pt x="22" y="79"/>
                  </a:cubicBezTo>
                  <a:cubicBezTo>
                    <a:pt x="22" y="79"/>
                    <a:pt x="21" y="78"/>
                    <a:pt x="21" y="78"/>
                  </a:cubicBezTo>
                  <a:cubicBezTo>
                    <a:pt x="21" y="73"/>
                    <a:pt x="21" y="73"/>
                    <a:pt x="21" y="73"/>
                  </a:cubicBezTo>
                  <a:cubicBezTo>
                    <a:pt x="17" y="73"/>
                    <a:pt x="17" y="73"/>
                    <a:pt x="17" y="73"/>
                  </a:cubicBezTo>
                  <a:close/>
                  <a:moveTo>
                    <a:pt x="39" y="82"/>
                  </a:moveTo>
                  <a:cubicBezTo>
                    <a:pt x="39" y="79"/>
                    <a:pt x="39" y="79"/>
                    <a:pt x="39" y="79"/>
                  </a:cubicBezTo>
                  <a:cubicBezTo>
                    <a:pt x="34" y="79"/>
                    <a:pt x="34" y="79"/>
                    <a:pt x="34" y="79"/>
                  </a:cubicBezTo>
                  <a:cubicBezTo>
                    <a:pt x="39" y="69"/>
                    <a:pt x="39" y="69"/>
                    <a:pt x="39" y="69"/>
                  </a:cubicBezTo>
                  <a:cubicBezTo>
                    <a:pt x="39" y="68"/>
                    <a:pt x="39" y="68"/>
                    <a:pt x="39" y="67"/>
                  </a:cubicBezTo>
                  <a:cubicBezTo>
                    <a:pt x="39" y="64"/>
                    <a:pt x="39" y="63"/>
                    <a:pt x="38" y="62"/>
                  </a:cubicBezTo>
                  <a:cubicBezTo>
                    <a:pt x="38" y="61"/>
                    <a:pt x="36" y="60"/>
                    <a:pt x="34" y="60"/>
                  </a:cubicBezTo>
                  <a:cubicBezTo>
                    <a:pt x="30" y="60"/>
                    <a:pt x="29" y="62"/>
                    <a:pt x="29" y="64"/>
                  </a:cubicBezTo>
                  <a:cubicBezTo>
                    <a:pt x="29" y="68"/>
                    <a:pt x="29" y="68"/>
                    <a:pt x="29" y="68"/>
                  </a:cubicBezTo>
                  <a:cubicBezTo>
                    <a:pt x="33" y="68"/>
                    <a:pt x="33" y="68"/>
                    <a:pt x="33" y="68"/>
                  </a:cubicBezTo>
                  <a:cubicBezTo>
                    <a:pt x="33" y="64"/>
                    <a:pt x="33" y="64"/>
                    <a:pt x="33" y="64"/>
                  </a:cubicBezTo>
                  <a:cubicBezTo>
                    <a:pt x="33" y="64"/>
                    <a:pt x="33" y="63"/>
                    <a:pt x="34" y="63"/>
                  </a:cubicBezTo>
                  <a:cubicBezTo>
                    <a:pt x="34" y="63"/>
                    <a:pt x="35" y="64"/>
                    <a:pt x="35" y="65"/>
                  </a:cubicBezTo>
                  <a:cubicBezTo>
                    <a:pt x="35" y="67"/>
                    <a:pt x="34" y="68"/>
                    <a:pt x="34" y="69"/>
                  </a:cubicBezTo>
                  <a:cubicBezTo>
                    <a:pt x="29" y="79"/>
                    <a:pt x="29" y="79"/>
                    <a:pt x="29" y="79"/>
                  </a:cubicBezTo>
                  <a:cubicBezTo>
                    <a:pt x="29" y="82"/>
                    <a:pt x="29" y="82"/>
                    <a:pt x="29" y="82"/>
                  </a:cubicBezTo>
                  <a:cubicBezTo>
                    <a:pt x="39" y="82"/>
                    <a:pt x="39" y="82"/>
                    <a:pt x="39" y="82"/>
                  </a:cubicBezTo>
                  <a:close/>
                  <a:moveTo>
                    <a:pt x="56" y="82"/>
                  </a:moveTo>
                  <a:cubicBezTo>
                    <a:pt x="56" y="71"/>
                    <a:pt x="56" y="71"/>
                    <a:pt x="56" y="71"/>
                  </a:cubicBezTo>
                  <a:cubicBezTo>
                    <a:pt x="51" y="71"/>
                    <a:pt x="51" y="71"/>
                    <a:pt x="51" y="71"/>
                  </a:cubicBezTo>
                  <a:cubicBezTo>
                    <a:pt x="51" y="75"/>
                    <a:pt x="51" y="75"/>
                    <a:pt x="51" y="75"/>
                  </a:cubicBezTo>
                  <a:cubicBezTo>
                    <a:pt x="52" y="75"/>
                    <a:pt x="52" y="75"/>
                    <a:pt x="52" y="75"/>
                  </a:cubicBezTo>
                  <a:cubicBezTo>
                    <a:pt x="52" y="79"/>
                    <a:pt x="52" y="79"/>
                    <a:pt x="52" y="79"/>
                  </a:cubicBezTo>
                  <a:cubicBezTo>
                    <a:pt x="52" y="79"/>
                    <a:pt x="52" y="79"/>
                    <a:pt x="51" y="79"/>
                  </a:cubicBezTo>
                  <a:cubicBezTo>
                    <a:pt x="51" y="79"/>
                    <a:pt x="50" y="79"/>
                    <a:pt x="50" y="79"/>
                  </a:cubicBezTo>
                  <a:cubicBezTo>
                    <a:pt x="50" y="64"/>
                    <a:pt x="50" y="64"/>
                    <a:pt x="50" y="64"/>
                  </a:cubicBezTo>
                  <a:cubicBezTo>
                    <a:pt x="50" y="63"/>
                    <a:pt x="51" y="63"/>
                    <a:pt x="51" y="63"/>
                  </a:cubicBezTo>
                  <a:cubicBezTo>
                    <a:pt x="52" y="63"/>
                    <a:pt x="52" y="63"/>
                    <a:pt x="52" y="64"/>
                  </a:cubicBezTo>
                  <a:cubicBezTo>
                    <a:pt x="52" y="68"/>
                    <a:pt x="52" y="68"/>
                    <a:pt x="52" y="68"/>
                  </a:cubicBezTo>
                  <a:cubicBezTo>
                    <a:pt x="56" y="68"/>
                    <a:pt x="56" y="68"/>
                    <a:pt x="56" y="68"/>
                  </a:cubicBezTo>
                  <a:cubicBezTo>
                    <a:pt x="56" y="64"/>
                    <a:pt x="56" y="64"/>
                    <a:pt x="56" y="64"/>
                  </a:cubicBezTo>
                  <a:cubicBezTo>
                    <a:pt x="56" y="61"/>
                    <a:pt x="54" y="60"/>
                    <a:pt x="51" y="60"/>
                  </a:cubicBezTo>
                  <a:cubicBezTo>
                    <a:pt x="47" y="60"/>
                    <a:pt x="46" y="62"/>
                    <a:pt x="46" y="64"/>
                  </a:cubicBezTo>
                  <a:cubicBezTo>
                    <a:pt x="46" y="78"/>
                    <a:pt x="46" y="78"/>
                    <a:pt x="46" y="78"/>
                  </a:cubicBezTo>
                  <a:cubicBezTo>
                    <a:pt x="46" y="80"/>
                    <a:pt x="46" y="81"/>
                    <a:pt x="47" y="81"/>
                  </a:cubicBezTo>
                  <a:cubicBezTo>
                    <a:pt x="48" y="82"/>
                    <a:pt x="49" y="82"/>
                    <a:pt x="50" y="82"/>
                  </a:cubicBezTo>
                  <a:cubicBezTo>
                    <a:pt x="51" y="82"/>
                    <a:pt x="52" y="82"/>
                    <a:pt x="53" y="81"/>
                  </a:cubicBezTo>
                  <a:cubicBezTo>
                    <a:pt x="54" y="82"/>
                    <a:pt x="54" y="82"/>
                    <a:pt x="54" y="82"/>
                  </a:cubicBezTo>
                  <a:cubicBezTo>
                    <a:pt x="56" y="82"/>
                    <a:pt x="56" y="82"/>
                    <a:pt x="56" y="82"/>
                  </a:cubicBezTo>
                  <a:close/>
                  <a:moveTo>
                    <a:pt x="57" y="82"/>
                  </a:moveTo>
                  <a:cubicBezTo>
                    <a:pt x="63" y="82"/>
                    <a:pt x="63" y="82"/>
                    <a:pt x="63" y="82"/>
                  </a:cubicBezTo>
                  <a:cubicBezTo>
                    <a:pt x="64" y="82"/>
                    <a:pt x="65" y="81"/>
                    <a:pt x="66" y="81"/>
                  </a:cubicBezTo>
                  <a:cubicBezTo>
                    <a:pt x="67" y="80"/>
                    <a:pt x="68" y="79"/>
                    <a:pt x="68" y="78"/>
                  </a:cubicBezTo>
                  <a:cubicBezTo>
                    <a:pt x="68" y="73"/>
                    <a:pt x="68" y="73"/>
                    <a:pt x="68" y="73"/>
                  </a:cubicBezTo>
                  <a:cubicBezTo>
                    <a:pt x="68" y="72"/>
                    <a:pt x="67" y="71"/>
                    <a:pt x="65" y="70"/>
                  </a:cubicBezTo>
                  <a:cubicBezTo>
                    <a:pt x="67" y="70"/>
                    <a:pt x="68" y="69"/>
                    <a:pt x="68" y="67"/>
                  </a:cubicBezTo>
                  <a:cubicBezTo>
                    <a:pt x="68" y="64"/>
                    <a:pt x="68" y="64"/>
                    <a:pt x="68" y="64"/>
                  </a:cubicBezTo>
                  <a:cubicBezTo>
                    <a:pt x="68" y="63"/>
                    <a:pt x="67" y="62"/>
                    <a:pt x="66" y="61"/>
                  </a:cubicBezTo>
                  <a:cubicBezTo>
                    <a:pt x="65" y="61"/>
                    <a:pt x="64" y="60"/>
                    <a:pt x="63" y="60"/>
                  </a:cubicBezTo>
                  <a:cubicBezTo>
                    <a:pt x="57" y="60"/>
                    <a:pt x="57" y="60"/>
                    <a:pt x="57" y="60"/>
                  </a:cubicBezTo>
                  <a:cubicBezTo>
                    <a:pt x="57" y="82"/>
                    <a:pt x="57" y="82"/>
                    <a:pt x="57" y="82"/>
                  </a:cubicBezTo>
                  <a:close/>
                  <a:moveTo>
                    <a:pt x="63" y="68"/>
                  </a:moveTo>
                  <a:cubicBezTo>
                    <a:pt x="63" y="64"/>
                    <a:pt x="63" y="64"/>
                    <a:pt x="63" y="64"/>
                  </a:cubicBezTo>
                  <a:cubicBezTo>
                    <a:pt x="63" y="64"/>
                    <a:pt x="63" y="63"/>
                    <a:pt x="62" y="63"/>
                  </a:cubicBezTo>
                  <a:cubicBezTo>
                    <a:pt x="62" y="69"/>
                    <a:pt x="62" y="69"/>
                    <a:pt x="62" y="69"/>
                  </a:cubicBezTo>
                  <a:cubicBezTo>
                    <a:pt x="63" y="69"/>
                    <a:pt x="63" y="69"/>
                    <a:pt x="63" y="68"/>
                  </a:cubicBezTo>
                  <a:close/>
                  <a:moveTo>
                    <a:pt x="63" y="78"/>
                  </a:moveTo>
                  <a:cubicBezTo>
                    <a:pt x="63" y="73"/>
                    <a:pt x="63" y="73"/>
                    <a:pt x="63" y="73"/>
                  </a:cubicBezTo>
                  <a:cubicBezTo>
                    <a:pt x="63" y="72"/>
                    <a:pt x="63" y="71"/>
                    <a:pt x="62" y="71"/>
                  </a:cubicBezTo>
                  <a:cubicBezTo>
                    <a:pt x="62" y="79"/>
                    <a:pt x="62" y="79"/>
                    <a:pt x="62" y="79"/>
                  </a:cubicBezTo>
                  <a:cubicBezTo>
                    <a:pt x="63" y="79"/>
                    <a:pt x="63" y="79"/>
                    <a:pt x="63" y="78"/>
                  </a:cubicBezTo>
                  <a:close/>
                  <a:moveTo>
                    <a:pt x="65" y="4"/>
                  </a:moveTo>
                  <a:cubicBezTo>
                    <a:pt x="65" y="29"/>
                    <a:pt x="65" y="29"/>
                    <a:pt x="65" y="29"/>
                  </a:cubicBezTo>
                  <a:cubicBezTo>
                    <a:pt x="74" y="29"/>
                    <a:pt x="74" y="29"/>
                    <a:pt x="74" y="29"/>
                  </a:cubicBezTo>
                  <a:cubicBezTo>
                    <a:pt x="74" y="4"/>
                    <a:pt x="74" y="4"/>
                    <a:pt x="74" y="4"/>
                  </a:cubicBezTo>
                  <a:cubicBezTo>
                    <a:pt x="65" y="4"/>
                    <a:pt x="65" y="4"/>
                    <a:pt x="65" y="4"/>
                  </a:cubicBezTo>
                  <a:close/>
                  <a:moveTo>
                    <a:pt x="15" y="51"/>
                  </a:moveTo>
                  <a:cubicBezTo>
                    <a:pt x="13" y="51"/>
                    <a:pt x="11" y="53"/>
                    <a:pt x="11" y="56"/>
                  </a:cubicBezTo>
                  <a:cubicBezTo>
                    <a:pt x="11" y="86"/>
                    <a:pt x="11" y="86"/>
                    <a:pt x="11" y="86"/>
                  </a:cubicBezTo>
                  <a:cubicBezTo>
                    <a:pt x="11" y="88"/>
                    <a:pt x="13" y="90"/>
                    <a:pt x="15" y="90"/>
                  </a:cubicBezTo>
                  <a:cubicBezTo>
                    <a:pt x="68" y="90"/>
                    <a:pt x="68" y="90"/>
                    <a:pt x="68" y="90"/>
                  </a:cubicBezTo>
                  <a:cubicBezTo>
                    <a:pt x="71" y="90"/>
                    <a:pt x="73" y="88"/>
                    <a:pt x="73" y="86"/>
                  </a:cubicBezTo>
                  <a:cubicBezTo>
                    <a:pt x="73" y="56"/>
                    <a:pt x="73" y="56"/>
                    <a:pt x="73" y="56"/>
                  </a:cubicBezTo>
                  <a:cubicBezTo>
                    <a:pt x="73" y="53"/>
                    <a:pt x="71" y="51"/>
                    <a:pt x="68" y="51"/>
                  </a:cubicBezTo>
                  <a:cubicBezTo>
                    <a:pt x="15" y="51"/>
                    <a:pt x="15" y="51"/>
                    <a:pt x="15" y="51"/>
                  </a:cubicBezTo>
                  <a:close/>
                  <a:moveTo>
                    <a:pt x="30" y="4"/>
                  </a:moveTo>
                  <a:cubicBezTo>
                    <a:pt x="30" y="29"/>
                    <a:pt x="30" y="29"/>
                    <a:pt x="30" y="29"/>
                  </a:cubicBezTo>
                  <a:cubicBezTo>
                    <a:pt x="39" y="29"/>
                    <a:pt x="39" y="29"/>
                    <a:pt x="39" y="29"/>
                  </a:cubicBezTo>
                  <a:cubicBezTo>
                    <a:pt x="39" y="4"/>
                    <a:pt x="39" y="4"/>
                    <a:pt x="39" y="4"/>
                  </a:cubicBezTo>
                  <a:cubicBezTo>
                    <a:pt x="30" y="4"/>
                    <a:pt x="30" y="4"/>
                    <a:pt x="30" y="4"/>
                  </a:cubicBezTo>
                  <a:close/>
                  <a:moveTo>
                    <a:pt x="42" y="4"/>
                  </a:moveTo>
                  <a:cubicBezTo>
                    <a:pt x="42" y="29"/>
                    <a:pt x="42" y="29"/>
                    <a:pt x="42" y="29"/>
                  </a:cubicBezTo>
                  <a:cubicBezTo>
                    <a:pt x="50" y="29"/>
                    <a:pt x="50" y="29"/>
                    <a:pt x="50" y="29"/>
                  </a:cubicBezTo>
                  <a:cubicBezTo>
                    <a:pt x="50" y="4"/>
                    <a:pt x="50" y="4"/>
                    <a:pt x="50" y="4"/>
                  </a:cubicBezTo>
                  <a:cubicBezTo>
                    <a:pt x="42" y="4"/>
                    <a:pt x="42" y="4"/>
                    <a:pt x="42" y="4"/>
                  </a:cubicBezTo>
                  <a:close/>
                  <a:moveTo>
                    <a:pt x="53" y="4"/>
                  </a:moveTo>
                  <a:cubicBezTo>
                    <a:pt x="53" y="29"/>
                    <a:pt x="53" y="29"/>
                    <a:pt x="53" y="29"/>
                  </a:cubicBezTo>
                  <a:cubicBezTo>
                    <a:pt x="62" y="29"/>
                    <a:pt x="62" y="29"/>
                    <a:pt x="62" y="29"/>
                  </a:cubicBezTo>
                  <a:cubicBezTo>
                    <a:pt x="62" y="4"/>
                    <a:pt x="62" y="4"/>
                    <a:pt x="62" y="4"/>
                  </a:cubicBezTo>
                  <a:lnTo>
                    <a:pt x="53" y="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89" name="Freeform 247"/>
            <p:cNvSpPr>
              <a:spLocks noEditPoints="1"/>
            </p:cNvSpPr>
            <p:nvPr/>
          </p:nvSpPr>
          <p:spPr bwMode="auto">
            <a:xfrm>
              <a:off x="8646200" y="4335728"/>
              <a:ext cx="300038" cy="298450"/>
            </a:xfrm>
            <a:custGeom>
              <a:avLst/>
              <a:gdLst>
                <a:gd name="T0" fmla="*/ 80 w 85"/>
                <a:gd name="T1" fmla="*/ 53 h 85"/>
                <a:gd name="T2" fmla="*/ 80 w 85"/>
                <a:gd name="T3" fmla="*/ 80 h 85"/>
                <a:gd name="T4" fmla="*/ 74 w 85"/>
                <a:gd name="T5" fmla="*/ 85 h 85"/>
                <a:gd name="T6" fmla="*/ 10 w 85"/>
                <a:gd name="T7" fmla="*/ 85 h 85"/>
                <a:gd name="T8" fmla="*/ 5 w 85"/>
                <a:gd name="T9" fmla="*/ 80 h 85"/>
                <a:gd name="T10" fmla="*/ 5 w 85"/>
                <a:gd name="T11" fmla="*/ 53 h 85"/>
                <a:gd name="T12" fmla="*/ 17 w 85"/>
                <a:gd name="T13" fmla="*/ 56 h 85"/>
                <a:gd name="T14" fmla="*/ 17 w 85"/>
                <a:gd name="T15" fmla="*/ 61 h 85"/>
                <a:gd name="T16" fmla="*/ 21 w 85"/>
                <a:gd name="T17" fmla="*/ 61 h 85"/>
                <a:gd name="T18" fmla="*/ 21 w 85"/>
                <a:gd name="T19" fmla="*/ 68 h 85"/>
                <a:gd name="T20" fmla="*/ 27 w 85"/>
                <a:gd name="T21" fmla="*/ 68 h 85"/>
                <a:gd name="T22" fmla="*/ 27 w 85"/>
                <a:gd name="T23" fmla="*/ 61 h 85"/>
                <a:gd name="T24" fmla="*/ 30 w 85"/>
                <a:gd name="T25" fmla="*/ 61 h 85"/>
                <a:gd name="T26" fmla="*/ 30 w 85"/>
                <a:gd name="T27" fmla="*/ 57 h 85"/>
                <a:gd name="T28" fmla="*/ 54 w 85"/>
                <a:gd name="T29" fmla="*/ 57 h 85"/>
                <a:gd name="T30" fmla="*/ 54 w 85"/>
                <a:gd name="T31" fmla="*/ 61 h 85"/>
                <a:gd name="T32" fmla="*/ 57 w 85"/>
                <a:gd name="T33" fmla="*/ 61 h 85"/>
                <a:gd name="T34" fmla="*/ 57 w 85"/>
                <a:gd name="T35" fmla="*/ 68 h 85"/>
                <a:gd name="T36" fmla="*/ 63 w 85"/>
                <a:gd name="T37" fmla="*/ 68 h 85"/>
                <a:gd name="T38" fmla="*/ 63 w 85"/>
                <a:gd name="T39" fmla="*/ 61 h 85"/>
                <a:gd name="T40" fmla="*/ 66 w 85"/>
                <a:gd name="T41" fmla="*/ 61 h 85"/>
                <a:gd name="T42" fmla="*/ 66 w 85"/>
                <a:gd name="T43" fmla="*/ 56 h 85"/>
                <a:gd name="T44" fmla="*/ 80 w 85"/>
                <a:gd name="T45" fmla="*/ 53 h 85"/>
                <a:gd name="T46" fmla="*/ 31 w 85"/>
                <a:gd name="T47" fmla="*/ 0 h 85"/>
                <a:gd name="T48" fmla="*/ 54 w 85"/>
                <a:gd name="T49" fmla="*/ 0 h 85"/>
                <a:gd name="T50" fmla="*/ 61 w 85"/>
                <a:gd name="T51" fmla="*/ 7 h 85"/>
                <a:gd name="T52" fmla="*/ 61 w 85"/>
                <a:gd name="T53" fmla="*/ 16 h 85"/>
                <a:gd name="T54" fmla="*/ 53 w 85"/>
                <a:gd name="T55" fmla="*/ 16 h 85"/>
                <a:gd name="T56" fmla="*/ 53 w 85"/>
                <a:gd name="T57" fmla="*/ 8 h 85"/>
                <a:gd name="T58" fmla="*/ 32 w 85"/>
                <a:gd name="T59" fmla="*/ 8 h 85"/>
                <a:gd name="T60" fmla="*/ 32 w 85"/>
                <a:gd name="T61" fmla="*/ 16 h 85"/>
                <a:gd name="T62" fmla="*/ 24 w 85"/>
                <a:gd name="T63" fmla="*/ 16 h 85"/>
                <a:gd name="T64" fmla="*/ 24 w 85"/>
                <a:gd name="T65" fmla="*/ 7 h 85"/>
                <a:gd name="T66" fmla="*/ 31 w 85"/>
                <a:gd name="T67" fmla="*/ 0 h 85"/>
                <a:gd name="T68" fmla="*/ 0 w 85"/>
                <a:gd name="T69" fmla="*/ 20 h 85"/>
                <a:gd name="T70" fmla="*/ 0 w 85"/>
                <a:gd name="T71" fmla="*/ 48 h 85"/>
                <a:gd name="T72" fmla="*/ 85 w 85"/>
                <a:gd name="T73" fmla="*/ 48 h 85"/>
                <a:gd name="T74" fmla="*/ 85 w 85"/>
                <a:gd name="T75" fmla="*/ 20 h 85"/>
                <a:gd name="T76" fmla="*/ 0 w 85"/>
                <a:gd name="T77" fmla="*/ 20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85" h="85">
                  <a:moveTo>
                    <a:pt x="80" y="53"/>
                  </a:moveTo>
                  <a:cubicBezTo>
                    <a:pt x="80" y="80"/>
                    <a:pt x="80" y="80"/>
                    <a:pt x="80" y="80"/>
                  </a:cubicBezTo>
                  <a:cubicBezTo>
                    <a:pt x="80" y="83"/>
                    <a:pt x="78" y="85"/>
                    <a:pt x="74" y="85"/>
                  </a:cubicBezTo>
                  <a:cubicBezTo>
                    <a:pt x="10" y="85"/>
                    <a:pt x="10" y="85"/>
                    <a:pt x="10" y="85"/>
                  </a:cubicBezTo>
                  <a:cubicBezTo>
                    <a:pt x="7" y="85"/>
                    <a:pt x="5" y="83"/>
                    <a:pt x="5" y="80"/>
                  </a:cubicBezTo>
                  <a:cubicBezTo>
                    <a:pt x="5" y="53"/>
                    <a:pt x="5" y="53"/>
                    <a:pt x="5" y="53"/>
                  </a:cubicBezTo>
                  <a:cubicBezTo>
                    <a:pt x="9" y="54"/>
                    <a:pt x="13" y="55"/>
                    <a:pt x="17" y="56"/>
                  </a:cubicBezTo>
                  <a:cubicBezTo>
                    <a:pt x="17" y="61"/>
                    <a:pt x="17" y="61"/>
                    <a:pt x="17" y="61"/>
                  </a:cubicBezTo>
                  <a:cubicBezTo>
                    <a:pt x="21" y="61"/>
                    <a:pt x="21" y="61"/>
                    <a:pt x="21" y="61"/>
                  </a:cubicBezTo>
                  <a:cubicBezTo>
                    <a:pt x="21" y="68"/>
                    <a:pt x="21" y="68"/>
                    <a:pt x="21" y="68"/>
                  </a:cubicBezTo>
                  <a:cubicBezTo>
                    <a:pt x="27" y="68"/>
                    <a:pt x="27" y="68"/>
                    <a:pt x="27" y="68"/>
                  </a:cubicBezTo>
                  <a:cubicBezTo>
                    <a:pt x="27" y="61"/>
                    <a:pt x="27" y="61"/>
                    <a:pt x="27" y="61"/>
                  </a:cubicBezTo>
                  <a:cubicBezTo>
                    <a:pt x="30" y="61"/>
                    <a:pt x="30" y="61"/>
                    <a:pt x="30" y="61"/>
                  </a:cubicBezTo>
                  <a:cubicBezTo>
                    <a:pt x="30" y="57"/>
                    <a:pt x="30" y="57"/>
                    <a:pt x="30" y="57"/>
                  </a:cubicBezTo>
                  <a:cubicBezTo>
                    <a:pt x="38" y="58"/>
                    <a:pt x="46" y="58"/>
                    <a:pt x="54" y="57"/>
                  </a:cubicBezTo>
                  <a:cubicBezTo>
                    <a:pt x="54" y="61"/>
                    <a:pt x="54" y="61"/>
                    <a:pt x="54" y="61"/>
                  </a:cubicBezTo>
                  <a:cubicBezTo>
                    <a:pt x="57" y="61"/>
                    <a:pt x="57" y="61"/>
                    <a:pt x="57" y="61"/>
                  </a:cubicBezTo>
                  <a:cubicBezTo>
                    <a:pt x="57" y="68"/>
                    <a:pt x="57" y="68"/>
                    <a:pt x="57" y="68"/>
                  </a:cubicBezTo>
                  <a:cubicBezTo>
                    <a:pt x="63" y="68"/>
                    <a:pt x="63" y="68"/>
                    <a:pt x="63" y="68"/>
                  </a:cubicBezTo>
                  <a:cubicBezTo>
                    <a:pt x="63" y="61"/>
                    <a:pt x="63" y="61"/>
                    <a:pt x="63" y="61"/>
                  </a:cubicBezTo>
                  <a:cubicBezTo>
                    <a:pt x="66" y="61"/>
                    <a:pt x="66" y="61"/>
                    <a:pt x="66" y="61"/>
                  </a:cubicBezTo>
                  <a:cubicBezTo>
                    <a:pt x="66" y="56"/>
                    <a:pt x="66" y="56"/>
                    <a:pt x="66" y="56"/>
                  </a:cubicBezTo>
                  <a:cubicBezTo>
                    <a:pt x="71" y="55"/>
                    <a:pt x="75" y="54"/>
                    <a:pt x="80" y="53"/>
                  </a:cubicBezTo>
                  <a:close/>
                  <a:moveTo>
                    <a:pt x="31" y="0"/>
                  </a:moveTo>
                  <a:cubicBezTo>
                    <a:pt x="54" y="0"/>
                    <a:pt x="54" y="0"/>
                    <a:pt x="54" y="0"/>
                  </a:cubicBezTo>
                  <a:cubicBezTo>
                    <a:pt x="58" y="0"/>
                    <a:pt x="61" y="3"/>
                    <a:pt x="61" y="7"/>
                  </a:cubicBezTo>
                  <a:cubicBezTo>
                    <a:pt x="61" y="16"/>
                    <a:pt x="61" y="16"/>
                    <a:pt x="61" y="16"/>
                  </a:cubicBezTo>
                  <a:cubicBezTo>
                    <a:pt x="53" y="16"/>
                    <a:pt x="53" y="16"/>
                    <a:pt x="53" y="16"/>
                  </a:cubicBezTo>
                  <a:cubicBezTo>
                    <a:pt x="53" y="8"/>
                    <a:pt x="53" y="8"/>
                    <a:pt x="53" y="8"/>
                  </a:cubicBezTo>
                  <a:cubicBezTo>
                    <a:pt x="32" y="8"/>
                    <a:pt x="32" y="8"/>
                    <a:pt x="32" y="8"/>
                  </a:cubicBezTo>
                  <a:cubicBezTo>
                    <a:pt x="32" y="16"/>
                    <a:pt x="32" y="16"/>
                    <a:pt x="32" y="16"/>
                  </a:cubicBezTo>
                  <a:cubicBezTo>
                    <a:pt x="24" y="16"/>
                    <a:pt x="24" y="16"/>
                    <a:pt x="24" y="16"/>
                  </a:cubicBezTo>
                  <a:cubicBezTo>
                    <a:pt x="24" y="7"/>
                    <a:pt x="24" y="7"/>
                    <a:pt x="24" y="7"/>
                  </a:cubicBezTo>
                  <a:cubicBezTo>
                    <a:pt x="24" y="3"/>
                    <a:pt x="27" y="0"/>
                    <a:pt x="31" y="0"/>
                  </a:cubicBezTo>
                  <a:close/>
                  <a:moveTo>
                    <a:pt x="0" y="20"/>
                  </a:moveTo>
                  <a:cubicBezTo>
                    <a:pt x="0" y="48"/>
                    <a:pt x="0" y="48"/>
                    <a:pt x="0" y="48"/>
                  </a:cubicBezTo>
                  <a:cubicBezTo>
                    <a:pt x="27" y="55"/>
                    <a:pt x="56" y="55"/>
                    <a:pt x="85" y="48"/>
                  </a:cubicBezTo>
                  <a:cubicBezTo>
                    <a:pt x="85" y="20"/>
                    <a:pt x="85" y="20"/>
                    <a:pt x="85" y="20"/>
                  </a:cubicBezTo>
                  <a:lnTo>
                    <a:pt x="0" y="2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0" name="Freeform 264"/>
            <p:cNvSpPr>
              <a:spLocks noEditPoints="1"/>
            </p:cNvSpPr>
            <p:nvPr/>
          </p:nvSpPr>
          <p:spPr bwMode="auto">
            <a:xfrm>
              <a:off x="9708874" y="3166404"/>
              <a:ext cx="298450" cy="334963"/>
            </a:xfrm>
            <a:custGeom>
              <a:avLst/>
              <a:gdLst>
                <a:gd name="T0" fmla="*/ 50 w 85"/>
                <a:gd name="T1" fmla="*/ 91 h 95"/>
                <a:gd name="T2" fmla="*/ 58 w 85"/>
                <a:gd name="T3" fmla="*/ 80 h 95"/>
                <a:gd name="T4" fmla="*/ 57 w 85"/>
                <a:gd name="T5" fmla="*/ 74 h 95"/>
                <a:gd name="T6" fmla="*/ 44 w 85"/>
                <a:gd name="T7" fmla="*/ 62 h 95"/>
                <a:gd name="T8" fmla="*/ 38 w 85"/>
                <a:gd name="T9" fmla="*/ 61 h 95"/>
                <a:gd name="T10" fmla="*/ 30 w 85"/>
                <a:gd name="T11" fmla="*/ 66 h 95"/>
                <a:gd name="T12" fmla="*/ 18 w 85"/>
                <a:gd name="T13" fmla="*/ 35 h 95"/>
                <a:gd name="T14" fmla="*/ 26 w 85"/>
                <a:gd name="T15" fmla="*/ 30 h 95"/>
                <a:gd name="T16" fmla="*/ 28 w 85"/>
                <a:gd name="T17" fmla="*/ 24 h 95"/>
                <a:gd name="T18" fmla="*/ 23 w 85"/>
                <a:gd name="T19" fmla="*/ 7 h 95"/>
                <a:gd name="T20" fmla="*/ 19 w 85"/>
                <a:gd name="T21" fmla="*/ 4 h 95"/>
                <a:gd name="T22" fmla="*/ 5 w 85"/>
                <a:gd name="T23" fmla="*/ 5 h 95"/>
                <a:gd name="T24" fmla="*/ 0 w 85"/>
                <a:gd name="T25" fmla="*/ 10 h 95"/>
                <a:gd name="T26" fmla="*/ 43 w 85"/>
                <a:gd name="T27" fmla="*/ 93 h 95"/>
                <a:gd name="T28" fmla="*/ 50 w 85"/>
                <a:gd name="T29" fmla="*/ 91 h 95"/>
                <a:gd name="T30" fmla="*/ 46 w 85"/>
                <a:gd name="T31" fmla="*/ 52 h 95"/>
                <a:gd name="T32" fmla="*/ 32 w 85"/>
                <a:gd name="T33" fmla="*/ 52 h 95"/>
                <a:gd name="T34" fmla="*/ 33 w 85"/>
                <a:gd name="T35" fmla="*/ 49 h 95"/>
                <a:gd name="T36" fmla="*/ 41 w 85"/>
                <a:gd name="T37" fmla="*/ 37 h 95"/>
                <a:gd name="T38" fmla="*/ 42 w 85"/>
                <a:gd name="T39" fmla="*/ 31 h 95"/>
                <a:gd name="T40" fmla="*/ 41 w 85"/>
                <a:gd name="T41" fmla="*/ 29 h 95"/>
                <a:gd name="T42" fmla="*/ 40 w 85"/>
                <a:gd name="T43" fmla="*/ 31 h 95"/>
                <a:gd name="T44" fmla="*/ 39 w 85"/>
                <a:gd name="T45" fmla="*/ 35 h 95"/>
                <a:gd name="T46" fmla="*/ 34 w 85"/>
                <a:gd name="T47" fmla="*/ 35 h 95"/>
                <a:gd name="T48" fmla="*/ 35 w 85"/>
                <a:gd name="T49" fmla="*/ 30 h 95"/>
                <a:gd name="T50" fmla="*/ 42 w 85"/>
                <a:gd name="T51" fmla="*/ 25 h 95"/>
                <a:gd name="T52" fmla="*/ 47 w 85"/>
                <a:gd name="T53" fmla="*/ 27 h 95"/>
                <a:gd name="T54" fmla="*/ 48 w 85"/>
                <a:gd name="T55" fmla="*/ 33 h 95"/>
                <a:gd name="T56" fmla="*/ 47 w 85"/>
                <a:gd name="T57" fmla="*/ 36 h 95"/>
                <a:gd name="T58" fmla="*/ 39 w 85"/>
                <a:gd name="T59" fmla="*/ 49 h 95"/>
                <a:gd name="T60" fmla="*/ 46 w 85"/>
                <a:gd name="T61" fmla="*/ 49 h 95"/>
                <a:gd name="T62" fmla="*/ 46 w 85"/>
                <a:gd name="T63" fmla="*/ 52 h 95"/>
                <a:gd name="T64" fmla="*/ 63 w 85"/>
                <a:gd name="T65" fmla="*/ 49 h 95"/>
                <a:gd name="T66" fmla="*/ 60 w 85"/>
                <a:gd name="T67" fmla="*/ 49 h 95"/>
                <a:gd name="T68" fmla="*/ 60 w 85"/>
                <a:gd name="T69" fmla="*/ 52 h 95"/>
                <a:gd name="T70" fmla="*/ 54 w 85"/>
                <a:gd name="T71" fmla="*/ 52 h 95"/>
                <a:gd name="T72" fmla="*/ 55 w 85"/>
                <a:gd name="T73" fmla="*/ 49 h 95"/>
                <a:gd name="T74" fmla="*/ 47 w 85"/>
                <a:gd name="T75" fmla="*/ 49 h 95"/>
                <a:gd name="T76" fmla="*/ 47 w 85"/>
                <a:gd name="T77" fmla="*/ 45 h 95"/>
                <a:gd name="T78" fmla="*/ 55 w 85"/>
                <a:gd name="T79" fmla="*/ 26 h 95"/>
                <a:gd name="T80" fmla="*/ 63 w 85"/>
                <a:gd name="T81" fmla="*/ 26 h 95"/>
                <a:gd name="T82" fmla="*/ 61 w 85"/>
                <a:gd name="T83" fmla="*/ 45 h 95"/>
                <a:gd name="T84" fmla="*/ 64 w 85"/>
                <a:gd name="T85" fmla="*/ 45 h 95"/>
                <a:gd name="T86" fmla="*/ 63 w 85"/>
                <a:gd name="T87" fmla="*/ 49 h 95"/>
                <a:gd name="T88" fmla="*/ 55 w 85"/>
                <a:gd name="T89" fmla="*/ 45 h 95"/>
                <a:gd name="T90" fmla="*/ 52 w 85"/>
                <a:gd name="T91" fmla="*/ 45 h 95"/>
                <a:gd name="T92" fmla="*/ 56 w 85"/>
                <a:gd name="T93" fmla="*/ 34 h 95"/>
                <a:gd name="T94" fmla="*/ 55 w 85"/>
                <a:gd name="T95" fmla="*/ 45 h 95"/>
                <a:gd name="T96" fmla="*/ 43 w 85"/>
                <a:gd name="T97" fmla="*/ 0 h 95"/>
                <a:gd name="T98" fmla="*/ 72 w 85"/>
                <a:gd name="T99" fmla="*/ 12 h 95"/>
                <a:gd name="T100" fmla="*/ 85 w 85"/>
                <a:gd name="T101" fmla="*/ 41 h 95"/>
                <a:gd name="T102" fmla="*/ 72 w 85"/>
                <a:gd name="T103" fmla="*/ 70 h 95"/>
                <a:gd name="T104" fmla="*/ 65 w 85"/>
                <a:gd name="T105" fmla="*/ 75 h 95"/>
                <a:gd name="T106" fmla="*/ 64 w 85"/>
                <a:gd name="T107" fmla="*/ 72 h 95"/>
                <a:gd name="T108" fmla="*/ 59 w 85"/>
                <a:gd name="T109" fmla="*/ 68 h 95"/>
                <a:gd name="T110" fmla="*/ 66 w 85"/>
                <a:gd name="T111" fmla="*/ 63 h 95"/>
                <a:gd name="T112" fmla="*/ 75 w 85"/>
                <a:gd name="T113" fmla="*/ 41 h 95"/>
                <a:gd name="T114" fmla="*/ 66 w 85"/>
                <a:gd name="T115" fmla="*/ 18 h 95"/>
                <a:gd name="T116" fmla="*/ 43 w 85"/>
                <a:gd name="T117" fmla="*/ 9 h 95"/>
                <a:gd name="T118" fmla="*/ 31 w 85"/>
                <a:gd name="T119" fmla="*/ 11 h 95"/>
                <a:gd name="T120" fmla="*/ 30 w 85"/>
                <a:gd name="T121" fmla="*/ 5 h 95"/>
                <a:gd name="T122" fmla="*/ 28 w 85"/>
                <a:gd name="T123" fmla="*/ 2 h 95"/>
                <a:gd name="T124" fmla="*/ 43 w 85"/>
                <a:gd name="T125" fmla="*/ 0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85" h="95">
                  <a:moveTo>
                    <a:pt x="50" y="91"/>
                  </a:moveTo>
                  <a:cubicBezTo>
                    <a:pt x="53" y="87"/>
                    <a:pt x="55" y="83"/>
                    <a:pt x="58" y="80"/>
                  </a:cubicBezTo>
                  <a:cubicBezTo>
                    <a:pt x="59" y="78"/>
                    <a:pt x="58" y="76"/>
                    <a:pt x="57" y="74"/>
                  </a:cubicBezTo>
                  <a:cubicBezTo>
                    <a:pt x="52" y="70"/>
                    <a:pt x="48" y="66"/>
                    <a:pt x="44" y="62"/>
                  </a:cubicBezTo>
                  <a:cubicBezTo>
                    <a:pt x="42" y="60"/>
                    <a:pt x="40" y="60"/>
                    <a:pt x="38" y="61"/>
                  </a:cubicBezTo>
                  <a:cubicBezTo>
                    <a:pt x="36" y="62"/>
                    <a:pt x="33" y="64"/>
                    <a:pt x="30" y="66"/>
                  </a:cubicBezTo>
                  <a:cubicBezTo>
                    <a:pt x="21" y="52"/>
                    <a:pt x="20" y="45"/>
                    <a:pt x="18" y="35"/>
                  </a:cubicBezTo>
                  <a:cubicBezTo>
                    <a:pt x="20" y="33"/>
                    <a:pt x="23" y="31"/>
                    <a:pt x="26" y="30"/>
                  </a:cubicBezTo>
                  <a:cubicBezTo>
                    <a:pt x="28" y="29"/>
                    <a:pt x="28" y="27"/>
                    <a:pt x="28" y="24"/>
                  </a:cubicBezTo>
                  <a:cubicBezTo>
                    <a:pt x="26" y="19"/>
                    <a:pt x="24" y="13"/>
                    <a:pt x="23" y="7"/>
                  </a:cubicBezTo>
                  <a:cubicBezTo>
                    <a:pt x="22" y="5"/>
                    <a:pt x="21" y="3"/>
                    <a:pt x="19" y="4"/>
                  </a:cubicBezTo>
                  <a:cubicBezTo>
                    <a:pt x="14" y="4"/>
                    <a:pt x="9" y="4"/>
                    <a:pt x="5" y="5"/>
                  </a:cubicBezTo>
                  <a:cubicBezTo>
                    <a:pt x="1" y="5"/>
                    <a:pt x="0" y="7"/>
                    <a:pt x="0" y="10"/>
                  </a:cubicBezTo>
                  <a:cubicBezTo>
                    <a:pt x="2" y="45"/>
                    <a:pt x="15" y="77"/>
                    <a:pt x="43" y="93"/>
                  </a:cubicBezTo>
                  <a:cubicBezTo>
                    <a:pt x="46" y="95"/>
                    <a:pt x="48" y="95"/>
                    <a:pt x="50" y="91"/>
                  </a:cubicBezTo>
                  <a:close/>
                  <a:moveTo>
                    <a:pt x="46" y="52"/>
                  </a:moveTo>
                  <a:cubicBezTo>
                    <a:pt x="32" y="52"/>
                    <a:pt x="32" y="52"/>
                    <a:pt x="32" y="52"/>
                  </a:cubicBezTo>
                  <a:cubicBezTo>
                    <a:pt x="33" y="49"/>
                    <a:pt x="33" y="49"/>
                    <a:pt x="33" y="49"/>
                  </a:cubicBezTo>
                  <a:cubicBezTo>
                    <a:pt x="41" y="37"/>
                    <a:pt x="41" y="37"/>
                    <a:pt x="41" y="37"/>
                  </a:cubicBezTo>
                  <a:cubicBezTo>
                    <a:pt x="41" y="35"/>
                    <a:pt x="42" y="34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9"/>
                    <a:pt x="40" y="30"/>
                    <a:pt x="40" y="31"/>
                  </a:cubicBezTo>
                  <a:cubicBezTo>
                    <a:pt x="39" y="35"/>
                    <a:pt x="39" y="35"/>
                    <a:pt x="39" y="35"/>
                  </a:cubicBezTo>
                  <a:cubicBezTo>
                    <a:pt x="34" y="35"/>
                    <a:pt x="34" y="35"/>
                    <a:pt x="34" y="35"/>
                  </a:cubicBezTo>
                  <a:cubicBezTo>
                    <a:pt x="35" y="30"/>
                    <a:pt x="35" y="30"/>
                    <a:pt x="35" y="30"/>
                  </a:cubicBezTo>
                  <a:cubicBezTo>
                    <a:pt x="35" y="27"/>
                    <a:pt x="38" y="25"/>
                    <a:pt x="42" y="25"/>
                  </a:cubicBezTo>
                  <a:cubicBezTo>
                    <a:pt x="45" y="25"/>
                    <a:pt x="46" y="26"/>
                    <a:pt x="47" y="27"/>
                  </a:cubicBezTo>
                  <a:cubicBezTo>
                    <a:pt x="48" y="28"/>
                    <a:pt x="48" y="31"/>
                    <a:pt x="48" y="33"/>
                  </a:cubicBezTo>
                  <a:cubicBezTo>
                    <a:pt x="48" y="35"/>
                    <a:pt x="47" y="36"/>
                    <a:pt x="47" y="36"/>
                  </a:cubicBezTo>
                  <a:cubicBezTo>
                    <a:pt x="39" y="49"/>
                    <a:pt x="39" y="49"/>
                    <a:pt x="39" y="49"/>
                  </a:cubicBezTo>
                  <a:cubicBezTo>
                    <a:pt x="46" y="49"/>
                    <a:pt x="46" y="49"/>
                    <a:pt x="46" y="49"/>
                  </a:cubicBezTo>
                  <a:cubicBezTo>
                    <a:pt x="46" y="52"/>
                    <a:pt x="46" y="52"/>
                    <a:pt x="46" y="52"/>
                  </a:cubicBezTo>
                  <a:close/>
                  <a:moveTo>
                    <a:pt x="63" y="49"/>
                  </a:moveTo>
                  <a:cubicBezTo>
                    <a:pt x="60" y="49"/>
                    <a:pt x="60" y="49"/>
                    <a:pt x="60" y="49"/>
                  </a:cubicBezTo>
                  <a:cubicBezTo>
                    <a:pt x="60" y="52"/>
                    <a:pt x="60" y="52"/>
                    <a:pt x="60" y="52"/>
                  </a:cubicBezTo>
                  <a:cubicBezTo>
                    <a:pt x="54" y="52"/>
                    <a:pt x="54" y="52"/>
                    <a:pt x="54" y="52"/>
                  </a:cubicBezTo>
                  <a:cubicBezTo>
                    <a:pt x="55" y="49"/>
                    <a:pt x="55" y="49"/>
                    <a:pt x="55" y="49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47" y="45"/>
                    <a:pt x="47" y="45"/>
                    <a:pt x="47" y="45"/>
                  </a:cubicBezTo>
                  <a:cubicBezTo>
                    <a:pt x="55" y="26"/>
                    <a:pt x="55" y="26"/>
                    <a:pt x="55" y="26"/>
                  </a:cubicBezTo>
                  <a:cubicBezTo>
                    <a:pt x="63" y="26"/>
                    <a:pt x="63" y="26"/>
                    <a:pt x="63" y="26"/>
                  </a:cubicBezTo>
                  <a:cubicBezTo>
                    <a:pt x="61" y="45"/>
                    <a:pt x="61" y="45"/>
                    <a:pt x="61" y="45"/>
                  </a:cubicBezTo>
                  <a:cubicBezTo>
                    <a:pt x="64" y="45"/>
                    <a:pt x="64" y="45"/>
                    <a:pt x="64" y="45"/>
                  </a:cubicBezTo>
                  <a:cubicBezTo>
                    <a:pt x="63" y="49"/>
                    <a:pt x="63" y="49"/>
                    <a:pt x="63" y="49"/>
                  </a:cubicBezTo>
                  <a:close/>
                  <a:moveTo>
                    <a:pt x="55" y="45"/>
                  </a:moveTo>
                  <a:cubicBezTo>
                    <a:pt x="52" y="45"/>
                    <a:pt x="52" y="45"/>
                    <a:pt x="52" y="45"/>
                  </a:cubicBezTo>
                  <a:cubicBezTo>
                    <a:pt x="56" y="34"/>
                    <a:pt x="56" y="34"/>
                    <a:pt x="56" y="34"/>
                  </a:cubicBezTo>
                  <a:cubicBezTo>
                    <a:pt x="55" y="45"/>
                    <a:pt x="55" y="45"/>
                    <a:pt x="55" y="45"/>
                  </a:cubicBezTo>
                  <a:close/>
                  <a:moveTo>
                    <a:pt x="43" y="0"/>
                  </a:moveTo>
                  <a:cubicBezTo>
                    <a:pt x="55" y="0"/>
                    <a:pt x="65" y="4"/>
                    <a:pt x="72" y="12"/>
                  </a:cubicBezTo>
                  <a:cubicBezTo>
                    <a:pt x="80" y="19"/>
                    <a:pt x="85" y="29"/>
                    <a:pt x="85" y="41"/>
                  </a:cubicBezTo>
                  <a:cubicBezTo>
                    <a:pt x="85" y="52"/>
                    <a:pt x="80" y="62"/>
                    <a:pt x="72" y="70"/>
                  </a:cubicBezTo>
                  <a:cubicBezTo>
                    <a:pt x="70" y="72"/>
                    <a:pt x="68" y="74"/>
                    <a:pt x="65" y="75"/>
                  </a:cubicBezTo>
                  <a:cubicBezTo>
                    <a:pt x="65" y="74"/>
                    <a:pt x="65" y="73"/>
                    <a:pt x="64" y="72"/>
                  </a:cubicBezTo>
                  <a:cubicBezTo>
                    <a:pt x="59" y="68"/>
                    <a:pt x="59" y="68"/>
                    <a:pt x="59" y="68"/>
                  </a:cubicBezTo>
                  <a:cubicBezTo>
                    <a:pt x="62" y="67"/>
                    <a:pt x="64" y="65"/>
                    <a:pt x="66" y="63"/>
                  </a:cubicBezTo>
                  <a:cubicBezTo>
                    <a:pt x="72" y="57"/>
                    <a:pt x="75" y="49"/>
                    <a:pt x="75" y="41"/>
                  </a:cubicBezTo>
                  <a:cubicBezTo>
                    <a:pt x="75" y="32"/>
                    <a:pt x="72" y="24"/>
                    <a:pt x="66" y="18"/>
                  </a:cubicBezTo>
                  <a:cubicBezTo>
                    <a:pt x="60" y="12"/>
                    <a:pt x="52" y="9"/>
                    <a:pt x="43" y="9"/>
                  </a:cubicBezTo>
                  <a:cubicBezTo>
                    <a:pt x="39" y="9"/>
                    <a:pt x="35" y="10"/>
                    <a:pt x="31" y="11"/>
                  </a:cubicBezTo>
                  <a:cubicBezTo>
                    <a:pt x="30" y="5"/>
                    <a:pt x="30" y="5"/>
                    <a:pt x="30" y="5"/>
                  </a:cubicBezTo>
                  <a:cubicBezTo>
                    <a:pt x="29" y="4"/>
                    <a:pt x="29" y="3"/>
                    <a:pt x="28" y="2"/>
                  </a:cubicBezTo>
                  <a:cubicBezTo>
                    <a:pt x="33" y="1"/>
                    <a:pt x="38" y="0"/>
                    <a:pt x="4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  <p:sp>
          <p:nvSpPr>
            <p:cNvPr id="91" name="Freeform 341"/>
            <p:cNvSpPr>
              <a:spLocks noEditPoints="1"/>
            </p:cNvSpPr>
            <p:nvPr/>
          </p:nvSpPr>
          <p:spPr bwMode="auto">
            <a:xfrm>
              <a:off x="8594005" y="1957055"/>
              <a:ext cx="341313" cy="263525"/>
            </a:xfrm>
            <a:custGeom>
              <a:avLst/>
              <a:gdLst>
                <a:gd name="T0" fmla="*/ 33 w 97"/>
                <a:gd name="T1" fmla="*/ 75 h 75"/>
                <a:gd name="T2" fmla="*/ 44 w 97"/>
                <a:gd name="T3" fmla="*/ 75 h 75"/>
                <a:gd name="T4" fmla="*/ 47 w 97"/>
                <a:gd name="T5" fmla="*/ 73 h 75"/>
                <a:gd name="T6" fmla="*/ 47 w 97"/>
                <a:gd name="T7" fmla="*/ 49 h 75"/>
                <a:gd name="T8" fmla="*/ 39 w 97"/>
                <a:gd name="T9" fmla="*/ 45 h 75"/>
                <a:gd name="T10" fmla="*/ 30 w 97"/>
                <a:gd name="T11" fmla="*/ 50 h 75"/>
                <a:gd name="T12" fmla="*/ 30 w 97"/>
                <a:gd name="T13" fmla="*/ 73 h 75"/>
                <a:gd name="T14" fmla="*/ 33 w 97"/>
                <a:gd name="T15" fmla="*/ 75 h 75"/>
                <a:gd name="T16" fmla="*/ 0 w 97"/>
                <a:gd name="T17" fmla="*/ 49 h 75"/>
                <a:gd name="T18" fmla="*/ 37 w 97"/>
                <a:gd name="T19" fmla="*/ 28 h 75"/>
                <a:gd name="T20" fmla="*/ 39 w 97"/>
                <a:gd name="T21" fmla="*/ 26 h 75"/>
                <a:gd name="T22" fmla="*/ 41 w 97"/>
                <a:gd name="T23" fmla="*/ 28 h 75"/>
                <a:gd name="T24" fmla="*/ 52 w 97"/>
                <a:gd name="T25" fmla="*/ 34 h 75"/>
                <a:gd name="T26" fmla="*/ 81 w 97"/>
                <a:gd name="T27" fmla="*/ 9 h 75"/>
                <a:gd name="T28" fmla="*/ 77 w 97"/>
                <a:gd name="T29" fmla="*/ 4 h 75"/>
                <a:gd name="T30" fmla="*/ 87 w 97"/>
                <a:gd name="T31" fmla="*/ 2 h 75"/>
                <a:gd name="T32" fmla="*/ 97 w 97"/>
                <a:gd name="T33" fmla="*/ 0 h 75"/>
                <a:gd name="T34" fmla="*/ 94 w 97"/>
                <a:gd name="T35" fmla="*/ 10 h 75"/>
                <a:gd name="T36" fmla="*/ 91 w 97"/>
                <a:gd name="T37" fmla="*/ 19 h 75"/>
                <a:gd name="T38" fmla="*/ 87 w 97"/>
                <a:gd name="T39" fmla="*/ 15 h 75"/>
                <a:gd name="T40" fmla="*/ 55 w 97"/>
                <a:gd name="T41" fmla="*/ 42 h 75"/>
                <a:gd name="T42" fmla="*/ 53 w 97"/>
                <a:gd name="T43" fmla="*/ 44 h 75"/>
                <a:gd name="T44" fmla="*/ 50 w 97"/>
                <a:gd name="T45" fmla="*/ 43 h 75"/>
                <a:gd name="T46" fmla="*/ 39 w 97"/>
                <a:gd name="T47" fmla="*/ 36 h 75"/>
                <a:gd name="T48" fmla="*/ 5 w 97"/>
                <a:gd name="T49" fmla="*/ 57 h 75"/>
                <a:gd name="T50" fmla="*/ 0 w 97"/>
                <a:gd name="T51" fmla="*/ 49 h 75"/>
                <a:gd name="T52" fmla="*/ 10 w 97"/>
                <a:gd name="T53" fmla="*/ 75 h 75"/>
                <a:gd name="T54" fmla="*/ 21 w 97"/>
                <a:gd name="T55" fmla="*/ 75 h 75"/>
                <a:gd name="T56" fmla="*/ 23 w 97"/>
                <a:gd name="T57" fmla="*/ 73 h 75"/>
                <a:gd name="T58" fmla="*/ 23 w 97"/>
                <a:gd name="T59" fmla="*/ 54 h 75"/>
                <a:gd name="T60" fmla="*/ 7 w 97"/>
                <a:gd name="T61" fmla="*/ 64 h 75"/>
                <a:gd name="T62" fmla="*/ 7 w 97"/>
                <a:gd name="T63" fmla="*/ 73 h 75"/>
                <a:gd name="T64" fmla="*/ 10 w 97"/>
                <a:gd name="T65" fmla="*/ 75 h 75"/>
                <a:gd name="T66" fmla="*/ 56 w 97"/>
                <a:gd name="T67" fmla="*/ 75 h 75"/>
                <a:gd name="T68" fmla="*/ 67 w 97"/>
                <a:gd name="T69" fmla="*/ 75 h 75"/>
                <a:gd name="T70" fmla="*/ 70 w 97"/>
                <a:gd name="T71" fmla="*/ 73 h 75"/>
                <a:gd name="T72" fmla="*/ 70 w 97"/>
                <a:gd name="T73" fmla="*/ 39 h 75"/>
                <a:gd name="T74" fmla="*/ 70 w 97"/>
                <a:gd name="T75" fmla="*/ 39 h 75"/>
                <a:gd name="T76" fmla="*/ 54 w 97"/>
                <a:gd name="T77" fmla="*/ 53 h 75"/>
                <a:gd name="T78" fmla="*/ 53 w 97"/>
                <a:gd name="T79" fmla="*/ 52 h 75"/>
                <a:gd name="T80" fmla="*/ 53 w 97"/>
                <a:gd name="T81" fmla="*/ 73 h 75"/>
                <a:gd name="T82" fmla="*/ 56 w 97"/>
                <a:gd name="T83" fmla="*/ 75 h 75"/>
                <a:gd name="T84" fmla="*/ 79 w 97"/>
                <a:gd name="T85" fmla="*/ 75 h 75"/>
                <a:gd name="T86" fmla="*/ 90 w 97"/>
                <a:gd name="T87" fmla="*/ 75 h 75"/>
                <a:gd name="T88" fmla="*/ 93 w 97"/>
                <a:gd name="T89" fmla="*/ 73 h 75"/>
                <a:gd name="T90" fmla="*/ 93 w 97"/>
                <a:gd name="T91" fmla="*/ 32 h 75"/>
                <a:gd name="T92" fmla="*/ 86 w 97"/>
                <a:gd name="T93" fmla="*/ 24 h 75"/>
                <a:gd name="T94" fmla="*/ 77 w 97"/>
                <a:gd name="T95" fmla="*/ 33 h 75"/>
                <a:gd name="T96" fmla="*/ 77 w 97"/>
                <a:gd name="T97" fmla="*/ 73 h 75"/>
                <a:gd name="T98" fmla="*/ 79 w 97"/>
                <a:gd name="T9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7" h="75">
                  <a:moveTo>
                    <a:pt x="33" y="75"/>
                  </a:moveTo>
                  <a:cubicBezTo>
                    <a:pt x="37" y="75"/>
                    <a:pt x="40" y="75"/>
                    <a:pt x="44" y="75"/>
                  </a:cubicBezTo>
                  <a:cubicBezTo>
                    <a:pt x="45" y="75"/>
                    <a:pt x="47" y="74"/>
                    <a:pt x="47" y="73"/>
                  </a:cubicBezTo>
                  <a:cubicBezTo>
                    <a:pt x="47" y="49"/>
                    <a:pt x="47" y="49"/>
                    <a:pt x="47" y="49"/>
                  </a:cubicBezTo>
                  <a:cubicBezTo>
                    <a:pt x="39" y="45"/>
                    <a:pt x="39" y="45"/>
                    <a:pt x="39" y="45"/>
                  </a:cubicBezTo>
                  <a:cubicBezTo>
                    <a:pt x="30" y="50"/>
                    <a:pt x="30" y="50"/>
                    <a:pt x="30" y="50"/>
                  </a:cubicBezTo>
                  <a:cubicBezTo>
                    <a:pt x="30" y="73"/>
                    <a:pt x="30" y="73"/>
                    <a:pt x="30" y="73"/>
                  </a:cubicBezTo>
                  <a:cubicBezTo>
                    <a:pt x="30" y="74"/>
                    <a:pt x="31" y="75"/>
                    <a:pt x="33" y="75"/>
                  </a:cubicBezTo>
                  <a:close/>
                  <a:moveTo>
                    <a:pt x="0" y="49"/>
                  </a:moveTo>
                  <a:cubicBezTo>
                    <a:pt x="37" y="28"/>
                    <a:pt x="37" y="28"/>
                    <a:pt x="37" y="28"/>
                  </a:cubicBezTo>
                  <a:cubicBezTo>
                    <a:pt x="39" y="26"/>
                    <a:pt x="39" y="26"/>
                    <a:pt x="39" y="26"/>
                  </a:cubicBezTo>
                  <a:cubicBezTo>
                    <a:pt x="41" y="28"/>
                    <a:pt x="41" y="28"/>
                    <a:pt x="41" y="28"/>
                  </a:cubicBezTo>
                  <a:cubicBezTo>
                    <a:pt x="52" y="34"/>
                    <a:pt x="52" y="34"/>
                    <a:pt x="52" y="34"/>
                  </a:cubicBezTo>
                  <a:cubicBezTo>
                    <a:pt x="81" y="9"/>
                    <a:pt x="81" y="9"/>
                    <a:pt x="81" y="9"/>
                  </a:cubicBezTo>
                  <a:cubicBezTo>
                    <a:pt x="77" y="4"/>
                    <a:pt x="77" y="4"/>
                    <a:pt x="77" y="4"/>
                  </a:cubicBezTo>
                  <a:cubicBezTo>
                    <a:pt x="87" y="2"/>
                    <a:pt x="87" y="2"/>
                    <a:pt x="87" y="2"/>
                  </a:cubicBezTo>
                  <a:cubicBezTo>
                    <a:pt x="97" y="0"/>
                    <a:pt x="97" y="0"/>
                    <a:pt x="97" y="0"/>
                  </a:cubicBezTo>
                  <a:cubicBezTo>
                    <a:pt x="94" y="10"/>
                    <a:pt x="94" y="10"/>
                    <a:pt x="94" y="10"/>
                  </a:cubicBezTo>
                  <a:cubicBezTo>
                    <a:pt x="91" y="19"/>
                    <a:pt x="91" y="19"/>
                    <a:pt x="91" y="19"/>
                  </a:cubicBezTo>
                  <a:cubicBezTo>
                    <a:pt x="87" y="15"/>
                    <a:pt x="87" y="15"/>
                    <a:pt x="87" y="15"/>
                  </a:cubicBezTo>
                  <a:cubicBezTo>
                    <a:pt x="55" y="42"/>
                    <a:pt x="55" y="42"/>
                    <a:pt x="55" y="42"/>
                  </a:cubicBezTo>
                  <a:cubicBezTo>
                    <a:pt x="53" y="44"/>
                    <a:pt x="53" y="44"/>
                    <a:pt x="53" y="44"/>
                  </a:cubicBezTo>
                  <a:cubicBezTo>
                    <a:pt x="50" y="43"/>
                    <a:pt x="50" y="43"/>
                    <a:pt x="50" y="43"/>
                  </a:cubicBezTo>
                  <a:cubicBezTo>
                    <a:pt x="39" y="36"/>
                    <a:pt x="39" y="36"/>
                    <a:pt x="39" y="36"/>
                  </a:cubicBezTo>
                  <a:cubicBezTo>
                    <a:pt x="5" y="57"/>
                    <a:pt x="5" y="57"/>
                    <a:pt x="5" y="57"/>
                  </a:cubicBezTo>
                  <a:cubicBezTo>
                    <a:pt x="0" y="49"/>
                    <a:pt x="0" y="49"/>
                    <a:pt x="0" y="49"/>
                  </a:cubicBezTo>
                  <a:close/>
                  <a:moveTo>
                    <a:pt x="10" y="75"/>
                  </a:moveTo>
                  <a:cubicBezTo>
                    <a:pt x="21" y="75"/>
                    <a:pt x="21" y="75"/>
                    <a:pt x="21" y="75"/>
                  </a:cubicBezTo>
                  <a:cubicBezTo>
                    <a:pt x="22" y="75"/>
                    <a:pt x="23" y="74"/>
                    <a:pt x="23" y="73"/>
                  </a:cubicBezTo>
                  <a:cubicBezTo>
                    <a:pt x="23" y="54"/>
                    <a:pt x="23" y="54"/>
                    <a:pt x="23" y="54"/>
                  </a:cubicBezTo>
                  <a:cubicBezTo>
                    <a:pt x="7" y="64"/>
                    <a:pt x="7" y="64"/>
                    <a:pt x="7" y="64"/>
                  </a:cubicBezTo>
                  <a:cubicBezTo>
                    <a:pt x="7" y="73"/>
                    <a:pt x="7" y="73"/>
                    <a:pt x="7" y="73"/>
                  </a:cubicBezTo>
                  <a:cubicBezTo>
                    <a:pt x="7" y="74"/>
                    <a:pt x="8" y="75"/>
                    <a:pt x="10" y="75"/>
                  </a:cubicBezTo>
                  <a:close/>
                  <a:moveTo>
                    <a:pt x="56" y="75"/>
                  </a:moveTo>
                  <a:cubicBezTo>
                    <a:pt x="60" y="75"/>
                    <a:pt x="63" y="75"/>
                    <a:pt x="67" y="75"/>
                  </a:cubicBezTo>
                  <a:cubicBezTo>
                    <a:pt x="69" y="75"/>
                    <a:pt x="70" y="74"/>
                    <a:pt x="70" y="73"/>
                  </a:cubicBezTo>
                  <a:cubicBezTo>
                    <a:pt x="70" y="62"/>
                    <a:pt x="70" y="50"/>
                    <a:pt x="70" y="39"/>
                  </a:cubicBezTo>
                  <a:cubicBezTo>
                    <a:pt x="70" y="39"/>
                    <a:pt x="70" y="39"/>
                    <a:pt x="70" y="39"/>
                  </a:cubicBezTo>
                  <a:cubicBezTo>
                    <a:pt x="54" y="53"/>
                    <a:pt x="54" y="53"/>
                    <a:pt x="54" y="53"/>
                  </a:cubicBezTo>
                  <a:cubicBezTo>
                    <a:pt x="53" y="52"/>
                    <a:pt x="53" y="52"/>
                    <a:pt x="53" y="52"/>
                  </a:cubicBezTo>
                  <a:cubicBezTo>
                    <a:pt x="53" y="73"/>
                    <a:pt x="53" y="73"/>
                    <a:pt x="53" y="73"/>
                  </a:cubicBezTo>
                  <a:cubicBezTo>
                    <a:pt x="53" y="74"/>
                    <a:pt x="55" y="75"/>
                    <a:pt x="56" y="75"/>
                  </a:cubicBezTo>
                  <a:close/>
                  <a:moveTo>
                    <a:pt x="79" y="75"/>
                  </a:moveTo>
                  <a:cubicBezTo>
                    <a:pt x="90" y="75"/>
                    <a:pt x="90" y="75"/>
                    <a:pt x="90" y="75"/>
                  </a:cubicBezTo>
                  <a:cubicBezTo>
                    <a:pt x="92" y="75"/>
                    <a:pt x="93" y="74"/>
                    <a:pt x="93" y="73"/>
                  </a:cubicBezTo>
                  <a:cubicBezTo>
                    <a:pt x="93" y="32"/>
                    <a:pt x="93" y="32"/>
                    <a:pt x="93" y="32"/>
                  </a:cubicBezTo>
                  <a:cubicBezTo>
                    <a:pt x="86" y="24"/>
                    <a:pt x="86" y="24"/>
                    <a:pt x="86" y="24"/>
                  </a:cubicBezTo>
                  <a:cubicBezTo>
                    <a:pt x="77" y="33"/>
                    <a:pt x="77" y="33"/>
                    <a:pt x="77" y="33"/>
                  </a:cubicBezTo>
                  <a:cubicBezTo>
                    <a:pt x="77" y="73"/>
                    <a:pt x="77" y="73"/>
                    <a:pt x="77" y="73"/>
                  </a:cubicBezTo>
                  <a:cubicBezTo>
                    <a:pt x="77" y="74"/>
                    <a:pt x="78" y="75"/>
                    <a:pt x="79" y="7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solidFill>
                  <a:prstClr val="black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00" name="Rectangle 9"/>
          <p:cNvSpPr/>
          <p:nvPr/>
        </p:nvSpPr>
        <p:spPr>
          <a:xfrm>
            <a:off x="1676901" y="1712975"/>
            <a:ext cx="496953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奖项一</a:t>
            </a:r>
            <a:endParaRPr lang="en-US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详细内容</a:t>
            </a:r>
            <a:r>
              <a:rPr lang="en-US" altLang="zh-CN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……</a:t>
            </a:r>
            <a:r>
              <a:rPr lang="zh-CN" altLang="en-US" sz="1400" spc="3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400" spc="3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1" name="Rectangle 9"/>
          <p:cNvSpPr/>
          <p:nvPr/>
        </p:nvSpPr>
        <p:spPr>
          <a:xfrm>
            <a:off x="1646276" y="2931471"/>
            <a:ext cx="496953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奖项二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400" spc="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02" name="Rectangle 9"/>
          <p:cNvSpPr/>
          <p:nvPr/>
        </p:nvSpPr>
        <p:spPr>
          <a:xfrm>
            <a:off x="1631989" y="4120419"/>
            <a:ext cx="496953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奖项三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400" spc="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65" name="Rectangle 9"/>
          <p:cNvSpPr/>
          <p:nvPr/>
        </p:nvSpPr>
        <p:spPr>
          <a:xfrm>
            <a:off x="1655232" y="5291457"/>
            <a:ext cx="4969531" cy="10525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奖项四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4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400" spc="300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F9284A70-14F4-41CC-9472-3AAA380C42B9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1DF67C4-86F7-4DBA-87D6-65106D4EDF7B}"/>
              </a:ext>
            </a:extLst>
          </p:cNvPr>
          <p:cNvSpPr txBox="1"/>
          <p:nvPr/>
        </p:nvSpPr>
        <p:spPr>
          <a:xfrm>
            <a:off x="1272970" y="70402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奖励计划</a:t>
            </a:r>
            <a:endParaRPr lang="en-US" altLang="zh-CN" sz="1400" b="1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63252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14:prism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49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15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65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15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65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1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46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15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6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/>
      <p:bldP spid="101" grpId="0"/>
      <p:bldP spid="102" grpId="0"/>
      <p:bldP spid="165" grpId="0"/>
      <p:bldP spid="37" grpId="0"/>
      <p:bldP spid="3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7"/>
          <p:cNvSpPr>
            <a:spLocks/>
          </p:cNvSpPr>
          <p:nvPr/>
        </p:nvSpPr>
        <p:spPr bwMode="auto">
          <a:xfrm>
            <a:off x="9319630" y="1621474"/>
            <a:ext cx="1338263" cy="1962151"/>
          </a:xfrm>
          <a:custGeom>
            <a:avLst/>
            <a:gdLst>
              <a:gd name="T0" fmla="*/ 173 w 259"/>
              <a:gd name="T1" fmla="*/ 335 h 379"/>
              <a:gd name="T2" fmla="*/ 170 w 259"/>
              <a:gd name="T3" fmla="*/ 319 h 379"/>
              <a:gd name="T4" fmla="*/ 259 w 259"/>
              <a:gd name="T5" fmla="*/ 319 h 379"/>
              <a:gd name="T6" fmla="*/ 259 w 259"/>
              <a:gd name="T7" fmla="*/ 223 h 379"/>
              <a:gd name="T8" fmla="*/ 233 w 259"/>
              <a:gd name="T9" fmla="*/ 231 h 379"/>
              <a:gd name="T10" fmla="*/ 190 w 259"/>
              <a:gd name="T11" fmla="*/ 188 h 379"/>
              <a:gd name="T12" fmla="*/ 233 w 259"/>
              <a:gd name="T13" fmla="*/ 144 h 379"/>
              <a:gd name="T14" fmla="*/ 259 w 259"/>
              <a:gd name="T15" fmla="*/ 152 h 379"/>
              <a:gd name="T16" fmla="*/ 259 w 259"/>
              <a:gd name="T17" fmla="*/ 60 h 379"/>
              <a:gd name="T18" fmla="*/ 170 w 259"/>
              <a:gd name="T19" fmla="*/ 60 h 379"/>
              <a:gd name="T20" fmla="*/ 173 w 259"/>
              <a:gd name="T21" fmla="*/ 44 h 379"/>
              <a:gd name="T22" fmla="*/ 129 w 259"/>
              <a:gd name="T23" fmla="*/ 0 h 379"/>
              <a:gd name="T24" fmla="*/ 86 w 259"/>
              <a:gd name="T25" fmla="*/ 44 h 379"/>
              <a:gd name="T26" fmla="*/ 89 w 259"/>
              <a:gd name="T27" fmla="*/ 60 h 379"/>
              <a:gd name="T28" fmla="*/ 0 w 259"/>
              <a:gd name="T29" fmla="*/ 60 h 379"/>
              <a:gd name="T30" fmla="*/ 0 w 259"/>
              <a:gd name="T31" fmla="*/ 149 h 379"/>
              <a:gd name="T32" fmla="*/ 21 w 259"/>
              <a:gd name="T33" fmla="*/ 144 h 379"/>
              <a:gd name="T34" fmla="*/ 65 w 259"/>
              <a:gd name="T35" fmla="*/ 188 h 379"/>
              <a:gd name="T36" fmla="*/ 21 w 259"/>
              <a:gd name="T37" fmla="*/ 231 h 379"/>
              <a:gd name="T38" fmla="*/ 0 w 259"/>
              <a:gd name="T39" fmla="*/ 226 h 379"/>
              <a:gd name="T40" fmla="*/ 0 w 259"/>
              <a:gd name="T41" fmla="*/ 319 h 379"/>
              <a:gd name="T42" fmla="*/ 89 w 259"/>
              <a:gd name="T43" fmla="*/ 319 h 379"/>
              <a:gd name="T44" fmla="*/ 86 w 259"/>
              <a:gd name="T45" fmla="*/ 336 h 379"/>
              <a:gd name="T46" fmla="*/ 129 w 259"/>
              <a:gd name="T47" fmla="*/ 379 h 379"/>
              <a:gd name="T48" fmla="*/ 173 w 259"/>
              <a:gd name="T49" fmla="*/ 335 h 37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379">
                <a:moveTo>
                  <a:pt x="173" y="335"/>
                </a:moveTo>
                <a:cubicBezTo>
                  <a:pt x="173" y="330"/>
                  <a:pt x="172" y="324"/>
                  <a:pt x="170" y="319"/>
                </a:cubicBezTo>
                <a:cubicBezTo>
                  <a:pt x="259" y="319"/>
                  <a:pt x="259" y="319"/>
                  <a:pt x="259" y="319"/>
                </a:cubicBezTo>
                <a:cubicBezTo>
                  <a:pt x="259" y="223"/>
                  <a:pt x="259" y="223"/>
                  <a:pt x="259" y="223"/>
                </a:cubicBezTo>
                <a:cubicBezTo>
                  <a:pt x="252" y="228"/>
                  <a:pt x="243" y="231"/>
                  <a:pt x="233" y="231"/>
                </a:cubicBezTo>
                <a:cubicBezTo>
                  <a:pt x="209" y="231"/>
                  <a:pt x="190" y="212"/>
                  <a:pt x="190" y="188"/>
                </a:cubicBezTo>
                <a:cubicBezTo>
                  <a:pt x="190" y="163"/>
                  <a:pt x="209" y="144"/>
                  <a:pt x="233" y="144"/>
                </a:cubicBezTo>
                <a:cubicBezTo>
                  <a:pt x="243" y="144"/>
                  <a:pt x="252" y="147"/>
                  <a:pt x="259" y="152"/>
                </a:cubicBezTo>
                <a:cubicBezTo>
                  <a:pt x="259" y="60"/>
                  <a:pt x="259" y="60"/>
                  <a:pt x="259" y="60"/>
                </a:cubicBezTo>
                <a:cubicBezTo>
                  <a:pt x="170" y="60"/>
                  <a:pt x="170" y="60"/>
                  <a:pt x="170" y="60"/>
                </a:cubicBezTo>
                <a:cubicBezTo>
                  <a:pt x="172" y="55"/>
                  <a:pt x="173" y="50"/>
                  <a:pt x="173" y="44"/>
                </a:cubicBezTo>
                <a:cubicBezTo>
                  <a:pt x="173" y="20"/>
                  <a:pt x="154" y="0"/>
                  <a:pt x="129" y="0"/>
                </a:cubicBezTo>
                <a:cubicBezTo>
                  <a:pt x="105" y="0"/>
                  <a:pt x="86" y="20"/>
                  <a:pt x="86" y="44"/>
                </a:cubicBezTo>
                <a:cubicBezTo>
                  <a:pt x="86" y="50"/>
                  <a:pt x="87" y="55"/>
                  <a:pt x="89" y="60"/>
                </a:cubicBezTo>
                <a:cubicBezTo>
                  <a:pt x="0" y="60"/>
                  <a:pt x="0" y="60"/>
                  <a:pt x="0" y="60"/>
                </a:cubicBezTo>
                <a:cubicBezTo>
                  <a:pt x="0" y="149"/>
                  <a:pt x="0" y="149"/>
                  <a:pt x="0" y="149"/>
                </a:cubicBezTo>
                <a:cubicBezTo>
                  <a:pt x="6" y="146"/>
                  <a:pt x="13" y="144"/>
                  <a:pt x="21" y="144"/>
                </a:cubicBezTo>
                <a:cubicBezTo>
                  <a:pt x="45" y="144"/>
                  <a:pt x="65" y="163"/>
                  <a:pt x="65" y="188"/>
                </a:cubicBezTo>
                <a:cubicBezTo>
                  <a:pt x="65" y="212"/>
                  <a:pt x="45" y="232"/>
                  <a:pt x="21" y="231"/>
                </a:cubicBezTo>
                <a:cubicBezTo>
                  <a:pt x="13" y="231"/>
                  <a:pt x="6" y="230"/>
                  <a:pt x="0" y="226"/>
                </a:cubicBezTo>
                <a:cubicBezTo>
                  <a:pt x="0" y="319"/>
                  <a:pt x="0" y="319"/>
                  <a:pt x="0" y="319"/>
                </a:cubicBezTo>
                <a:cubicBezTo>
                  <a:pt x="89" y="319"/>
                  <a:pt x="89" y="319"/>
                  <a:pt x="89" y="319"/>
                </a:cubicBezTo>
                <a:cubicBezTo>
                  <a:pt x="87" y="324"/>
                  <a:pt x="86" y="330"/>
                  <a:pt x="86" y="336"/>
                </a:cubicBezTo>
                <a:cubicBezTo>
                  <a:pt x="86" y="360"/>
                  <a:pt x="105" y="379"/>
                  <a:pt x="129" y="379"/>
                </a:cubicBezTo>
                <a:cubicBezTo>
                  <a:pt x="154" y="379"/>
                  <a:pt x="173" y="360"/>
                  <a:pt x="173" y="335"/>
                </a:cubicBezTo>
                <a:close/>
              </a:path>
            </a:pathLst>
          </a:custGeom>
          <a:solidFill>
            <a:srgbClr val="1C61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5" name="Freeform 21"/>
          <p:cNvSpPr>
            <a:spLocks noEditPoints="1"/>
          </p:cNvSpPr>
          <p:nvPr/>
        </p:nvSpPr>
        <p:spPr bwMode="auto">
          <a:xfrm>
            <a:off x="9872078" y="4055111"/>
            <a:ext cx="274639" cy="554039"/>
          </a:xfrm>
          <a:custGeom>
            <a:avLst/>
            <a:gdLst>
              <a:gd name="T0" fmla="*/ 20 w 53"/>
              <a:gd name="T1" fmla="*/ 97 h 107"/>
              <a:gd name="T2" fmla="*/ 8 w 53"/>
              <a:gd name="T3" fmla="*/ 95 h 107"/>
              <a:gd name="T4" fmla="*/ 0 w 53"/>
              <a:gd name="T5" fmla="*/ 93 h 107"/>
              <a:gd name="T6" fmla="*/ 5 w 53"/>
              <a:gd name="T7" fmla="*/ 79 h 107"/>
              <a:gd name="T8" fmla="*/ 11 w 53"/>
              <a:gd name="T9" fmla="*/ 81 h 107"/>
              <a:gd name="T10" fmla="*/ 20 w 53"/>
              <a:gd name="T11" fmla="*/ 83 h 107"/>
              <a:gd name="T12" fmla="*/ 20 w 53"/>
              <a:gd name="T13" fmla="*/ 59 h 107"/>
              <a:gd name="T14" fmla="*/ 13 w 53"/>
              <a:gd name="T15" fmla="*/ 55 h 107"/>
              <a:gd name="T16" fmla="*/ 6 w 53"/>
              <a:gd name="T17" fmla="*/ 50 h 107"/>
              <a:gd name="T18" fmla="*/ 2 w 53"/>
              <a:gd name="T19" fmla="*/ 44 h 107"/>
              <a:gd name="T20" fmla="*/ 0 w 53"/>
              <a:gd name="T21" fmla="*/ 34 h 107"/>
              <a:gd name="T22" fmla="*/ 5 w 53"/>
              <a:gd name="T23" fmla="*/ 18 h 107"/>
              <a:gd name="T24" fmla="*/ 20 w 53"/>
              <a:gd name="T25" fmla="*/ 11 h 107"/>
              <a:gd name="T26" fmla="*/ 20 w 53"/>
              <a:gd name="T27" fmla="*/ 0 h 107"/>
              <a:gd name="T28" fmla="*/ 32 w 53"/>
              <a:gd name="T29" fmla="*/ 0 h 107"/>
              <a:gd name="T30" fmla="*/ 32 w 53"/>
              <a:gd name="T31" fmla="*/ 10 h 107"/>
              <a:gd name="T32" fmla="*/ 41 w 53"/>
              <a:gd name="T33" fmla="*/ 12 h 107"/>
              <a:gd name="T34" fmla="*/ 49 w 53"/>
              <a:gd name="T35" fmla="*/ 14 h 107"/>
              <a:gd name="T36" fmla="*/ 44 w 53"/>
              <a:gd name="T37" fmla="*/ 27 h 107"/>
              <a:gd name="T38" fmla="*/ 39 w 53"/>
              <a:gd name="T39" fmla="*/ 26 h 107"/>
              <a:gd name="T40" fmla="*/ 32 w 53"/>
              <a:gd name="T41" fmla="*/ 24 h 107"/>
              <a:gd name="T42" fmla="*/ 32 w 53"/>
              <a:gd name="T43" fmla="*/ 46 h 107"/>
              <a:gd name="T44" fmla="*/ 40 w 53"/>
              <a:gd name="T45" fmla="*/ 50 h 107"/>
              <a:gd name="T46" fmla="*/ 46 w 53"/>
              <a:gd name="T47" fmla="*/ 55 h 107"/>
              <a:gd name="T48" fmla="*/ 51 w 53"/>
              <a:gd name="T49" fmla="*/ 62 h 107"/>
              <a:gd name="T50" fmla="*/ 53 w 53"/>
              <a:gd name="T51" fmla="*/ 71 h 107"/>
              <a:gd name="T52" fmla="*/ 47 w 53"/>
              <a:gd name="T53" fmla="*/ 88 h 107"/>
              <a:gd name="T54" fmla="*/ 32 w 53"/>
              <a:gd name="T55" fmla="*/ 96 h 107"/>
              <a:gd name="T56" fmla="*/ 32 w 53"/>
              <a:gd name="T57" fmla="*/ 107 h 107"/>
              <a:gd name="T58" fmla="*/ 20 w 53"/>
              <a:gd name="T59" fmla="*/ 107 h 107"/>
              <a:gd name="T60" fmla="*/ 20 w 53"/>
              <a:gd name="T61" fmla="*/ 97 h 107"/>
              <a:gd name="T62" fmla="*/ 15 w 53"/>
              <a:gd name="T63" fmla="*/ 33 h 107"/>
              <a:gd name="T64" fmla="*/ 18 w 53"/>
              <a:gd name="T65" fmla="*/ 39 h 107"/>
              <a:gd name="T66" fmla="*/ 25 w 53"/>
              <a:gd name="T67" fmla="*/ 43 h 107"/>
              <a:gd name="T68" fmla="*/ 25 w 53"/>
              <a:gd name="T69" fmla="*/ 24 h 107"/>
              <a:gd name="T70" fmla="*/ 17 w 53"/>
              <a:gd name="T71" fmla="*/ 26 h 107"/>
              <a:gd name="T72" fmla="*/ 15 w 53"/>
              <a:gd name="T73" fmla="*/ 33 h 107"/>
              <a:gd name="T74" fmla="*/ 38 w 53"/>
              <a:gd name="T75" fmla="*/ 73 h 107"/>
              <a:gd name="T76" fmla="*/ 35 w 53"/>
              <a:gd name="T77" fmla="*/ 67 h 107"/>
              <a:gd name="T78" fmla="*/ 27 w 53"/>
              <a:gd name="T79" fmla="*/ 62 h 107"/>
              <a:gd name="T80" fmla="*/ 27 w 53"/>
              <a:gd name="T81" fmla="*/ 83 h 107"/>
              <a:gd name="T82" fmla="*/ 35 w 53"/>
              <a:gd name="T83" fmla="*/ 80 h 107"/>
              <a:gd name="T84" fmla="*/ 38 w 53"/>
              <a:gd name="T85" fmla="*/ 73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3" h="107">
                <a:moveTo>
                  <a:pt x="20" y="97"/>
                </a:moveTo>
                <a:cubicBezTo>
                  <a:pt x="15" y="97"/>
                  <a:pt x="11" y="96"/>
                  <a:pt x="8" y="95"/>
                </a:cubicBezTo>
                <a:cubicBezTo>
                  <a:pt x="5" y="94"/>
                  <a:pt x="2" y="94"/>
                  <a:pt x="0" y="93"/>
                </a:cubicBezTo>
                <a:cubicBezTo>
                  <a:pt x="5" y="79"/>
                  <a:pt x="5" y="79"/>
                  <a:pt x="5" y="79"/>
                </a:cubicBezTo>
                <a:cubicBezTo>
                  <a:pt x="6" y="80"/>
                  <a:pt x="8" y="81"/>
                  <a:pt x="11" y="81"/>
                </a:cubicBezTo>
                <a:cubicBezTo>
                  <a:pt x="13" y="82"/>
                  <a:pt x="16" y="83"/>
                  <a:pt x="20" y="83"/>
                </a:cubicBezTo>
                <a:cubicBezTo>
                  <a:pt x="20" y="59"/>
                  <a:pt x="20" y="59"/>
                  <a:pt x="20" y="59"/>
                </a:cubicBezTo>
                <a:cubicBezTo>
                  <a:pt x="17" y="58"/>
                  <a:pt x="15" y="57"/>
                  <a:pt x="13" y="55"/>
                </a:cubicBezTo>
                <a:cubicBezTo>
                  <a:pt x="10" y="54"/>
                  <a:pt x="8" y="52"/>
                  <a:pt x="6" y="50"/>
                </a:cubicBezTo>
                <a:cubicBezTo>
                  <a:pt x="4" y="48"/>
                  <a:pt x="3" y="46"/>
                  <a:pt x="2" y="44"/>
                </a:cubicBezTo>
                <a:cubicBezTo>
                  <a:pt x="0" y="41"/>
                  <a:pt x="0" y="38"/>
                  <a:pt x="0" y="34"/>
                </a:cubicBezTo>
                <a:cubicBezTo>
                  <a:pt x="0" y="27"/>
                  <a:pt x="2" y="22"/>
                  <a:pt x="5" y="18"/>
                </a:cubicBezTo>
                <a:cubicBezTo>
                  <a:pt x="9" y="14"/>
                  <a:pt x="14" y="12"/>
                  <a:pt x="20" y="11"/>
                </a:cubicBezTo>
                <a:cubicBezTo>
                  <a:pt x="20" y="0"/>
                  <a:pt x="20" y="0"/>
                  <a:pt x="20" y="0"/>
                </a:cubicBezTo>
                <a:cubicBezTo>
                  <a:pt x="32" y="0"/>
                  <a:pt x="32" y="0"/>
                  <a:pt x="32" y="0"/>
                </a:cubicBezTo>
                <a:cubicBezTo>
                  <a:pt x="32" y="10"/>
                  <a:pt x="32" y="10"/>
                  <a:pt x="32" y="10"/>
                </a:cubicBezTo>
                <a:cubicBezTo>
                  <a:pt x="36" y="11"/>
                  <a:pt x="39" y="11"/>
                  <a:pt x="41" y="12"/>
                </a:cubicBezTo>
                <a:cubicBezTo>
                  <a:pt x="44" y="13"/>
                  <a:pt x="47" y="13"/>
                  <a:pt x="49" y="14"/>
                </a:cubicBezTo>
                <a:cubicBezTo>
                  <a:pt x="44" y="27"/>
                  <a:pt x="44" y="27"/>
                  <a:pt x="44" y="27"/>
                </a:cubicBezTo>
                <a:cubicBezTo>
                  <a:pt x="43" y="27"/>
                  <a:pt x="41" y="26"/>
                  <a:pt x="39" y="26"/>
                </a:cubicBezTo>
                <a:cubicBezTo>
                  <a:pt x="37" y="25"/>
                  <a:pt x="35" y="24"/>
                  <a:pt x="32" y="24"/>
                </a:cubicBezTo>
                <a:cubicBezTo>
                  <a:pt x="32" y="46"/>
                  <a:pt x="32" y="46"/>
                  <a:pt x="32" y="46"/>
                </a:cubicBezTo>
                <a:cubicBezTo>
                  <a:pt x="35" y="48"/>
                  <a:pt x="37" y="49"/>
                  <a:pt x="40" y="50"/>
                </a:cubicBezTo>
                <a:cubicBezTo>
                  <a:pt x="42" y="52"/>
                  <a:pt x="44" y="53"/>
                  <a:pt x="46" y="55"/>
                </a:cubicBezTo>
                <a:cubicBezTo>
                  <a:pt x="48" y="57"/>
                  <a:pt x="50" y="59"/>
                  <a:pt x="51" y="62"/>
                </a:cubicBezTo>
                <a:cubicBezTo>
                  <a:pt x="52" y="64"/>
                  <a:pt x="53" y="67"/>
                  <a:pt x="53" y="71"/>
                </a:cubicBezTo>
                <a:cubicBezTo>
                  <a:pt x="53" y="78"/>
                  <a:pt x="51" y="84"/>
                  <a:pt x="47" y="88"/>
                </a:cubicBezTo>
                <a:cubicBezTo>
                  <a:pt x="44" y="92"/>
                  <a:pt x="39" y="95"/>
                  <a:pt x="32" y="96"/>
                </a:cubicBezTo>
                <a:cubicBezTo>
                  <a:pt x="32" y="107"/>
                  <a:pt x="32" y="107"/>
                  <a:pt x="32" y="107"/>
                </a:cubicBezTo>
                <a:cubicBezTo>
                  <a:pt x="20" y="107"/>
                  <a:pt x="20" y="107"/>
                  <a:pt x="20" y="107"/>
                </a:cubicBezTo>
                <a:lnTo>
                  <a:pt x="20" y="97"/>
                </a:lnTo>
                <a:close/>
                <a:moveTo>
                  <a:pt x="15" y="33"/>
                </a:moveTo>
                <a:cubicBezTo>
                  <a:pt x="15" y="35"/>
                  <a:pt x="16" y="37"/>
                  <a:pt x="18" y="39"/>
                </a:cubicBezTo>
                <a:cubicBezTo>
                  <a:pt x="20" y="40"/>
                  <a:pt x="22" y="42"/>
                  <a:pt x="25" y="43"/>
                </a:cubicBezTo>
                <a:cubicBezTo>
                  <a:pt x="25" y="24"/>
                  <a:pt x="25" y="24"/>
                  <a:pt x="25" y="24"/>
                </a:cubicBezTo>
                <a:cubicBezTo>
                  <a:pt x="21" y="24"/>
                  <a:pt x="19" y="25"/>
                  <a:pt x="17" y="26"/>
                </a:cubicBezTo>
                <a:cubicBezTo>
                  <a:pt x="16" y="28"/>
                  <a:pt x="15" y="30"/>
                  <a:pt x="15" y="33"/>
                </a:cubicBezTo>
                <a:close/>
                <a:moveTo>
                  <a:pt x="38" y="73"/>
                </a:moveTo>
                <a:cubicBezTo>
                  <a:pt x="38" y="70"/>
                  <a:pt x="37" y="68"/>
                  <a:pt x="35" y="67"/>
                </a:cubicBezTo>
                <a:cubicBezTo>
                  <a:pt x="32" y="65"/>
                  <a:pt x="30" y="63"/>
                  <a:pt x="27" y="62"/>
                </a:cubicBezTo>
                <a:cubicBezTo>
                  <a:pt x="27" y="83"/>
                  <a:pt x="27" y="83"/>
                  <a:pt x="27" y="83"/>
                </a:cubicBezTo>
                <a:cubicBezTo>
                  <a:pt x="31" y="83"/>
                  <a:pt x="33" y="82"/>
                  <a:pt x="35" y="80"/>
                </a:cubicBezTo>
                <a:cubicBezTo>
                  <a:pt x="37" y="78"/>
                  <a:pt x="38" y="76"/>
                  <a:pt x="38" y="73"/>
                </a:cubicBezTo>
                <a:close/>
              </a:path>
            </a:pathLst>
          </a:custGeom>
          <a:solidFill>
            <a:srgbClr val="1C617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1157499" y="2023906"/>
            <a:ext cx="1957388" cy="1341439"/>
          </a:xfrm>
          <a:custGeom>
            <a:avLst/>
            <a:gdLst>
              <a:gd name="T0" fmla="*/ 44 w 379"/>
              <a:gd name="T1" fmla="*/ 174 h 259"/>
              <a:gd name="T2" fmla="*/ 60 w 379"/>
              <a:gd name="T3" fmla="*/ 170 h 259"/>
              <a:gd name="T4" fmla="*/ 60 w 379"/>
              <a:gd name="T5" fmla="*/ 259 h 259"/>
              <a:gd name="T6" fmla="*/ 156 w 379"/>
              <a:gd name="T7" fmla="*/ 259 h 259"/>
              <a:gd name="T8" fmla="*/ 148 w 379"/>
              <a:gd name="T9" fmla="*/ 234 h 259"/>
              <a:gd name="T10" fmla="*/ 192 w 379"/>
              <a:gd name="T11" fmla="*/ 190 h 259"/>
              <a:gd name="T12" fmla="*/ 236 w 379"/>
              <a:gd name="T13" fmla="*/ 234 h 259"/>
              <a:gd name="T14" fmla="*/ 228 w 379"/>
              <a:gd name="T15" fmla="*/ 259 h 259"/>
              <a:gd name="T16" fmla="*/ 319 w 379"/>
              <a:gd name="T17" fmla="*/ 259 h 259"/>
              <a:gd name="T18" fmla="*/ 319 w 379"/>
              <a:gd name="T19" fmla="*/ 170 h 259"/>
              <a:gd name="T20" fmla="*/ 335 w 379"/>
              <a:gd name="T21" fmla="*/ 173 h 259"/>
              <a:gd name="T22" fmla="*/ 379 w 379"/>
              <a:gd name="T23" fmla="*/ 130 h 259"/>
              <a:gd name="T24" fmla="*/ 335 w 379"/>
              <a:gd name="T25" fmla="*/ 86 h 259"/>
              <a:gd name="T26" fmla="*/ 319 w 379"/>
              <a:gd name="T27" fmla="*/ 89 h 259"/>
              <a:gd name="T28" fmla="*/ 319 w 379"/>
              <a:gd name="T29" fmla="*/ 0 h 259"/>
              <a:gd name="T30" fmla="*/ 231 w 379"/>
              <a:gd name="T31" fmla="*/ 0 h 259"/>
              <a:gd name="T32" fmla="*/ 236 w 379"/>
              <a:gd name="T33" fmla="*/ 21 h 259"/>
              <a:gd name="T34" fmla="*/ 192 w 379"/>
              <a:gd name="T35" fmla="*/ 65 h 259"/>
              <a:gd name="T36" fmla="*/ 148 w 379"/>
              <a:gd name="T37" fmla="*/ 21 h 259"/>
              <a:gd name="T38" fmla="*/ 153 w 379"/>
              <a:gd name="T39" fmla="*/ 0 h 259"/>
              <a:gd name="T40" fmla="*/ 60 w 379"/>
              <a:gd name="T41" fmla="*/ 0 h 259"/>
              <a:gd name="T42" fmla="*/ 60 w 379"/>
              <a:gd name="T43" fmla="*/ 89 h 259"/>
              <a:gd name="T44" fmla="*/ 44 w 379"/>
              <a:gd name="T45" fmla="*/ 86 h 259"/>
              <a:gd name="T46" fmla="*/ 0 w 379"/>
              <a:gd name="T47" fmla="*/ 130 h 259"/>
              <a:gd name="T48" fmla="*/ 44 w 379"/>
              <a:gd name="T49" fmla="*/ 174 h 2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9" h="259">
                <a:moveTo>
                  <a:pt x="44" y="174"/>
                </a:moveTo>
                <a:cubicBezTo>
                  <a:pt x="50" y="173"/>
                  <a:pt x="55" y="172"/>
                  <a:pt x="60" y="170"/>
                </a:cubicBezTo>
                <a:cubicBezTo>
                  <a:pt x="60" y="259"/>
                  <a:pt x="60" y="259"/>
                  <a:pt x="60" y="259"/>
                </a:cubicBezTo>
                <a:cubicBezTo>
                  <a:pt x="156" y="259"/>
                  <a:pt x="156" y="259"/>
                  <a:pt x="156" y="259"/>
                </a:cubicBezTo>
                <a:cubicBezTo>
                  <a:pt x="151" y="252"/>
                  <a:pt x="148" y="243"/>
                  <a:pt x="148" y="234"/>
                </a:cubicBezTo>
                <a:cubicBezTo>
                  <a:pt x="148" y="209"/>
                  <a:pt x="168" y="190"/>
                  <a:pt x="192" y="190"/>
                </a:cubicBezTo>
                <a:cubicBezTo>
                  <a:pt x="216" y="190"/>
                  <a:pt x="236" y="209"/>
                  <a:pt x="236" y="234"/>
                </a:cubicBezTo>
                <a:cubicBezTo>
                  <a:pt x="236" y="243"/>
                  <a:pt x="233" y="252"/>
                  <a:pt x="228" y="259"/>
                </a:cubicBezTo>
                <a:cubicBezTo>
                  <a:pt x="319" y="259"/>
                  <a:pt x="319" y="259"/>
                  <a:pt x="319" y="259"/>
                </a:cubicBezTo>
                <a:cubicBezTo>
                  <a:pt x="319" y="170"/>
                  <a:pt x="319" y="170"/>
                  <a:pt x="319" y="170"/>
                </a:cubicBezTo>
                <a:cubicBezTo>
                  <a:pt x="324" y="172"/>
                  <a:pt x="329" y="173"/>
                  <a:pt x="335" y="173"/>
                </a:cubicBezTo>
                <a:cubicBezTo>
                  <a:pt x="359" y="173"/>
                  <a:pt x="379" y="154"/>
                  <a:pt x="379" y="130"/>
                </a:cubicBezTo>
                <a:cubicBezTo>
                  <a:pt x="379" y="105"/>
                  <a:pt x="359" y="86"/>
                  <a:pt x="335" y="86"/>
                </a:cubicBezTo>
                <a:cubicBezTo>
                  <a:pt x="329" y="86"/>
                  <a:pt x="324" y="87"/>
                  <a:pt x="319" y="89"/>
                </a:cubicBezTo>
                <a:cubicBezTo>
                  <a:pt x="319" y="0"/>
                  <a:pt x="319" y="0"/>
                  <a:pt x="319" y="0"/>
                </a:cubicBezTo>
                <a:cubicBezTo>
                  <a:pt x="231" y="0"/>
                  <a:pt x="231" y="0"/>
                  <a:pt x="231" y="0"/>
                </a:cubicBezTo>
                <a:cubicBezTo>
                  <a:pt x="234" y="6"/>
                  <a:pt x="236" y="13"/>
                  <a:pt x="236" y="21"/>
                </a:cubicBezTo>
                <a:cubicBezTo>
                  <a:pt x="236" y="45"/>
                  <a:pt x="216" y="65"/>
                  <a:pt x="192" y="65"/>
                </a:cubicBezTo>
                <a:cubicBezTo>
                  <a:pt x="168" y="65"/>
                  <a:pt x="148" y="45"/>
                  <a:pt x="148" y="21"/>
                </a:cubicBezTo>
                <a:cubicBezTo>
                  <a:pt x="148" y="13"/>
                  <a:pt x="150" y="6"/>
                  <a:pt x="15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89"/>
                  <a:pt x="60" y="89"/>
                  <a:pt x="60" y="89"/>
                </a:cubicBezTo>
                <a:cubicBezTo>
                  <a:pt x="55" y="87"/>
                  <a:pt x="50" y="86"/>
                  <a:pt x="44" y="86"/>
                </a:cubicBezTo>
                <a:cubicBezTo>
                  <a:pt x="20" y="86"/>
                  <a:pt x="0" y="105"/>
                  <a:pt x="0" y="130"/>
                </a:cubicBezTo>
                <a:cubicBezTo>
                  <a:pt x="0" y="154"/>
                  <a:pt x="20" y="174"/>
                  <a:pt x="44" y="174"/>
                </a:cubicBezTo>
                <a:close/>
              </a:path>
            </a:pathLst>
          </a:custGeom>
          <a:solidFill>
            <a:srgbClr val="4EC2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18" name="组合 17"/>
          <p:cNvGrpSpPr/>
          <p:nvPr/>
        </p:nvGrpSpPr>
        <p:grpSpPr>
          <a:xfrm>
            <a:off x="1932197" y="4100355"/>
            <a:ext cx="552451" cy="538163"/>
            <a:chOff x="2184401" y="3857626"/>
            <a:chExt cx="552450" cy="538162"/>
          </a:xfrm>
          <a:solidFill>
            <a:srgbClr val="4EC2E6"/>
          </a:solidFill>
        </p:grpSpPr>
        <p:sp>
          <p:nvSpPr>
            <p:cNvPr id="19" name="Oval 22"/>
            <p:cNvSpPr>
              <a:spLocks noChangeArrowheads="1"/>
            </p:cNvSpPr>
            <p:nvPr/>
          </p:nvSpPr>
          <p:spPr bwMode="auto">
            <a:xfrm>
              <a:off x="2324101" y="3857626"/>
              <a:ext cx="268288" cy="268288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5" name="Freeform 23"/>
            <p:cNvSpPr>
              <a:spLocks/>
            </p:cNvSpPr>
            <p:nvPr/>
          </p:nvSpPr>
          <p:spPr bwMode="auto">
            <a:xfrm>
              <a:off x="2525713" y="4167188"/>
              <a:ext cx="211138" cy="228600"/>
            </a:xfrm>
            <a:custGeom>
              <a:avLst/>
              <a:gdLst>
                <a:gd name="T0" fmla="*/ 31 w 41"/>
                <a:gd name="T1" fmla="*/ 9 h 44"/>
                <a:gd name="T2" fmla="*/ 5 w 41"/>
                <a:gd name="T3" fmla="*/ 0 h 44"/>
                <a:gd name="T4" fmla="*/ 0 w 41"/>
                <a:gd name="T5" fmla="*/ 44 h 44"/>
                <a:gd name="T6" fmla="*/ 40 w 41"/>
                <a:gd name="T7" fmla="*/ 44 h 44"/>
                <a:gd name="T8" fmla="*/ 31 w 41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44">
                  <a:moveTo>
                    <a:pt x="31" y="9"/>
                  </a:moveTo>
                  <a:cubicBezTo>
                    <a:pt x="13" y="0"/>
                    <a:pt x="5" y="0"/>
                    <a:pt x="5" y="0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41" y="28"/>
                    <a:pt x="39" y="13"/>
                    <a:pt x="31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7" name="Freeform 24"/>
            <p:cNvSpPr>
              <a:spLocks/>
            </p:cNvSpPr>
            <p:nvPr/>
          </p:nvSpPr>
          <p:spPr bwMode="auto">
            <a:xfrm>
              <a:off x="2184401" y="4167188"/>
              <a:ext cx="206375" cy="228600"/>
            </a:xfrm>
            <a:custGeom>
              <a:avLst/>
              <a:gdLst>
                <a:gd name="T0" fmla="*/ 10 w 40"/>
                <a:gd name="T1" fmla="*/ 9 h 44"/>
                <a:gd name="T2" fmla="*/ 1 w 40"/>
                <a:gd name="T3" fmla="*/ 44 h 44"/>
                <a:gd name="T4" fmla="*/ 40 w 40"/>
                <a:gd name="T5" fmla="*/ 44 h 44"/>
                <a:gd name="T6" fmla="*/ 36 w 40"/>
                <a:gd name="T7" fmla="*/ 0 h 44"/>
                <a:gd name="T8" fmla="*/ 10 w 40"/>
                <a:gd name="T9" fmla="*/ 9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44">
                  <a:moveTo>
                    <a:pt x="10" y="9"/>
                  </a:moveTo>
                  <a:cubicBezTo>
                    <a:pt x="2" y="13"/>
                    <a:pt x="0" y="28"/>
                    <a:pt x="1" y="44"/>
                  </a:cubicBezTo>
                  <a:cubicBezTo>
                    <a:pt x="40" y="44"/>
                    <a:pt x="40" y="44"/>
                    <a:pt x="40" y="44"/>
                  </a:cubicBezTo>
                  <a:cubicBezTo>
                    <a:pt x="36" y="0"/>
                    <a:pt x="36" y="0"/>
                    <a:pt x="36" y="0"/>
                  </a:cubicBezTo>
                  <a:cubicBezTo>
                    <a:pt x="36" y="0"/>
                    <a:pt x="27" y="0"/>
                    <a:pt x="10" y="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8" name="Freeform 25"/>
            <p:cNvSpPr>
              <a:spLocks/>
            </p:cNvSpPr>
            <p:nvPr/>
          </p:nvSpPr>
          <p:spPr bwMode="auto">
            <a:xfrm>
              <a:off x="2457451" y="4173538"/>
              <a:ext cx="47625" cy="87313"/>
            </a:xfrm>
            <a:custGeom>
              <a:avLst/>
              <a:gdLst>
                <a:gd name="T0" fmla="*/ 30 w 30"/>
                <a:gd name="T1" fmla="*/ 0 h 55"/>
                <a:gd name="T2" fmla="*/ 0 w 30"/>
                <a:gd name="T3" fmla="*/ 26 h 55"/>
                <a:gd name="T4" fmla="*/ 30 w 30"/>
                <a:gd name="T5" fmla="*/ 55 h 55"/>
                <a:gd name="T6" fmla="*/ 30 w 30"/>
                <a:gd name="T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" h="55">
                  <a:moveTo>
                    <a:pt x="30" y="0"/>
                  </a:moveTo>
                  <a:lnTo>
                    <a:pt x="0" y="26"/>
                  </a:lnTo>
                  <a:lnTo>
                    <a:pt x="30" y="55"/>
                  </a:lnTo>
                  <a:lnTo>
                    <a:pt x="30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29" name="Freeform 26"/>
            <p:cNvSpPr>
              <a:spLocks/>
            </p:cNvSpPr>
            <p:nvPr/>
          </p:nvSpPr>
          <p:spPr bwMode="auto">
            <a:xfrm>
              <a:off x="2416176" y="4173538"/>
              <a:ext cx="41275" cy="87313"/>
            </a:xfrm>
            <a:custGeom>
              <a:avLst/>
              <a:gdLst>
                <a:gd name="T0" fmla="*/ 0 w 26"/>
                <a:gd name="T1" fmla="*/ 55 h 55"/>
                <a:gd name="T2" fmla="*/ 26 w 26"/>
                <a:gd name="T3" fmla="*/ 26 h 55"/>
                <a:gd name="T4" fmla="*/ 0 w 26"/>
                <a:gd name="T5" fmla="*/ 0 h 55"/>
                <a:gd name="T6" fmla="*/ 0 w 26"/>
                <a:gd name="T7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" h="55">
                  <a:moveTo>
                    <a:pt x="0" y="55"/>
                  </a:moveTo>
                  <a:lnTo>
                    <a:pt x="26" y="26"/>
                  </a:lnTo>
                  <a:lnTo>
                    <a:pt x="0" y="0"/>
                  </a:lnTo>
                  <a:lnTo>
                    <a:pt x="0" y="5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1" name="Freeform 9"/>
          <p:cNvSpPr>
            <a:spLocks/>
          </p:cNvSpPr>
          <p:nvPr/>
        </p:nvSpPr>
        <p:spPr bwMode="auto">
          <a:xfrm>
            <a:off x="4085113" y="1740537"/>
            <a:ext cx="1336675" cy="1968500"/>
          </a:xfrm>
          <a:custGeom>
            <a:avLst/>
            <a:gdLst>
              <a:gd name="T0" fmla="*/ 173 w 259"/>
              <a:gd name="T1" fmla="*/ 336 h 380"/>
              <a:gd name="T2" fmla="*/ 170 w 259"/>
              <a:gd name="T3" fmla="*/ 319 h 380"/>
              <a:gd name="T4" fmla="*/ 259 w 259"/>
              <a:gd name="T5" fmla="*/ 319 h 380"/>
              <a:gd name="T6" fmla="*/ 259 w 259"/>
              <a:gd name="T7" fmla="*/ 223 h 380"/>
              <a:gd name="T8" fmla="*/ 233 w 259"/>
              <a:gd name="T9" fmla="*/ 232 h 380"/>
              <a:gd name="T10" fmla="*/ 189 w 259"/>
              <a:gd name="T11" fmla="*/ 188 h 380"/>
              <a:gd name="T12" fmla="*/ 233 w 259"/>
              <a:gd name="T13" fmla="*/ 144 h 380"/>
              <a:gd name="T14" fmla="*/ 259 w 259"/>
              <a:gd name="T15" fmla="*/ 152 h 380"/>
              <a:gd name="T16" fmla="*/ 259 w 259"/>
              <a:gd name="T17" fmla="*/ 61 h 380"/>
              <a:gd name="T18" fmla="*/ 170 w 259"/>
              <a:gd name="T19" fmla="*/ 61 h 380"/>
              <a:gd name="T20" fmla="*/ 173 w 259"/>
              <a:gd name="T21" fmla="*/ 44 h 380"/>
              <a:gd name="T22" fmla="*/ 129 w 259"/>
              <a:gd name="T23" fmla="*/ 1 h 380"/>
              <a:gd name="T24" fmla="*/ 85 w 259"/>
              <a:gd name="T25" fmla="*/ 44 h 380"/>
              <a:gd name="T26" fmla="*/ 88 w 259"/>
              <a:gd name="T27" fmla="*/ 61 h 380"/>
              <a:gd name="T28" fmla="*/ 0 w 259"/>
              <a:gd name="T29" fmla="*/ 61 h 380"/>
              <a:gd name="T30" fmla="*/ 0 w 259"/>
              <a:gd name="T31" fmla="*/ 149 h 380"/>
              <a:gd name="T32" fmla="*/ 20 w 259"/>
              <a:gd name="T33" fmla="*/ 144 h 380"/>
              <a:gd name="T34" fmla="*/ 64 w 259"/>
              <a:gd name="T35" fmla="*/ 188 h 380"/>
              <a:gd name="T36" fmla="*/ 20 w 259"/>
              <a:gd name="T37" fmla="*/ 232 h 380"/>
              <a:gd name="T38" fmla="*/ 0 w 259"/>
              <a:gd name="T39" fmla="*/ 226 h 380"/>
              <a:gd name="T40" fmla="*/ 0 w 259"/>
              <a:gd name="T41" fmla="*/ 319 h 380"/>
              <a:gd name="T42" fmla="*/ 88 w 259"/>
              <a:gd name="T43" fmla="*/ 319 h 380"/>
              <a:gd name="T44" fmla="*/ 85 w 259"/>
              <a:gd name="T45" fmla="*/ 336 h 380"/>
              <a:gd name="T46" fmla="*/ 129 w 259"/>
              <a:gd name="T47" fmla="*/ 380 h 380"/>
              <a:gd name="T48" fmla="*/ 173 w 259"/>
              <a:gd name="T49" fmla="*/ 336 h 3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259" h="380">
                <a:moveTo>
                  <a:pt x="173" y="336"/>
                </a:moveTo>
                <a:cubicBezTo>
                  <a:pt x="173" y="330"/>
                  <a:pt x="172" y="324"/>
                  <a:pt x="170" y="319"/>
                </a:cubicBezTo>
                <a:cubicBezTo>
                  <a:pt x="259" y="319"/>
                  <a:pt x="259" y="319"/>
                  <a:pt x="259" y="319"/>
                </a:cubicBezTo>
                <a:cubicBezTo>
                  <a:pt x="259" y="223"/>
                  <a:pt x="259" y="223"/>
                  <a:pt x="259" y="223"/>
                </a:cubicBezTo>
                <a:cubicBezTo>
                  <a:pt x="251" y="229"/>
                  <a:pt x="243" y="232"/>
                  <a:pt x="233" y="232"/>
                </a:cubicBezTo>
                <a:cubicBezTo>
                  <a:pt x="209" y="232"/>
                  <a:pt x="189" y="212"/>
                  <a:pt x="189" y="188"/>
                </a:cubicBezTo>
                <a:cubicBezTo>
                  <a:pt x="189" y="163"/>
                  <a:pt x="209" y="144"/>
                  <a:pt x="233" y="144"/>
                </a:cubicBezTo>
                <a:cubicBezTo>
                  <a:pt x="243" y="144"/>
                  <a:pt x="251" y="147"/>
                  <a:pt x="259" y="152"/>
                </a:cubicBezTo>
                <a:cubicBezTo>
                  <a:pt x="259" y="61"/>
                  <a:pt x="259" y="61"/>
                  <a:pt x="259" y="61"/>
                </a:cubicBezTo>
                <a:cubicBezTo>
                  <a:pt x="170" y="61"/>
                  <a:pt x="170" y="61"/>
                  <a:pt x="170" y="61"/>
                </a:cubicBezTo>
                <a:cubicBezTo>
                  <a:pt x="172" y="56"/>
                  <a:pt x="173" y="50"/>
                  <a:pt x="173" y="44"/>
                </a:cubicBezTo>
                <a:cubicBezTo>
                  <a:pt x="173" y="20"/>
                  <a:pt x="153" y="1"/>
                  <a:pt x="129" y="1"/>
                </a:cubicBezTo>
                <a:cubicBezTo>
                  <a:pt x="105" y="0"/>
                  <a:pt x="85" y="20"/>
                  <a:pt x="85" y="44"/>
                </a:cubicBezTo>
                <a:cubicBezTo>
                  <a:pt x="85" y="50"/>
                  <a:pt x="86" y="56"/>
                  <a:pt x="88" y="61"/>
                </a:cubicBezTo>
                <a:cubicBezTo>
                  <a:pt x="0" y="61"/>
                  <a:pt x="0" y="61"/>
                  <a:pt x="0" y="61"/>
                </a:cubicBezTo>
                <a:cubicBezTo>
                  <a:pt x="0" y="149"/>
                  <a:pt x="0" y="149"/>
                  <a:pt x="0" y="149"/>
                </a:cubicBezTo>
                <a:cubicBezTo>
                  <a:pt x="6" y="146"/>
                  <a:pt x="13" y="144"/>
                  <a:pt x="20" y="144"/>
                </a:cubicBezTo>
                <a:cubicBezTo>
                  <a:pt x="45" y="144"/>
                  <a:pt x="64" y="163"/>
                  <a:pt x="64" y="188"/>
                </a:cubicBezTo>
                <a:cubicBezTo>
                  <a:pt x="64" y="212"/>
                  <a:pt x="45" y="232"/>
                  <a:pt x="20" y="232"/>
                </a:cubicBezTo>
                <a:cubicBezTo>
                  <a:pt x="13" y="232"/>
                  <a:pt x="6" y="230"/>
                  <a:pt x="0" y="226"/>
                </a:cubicBezTo>
                <a:cubicBezTo>
                  <a:pt x="0" y="319"/>
                  <a:pt x="0" y="319"/>
                  <a:pt x="0" y="319"/>
                </a:cubicBezTo>
                <a:cubicBezTo>
                  <a:pt x="88" y="319"/>
                  <a:pt x="88" y="319"/>
                  <a:pt x="88" y="319"/>
                </a:cubicBezTo>
                <a:cubicBezTo>
                  <a:pt x="86" y="324"/>
                  <a:pt x="85" y="330"/>
                  <a:pt x="85" y="336"/>
                </a:cubicBezTo>
                <a:cubicBezTo>
                  <a:pt x="85" y="360"/>
                  <a:pt x="105" y="380"/>
                  <a:pt x="129" y="380"/>
                </a:cubicBezTo>
                <a:cubicBezTo>
                  <a:pt x="153" y="380"/>
                  <a:pt x="173" y="360"/>
                  <a:pt x="173" y="336"/>
                </a:cubicBezTo>
                <a:close/>
              </a:path>
            </a:pathLst>
          </a:custGeom>
          <a:solidFill>
            <a:srgbClr val="1C617E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4420075" y="4194811"/>
            <a:ext cx="506412" cy="382588"/>
            <a:chOff x="4425951" y="4006851"/>
            <a:chExt cx="506412" cy="382588"/>
          </a:xfrm>
          <a:solidFill>
            <a:srgbClr val="1C617E"/>
          </a:solidFill>
        </p:grpSpPr>
        <p:sp>
          <p:nvSpPr>
            <p:cNvPr id="33" name="Freeform 27"/>
            <p:cNvSpPr>
              <a:spLocks/>
            </p:cNvSpPr>
            <p:nvPr/>
          </p:nvSpPr>
          <p:spPr bwMode="auto">
            <a:xfrm>
              <a:off x="4425951" y="4260851"/>
              <a:ext cx="128588" cy="128588"/>
            </a:xfrm>
            <a:custGeom>
              <a:avLst/>
              <a:gdLst>
                <a:gd name="T0" fmla="*/ 25 w 25"/>
                <a:gd name="T1" fmla="*/ 2 h 25"/>
                <a:gd name="T2" fmla="*/ 23 w 25"/>
                <a:gd name="T3" fmla="*/ 0 h 25"/>
                <a:gd name="T4" fmla="*/ 3 w 25"/>
                <a:gd name="T5" fmla="*/ 0 h 25"/>
                <a:gd name="T6" fmla="*/ 0 w 25"/>
                <a:gd name="T7" fmla="*/ 2 h 25"/>
                <a:gd name="T8" fmla="*/ 0 w 25"/>
                <a:gd name="T9" fmla="*/ 22 h 25"/>
                <a:gd name="T10" fmla="*/ 3 w 25"/>
                <a:gd name="T11" fmla="*/ 25 h 25"/>
                <a:gd name="T12" fmla="*/ 23 w 25"/>
                <a:gd name="T13" fmla="*/ 25 h 25"/>
                <a:gd name="T14" fmla="*/ 25 w 25"/>
                <a:gd name="T15" fmla="*/ 22 h 25"/>
                <a:gd name="T16" fmla="*/ 25 w 25"/>
                <a:gd name="T17" fmla="*/ 2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5" h="25">
                  <a:moveTo>
                    <a:pt x="25" y="2"/>
                  </a:moveTo>
                  <a:cubicBezTo>
                    <a:pt x="25" y="1"/>
                    <a:pt x="24" y="0"/>
                    <a:pt x="2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23"/>
                    <a:pt x="1" y="25"/>
                    <a:pt x="3" y="25"/>
                  </a:cubicBezTo>
                  <a:cubicBezTo>
                    <a:pt x="23" y="25"/>
                    <a:pt x="23" y="25"/>
                    <a:pt x="23" y="25"/>
                  </a:cubicBezTo>
                  <a:cubicBezTo>
                    <a:pt x="24" y="25"/>
                    <a:pt x="25" y="23"/>
                    <a:pt x="25" y="22"/>
                  </a:cubicBezTo>
                  <a:lnTo>
                    <a:pt x="25" y="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4" name="Freeform 28"/>
            <p:cNvSpPr>
              <a:spLocks/>
            </p:cNvSpPr>
            <p:nvPr/>
          </p:nvSpPr>
          <p:spPr bwMode="auto">
            <a:xfrm>
              <a:off x="4616451" y="4141788"/>
              <a:ext cx="125413" cy="247650"/>
            </a:xfrm>
            <a:custGeom>
              <a:avLst/>
              <a:gdLst>
                <a:gd name="T0" fmla="*/ 24 w 24"/>
                <a:gd name="T1" fmla="*/ 3 h 48"/>
                <a:gd name="T2" fmla="*/ 22 w 24"/>
                <a:gd name="T3" fmla="*/ 0 h 48"/>
                <a:gd name="T4" fmla="*/ 2 w 24"/>
                <a:gd name="T5" fmla="*/ 0 h 48"/>
                <a:gd name="T6" fmla="*/ 0 w 24"/>
                <a:gd name="T7" fmla="*/ 3 h 48"/>
                <a:gd name="T8" fmla="*/ 0 w 24"/>
                <a:gd name="T9" fmla="*/ 45 h 48"/>
                <a:gd name="T10" fmla="*/ 2 w 24"/>
                <a:gd name="T11" fmla="*/ 48 h 48"/>
                <a:gd name="T12" fmla="*/ 22 w 24"/>
                <a:gd name="T13" fmla="*/ 48 h 48"/>
                <a:gd name="T14" fmla="*/ 24 w 24"/>
                <a:gd name="T15" fmla="*/ 45 h 48"/>
                <a:gd name="T16" fmla="*/ 24 w 24"/>
                <a:gd name="T17" fmla="*/ 3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48">
                  <a:moveTo>
                    <a:pt x="24" y="3"/>
                  </a:moveTo>
                  <a:cubicBezTo>
                    <a:pt x="24" y="1"/>
                    <a:pt x="23" y="0"/>
                    <a:pt x="22" y="0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5"/>
                    <a:pt x="0" y="45"/>
                    <a:pt x="0" y="45"/>
                  </a:cubicBezTo>
                  <a:cubicBezTo>
                    <a:pt x="0" y="47"/>
                    <a:pt x="1" y="48"/>
                    <a:pt x="2" y="48"/>
                  </a:cubicBezTo>
                  <a:cubicBezTo>
                    <a:pt x="22" y="48"/>
                    <a:pt x="22" y="48"/>
                    <a:pt x="22" y="48"/>
                  </a:cubicBezTo>
                  <a:cubicBezTo>
                    <a:pt x="23" y="48"/>
                    <a:pt x="24" y="47"/>
                    <a:pt x="24" y="45"/>
                  </a:cubicBezTo>
                  <a:lnTo>
                    <a:pt x="2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  <p:sp>
          <p:nvSpPr>
            <p:cNvPr id="35" name="Freeform 29"/>
            <p:cNvSpPr>
              <a:spLocks/>
            </p:cNvSpPr>
            <p:nvPr/>
          </p:nvSpPr>
          <p:spPr bwMode="auto">
            <a:xfrm>
              <a:off x="4808538" y="4006851"/>
              <a:ext cx="123825" cy="382588"/>
            </a:xfrm>
            <a:custGeom>
              <a:avLst/>
              <a:gdLst>
                <a:gd name="T0" fmla="*/ 24 w 24"/>
                <a:gd name="T1" fmla="*/ 3 h 74"/>
                <a:gd name="T2" fmla="*/ 21 w 24"/>
                <a:gd name="T3" fmla="*/ 0 h 74"/>
                <a:gd name="T4" fmla="*/ 1 w 24"/>
                <a:gd name="T5" fmla="*/ 0 h 74"/>
                <a:gd name="T6" fmla="*/ 0 w 24"/>
                <a:gd name="T7" fmla="*/ 3 h 74"/>
                <a:gd name="T8" fmla="*/ 0 w 24"/>
                <a:gd name="T9" fmla="*/ 71 h 74"/>
                <a:gd name="T10" fmla="*/ 1 w 24"/>
                <a:gd name="T11" fmla="*/ 74 h 74"/>
                <a:gd name="T12" fmla="*/ 21 w 24"/>
                <a:gd name="T13" fmla="*/ 74 h 74"/>
                <a:gd name="T14" fmla="*/ 24 w 24"/>
                <a:gd name="T15" fmla="*/ 71 h 74"/>
                <a:gd name="T16" fmla="*/ 24 w 24"/>
                <a:gd name="T17" fmla="*/ 3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4" h="74">
                  <a:moveTo>
                    <a:pt x="24" y="3"/>
                  </a:moveTo>
                  <a:cubicBezTo>
                    <a:pt x="24" y="2"/>
                    <a:pt x="23" y="0"/>
                    <a:pt x="21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0" y="0"/>
                    <a:pt x="0" y="2"/>
                    <a:pt x="0" y="3"/>
                  </a:cubicBezTo>
                  <a:cubicBezTo>
                    <a:pt x="0" y="71"/>
                    <a:pt x="0" y="71"/>
                    <a:pt x="0" y="71"/>
                  </a:cubicBezTo>
                  <a:cubicBezTo>
                    <a:pt x="0" y="72"/>
                    <a:pt x="0" y="74"/>
                    <a:pt x="1" y="74"/>
                  </a:cubicBezTo>
                  <a:cubicBezTo>
                    <a:pt x="21" y="74"/>
                    <a:pt x="21" y="74"/>
                    <a:pt x="21" y="74"/>
                  </a:cubicBezTo>
                  <a:cubicBezTo>
                    <a:pt x="23" y="74"/>
                    <a:pt x="24" y="72"/>
                    <a:pt x="24" y="71"/>
                  </a:cubicBezTo>
                  <a:lnTo>
                    <a:pt x="24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 sz="2400">
                <a:cs typeface="+mn-ea"/>
                <a:sym typeface="+mn-lt"/>
              </a:endParaRPr>
            </a:p>
          </p:txBody>
        </p:sp>
      </p:grpSp>
      <p:sp>
        <p:nvSpPr>
          <p:cNvPr id="38" name="Freeform 13"/>
          <p:cNvSpPr>
            <a:spLocks/>
          </p:cNvSpPr>
          <p:nvPr/>
        </p:nvSpPr>
        <p:spPr bwMode="auto">
          <a:xfrm>
            <a:off x="6392014" y="1994537"/>
            <a:ext cx="1957388" cy="1336675"/>
          </a:xfrm>
          <a:custGeom>
            <a:avLst/>
            <a:gdLst>
              <a:gd name="T0" fmla="*/ 44 w 379"/>
              <a:gd name="T1" fmla="*/ 173 h 258"/>
              <a:gd name="T2" fmla="*/ 60 w 379"/>
              <a:gd name="T3" fmla="*/ 170 h 258"/>
              <a:gd name="T4" fmla="*/ 60 w 379"/>
              <a:gd name="T5" fmla="*/ 258 h 258"/>
              <a:gd name="T6" fmla="*/ 156 w 379"/>
              <a:gd name="T7" fmla="*/ 258 h 258"/>
              <a:gd name="T8" fmla="*/ 148 w 379"/>
              <a:gd name="T9" fmla="*/ 233 h 258"/>
              <a:gd name="T10" fmla="*/ 192 w 379"/>
              <a:gd name="T11" fmla="*/ 189 h 258"/>
              <a:gd name="T12" fmla="*/ 236 w 379"/>
              <a:gd name="T13" fmla="*/ 233 h 258"/>
              <a:gd name="T14" fmla="*/ 227 w 379"/>
              <a:gd name="T15" fmla="*/ 258 h 258"/>
              <a:gd name="T16" fmla="*/ 319 w 379"/>
              <a:gd name="T17" fmla="*/ 258 h 258"/>
              <a:gd name="T18" fmla="*/ 319 w 379"/>
              <a:gd name="T19" fmla="*/ 170 h 258"/>
              <a:gd name="T20" fmla="*/ 335 w 379"/>
              <a:gd name="T21" fmla="*/ 173 h 258"/>
              <a:gd name="T22" fmla="*/ 379 w 379"/>
              <a:gd name="T23" fmla="*/ 129 h 258"/>
              <a:gd name="T24" fmla="*/ 335 w 379"/>
              <a:gd name="T25" fmla="*/ 85 h 258"/>
              <a:gd name="T26" fmla="*/ 319 w 379"/>
              <a:gd name="T27" fmla="*/ 88 h 258"/>
              <a:gd name="T28" fmla="*/ 319 w 379"/>
              <a:gd name="T29" fmla="*/ 0 h 258"/>
              <a:gd name="T30" fmla="*/ 230 w 379"/>
              <a:gd name="T31" fmla="*/ 0 h 258"/>
              <a:gd name="T32" fmla="*/ 236 w 379"/>
              <a:gd name="T33" fmla="*/ 20 h 258"/>
              <a:gd name="T34" fmla="*/ 192 w 379"/>
              <a:gd name="T35" fmla="*/ 64 h 258"/>
              <a:gd name="T36" fmla="*/ 148 w 379"/>
              <a:gd name="T37" fmla="*/ 20 h 258"/>
              <a:gd name="T38" fmla="*/ 153 w 379"/>
              <a:gd name="T39" fmla="*/ 0 h 258"/>
              <a:gd name="T40" fmla="*/ 60 w 379"/>
              <a:gd name="T41" fmla="*/ 0 h 258"/>
              <a:gd name="T42" fmla="*/ 60 w 379"/>
              <a:gd name="T43" fmla="*/ 88 h 258"/>
              <a:gd name="T44" fmla="*/ 44 w 379"/>
              <a:gd name="T45" fmla="*/ 85 h 258"/>
              <a:gd name="T46" fmla="*/ 0 w 379"/>
              <a:gd name="T47" fmla="*/ 129 h 258"/>
              <a:gd name="T48" fmla="*/ 44 w 379"/>
              <a:gd name="T49" fmla="*/ 173 h 2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379" h="258">
                <a:moveTo>
                  <a:pt x="44" y="173"/>
                </a:moveTo>
                <a:cubicBezTo>
                  <a:pt x="49" y="173"/>
                  <a:pt x="55" y="172"/>
                  <a:pt x="60" y="170"/>
                </a:cubicBezTo>
                <a:cubicBezTo>
                  <a:pt x="60" y="258"/>
                  <a:pt x="60" y="258"/>
                  <a:pt x="60" y="258"/>
                </a:cubicBezTo>
                <a:cubicBezTo>
                  <a:pt x="156" y="258"/>
                  <a:pt x="156" y="258"/>
                  <a:pt x="156" y="258"/>
                </a:cubicBezTo>
                <a:cubicBezTo>
                  <a:pt x="151" y="251"/>
                  <a:pt x="148" y="242"/>
                  <a:pt x="148" y="233"/>
                </a:cubicBezTo>
                <a:cubicBezTo>
                  <a:pt x="148" y="209"/>
                  <a:pt x="167" y="189"/>
                  <a:pt x="192" y="189"/>
                </a:cubicBezTo>
                <a:cubicBezTo>
                  <a:pt x="216" y="189"/>
                  <a:pt x="236" y="209"/>
                  <a:pt x="236" y="233"/>
                </a:cubicBezTo>
                <a:cubicBezTo>
                  <a:pt x="236" y="242"/>
                  <a:pt x="232" y="251"/>
                  <a:pt x="227" y="258"/>
                </a:cubicBezTo>
                <a:cubicBezTo>
                  <a:pt x="319" y="258"/>
                  <a:pt x="319" y="258"/>
                  <a:pt x="319" y="258"/>
                </a:cubicBezTo>
                <a:cubicBezTo>
                  <a:pt x="319" y="170"/>
                  <a:pt x="319" y="170"/>
                  <a:pt x="319" y="170"/>
                </a:cubicBezTo>
                <a:cubicBezTo>
                  <a:pt x="324" y="172"/>
                  <a:pt x="329" y="173"/>
                  <a:pt x="335" y="173"/>
                </a:cubicBezTo>
                <a:cubicBezTo>
                  <a:pt x="359" y="173"/>
                  <a:pt x="379" y="153"/>
                  <a:pt x="379" y="129"/>
                </a:cubicBezTo>
                <a:cubicBezTo>
                  <a:pt x="379" y="105"/>
                  <a:pt x="359" y="85"/>
                  <a:pt x="335" y="85"/>
                </a:cubicBezTo>
                <a:cubicBezTo>
                  <a:pt x="329" y="85"/>
                  <a:pt x="324" y="86"/>
                  <a:pt x="319" y="88"/>
                </a:cubicBezTo>
                <a:cubicBezTo>
                  <a:pt x="319" y="0"/>
                  <a:pt x="319" y="0"/>
                  <a:pt x="319" y="0"/>
                </a:cubicBezTo>
                <a:cubicBezTo>
                  <a:pt x="230" y="0"/>
                  <a:pt x="230" y="0"/>
                  <a:pt x="230" y="0"/>
                </a:cubicBezTo>
                <a:cubicBezTo>
                  <a:pt x="234" y="6"/>
                  <a:pt x="236" y="13"/>
                  <a:pt x="236" y="20"/>
                </a:cubicBezTo>
                <a:cubicBezTo>
                  <a:pt x="236" y="45"/>
                  <a:pt x="216" y="64"/>
                  <a:pt x="192" y="64"/>
                </a:cubicBezTo>
                <a:cubicBezTo>
                  <a:pt x="167" y="64"/>
                  <a:pt x="148" y="45"/>
                  <a:pt x="148" y="20"/>
                </a:cubicBezTo>
                <a:cubicBezTo>
                  <a:pt x="148" y="13"/>
                  <a:pt x="150" y="6"/>
                  <a:pt x="153" y="0"/>
                </a:cubicBezTo>
                <a:cubicBezTo>
                  <a:pt x="60" y="0"/>
                  <a:pt x="60" y="0"/>
                  <a:pt x="60" y="0"/>
                </a:cubicBezTo>
                <a:cubicBezTo>
                  <a:pt x="60" y="88"/>
                  <a:pt x="60" y="88"/>
                  <a:pt x="60" y="88"/>
                </a:cubicBezTo>
                <a:cubicBezTo>
                  <a:pt x="55" y="86"/>
                  <a:pt x="49" y="85"/>
                  <a:pt x="44" y="85"/>
                </a:cubicBezTo>
                <a:cubicBezTo>
                  <a:pt x="19" y="85"/>
                  <a:pt x="0" y="105"/>
                  <a:pt x="0" y="129"/>
                </a:cubicBezTo>
                <a:cubicBezTo>
                  <a:pt x="0" y="153"/>
                  <a:pt x="19" y="173"/>
                  <a:pt x="44" y="173"/>
                </a:cubicBezTo>
                <a:close/>
              </a:path>
            </a:pathLst>
          </a:custGeom>
          <a:solidFill>
            <a:srgbClr val="4EC2E6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0" name="Freeform 30"/>
          <p:cNvSpPr>
            <a:spLocks/>
          </p:cNvSpPr>
          <p:nvPr/>
        </p:nvSpPr>
        <p:spPr bwMode="auto">
          <a:xfrm>
            <a:off x="7141313" y="4055111"/>
            <a:ext cx="552451" cy="554039"/>
          </a:xfrm>
          <a:custGeom>
            <a:avLst/>
            <a:gdLst>
              <a:gd name="T0" fmla="*/ 75 w 107"/>
              <a:gd name="T1" fmla="*/ 14 h 107"/>
              <a:gd name="T2" fmla="*/ 72 w 107"/>
              <a:gd name="T3" fmla="*/ 18 h 107"/>
              <a:gd name="T4" fmla="*/ 54 w 107"/>
              <a:gd name="T5" fmla="*/ 0 h 107"/>
              <a:gd name="T6" fmla="*/ 34 w 107"/>
              <a:gd name="T7" fmla="*/ 20 h 107"/>
              <a:gd name="T8" fmla="*/ 41 w 107"/>
              <a:gd name="T9" fmla="*/ 23 h 107"/>
              <a:gd name="T10" fmla="*/ 41 w 107"/>
              <a:gd name="T11" fmla="*/ 41 h 107"/>
              <a:gd name="T12" fmla="*/ 23 w 107"/>
              <a:gd name="T13" fmla="*/ 41 h 107"/>
              <a:gd name="T14" fmla="*/ 19 w 107"/>
              <a:gd name="T15" fmla="*/ 34 h 107"/>
              <a:gd name="T16" fmla="*/ 0 w 107"/>
              <a:gd name="T17" fmla="*/ 53 h 107"/>
              <a:gd name="T18" fmla="*/ 18 w 107"/>
              <a:gd name="T19" fmla="*/ 72 h 107"/>
              <a:gd name="T20" fmla="*/ 14 w 107"/>
              <a:gd name="T21" fmla="*/ 75 h 107"/>
              <a:gd name="T22" fmla="*/ 14 w 107"/>
              <a:gd name="T23" fmla="*/ 93 h 107"/>
              <a:gd name="T24" fmla="*/ 33 w 107"/>
              <a:gd name="T25" fmla="*/ 93 h 107"/>
              <a:gd name="T26" fmla="*/ 35 w 107"/>
              <a:gd name="T27" fmla="*/ 89 h 107"/>
              <a:gd name="T28" fmla="*/ 54 w 107"/>
              <a:gd name="T29" fmla="*/ 107 h 107"/>
              <a:gd name="T30" fmla="*/ 72 w 107"/>
              <a:gd name="T31" fmla="*/ 89 h 107"/>
              <a:gd name="T32" fmla="*/ 67 w 107"/>
              <a:gd name="T33" fmla="*/ 86 h 107"/>
              <a:gd name="T34" fmla="*/ 67 w 107"/>
              <a:gd name="T35" fmla="*/ 67 h 107"/>
              <a:gd name="T36" fmla="*/ 85 w 107"/>
              <a:gd name="T37" fmla="*/ 67 h 107"/>
              <a:gd name="T38" fmla="*/ 88 w 107"/>
              <a:gd name="T39" fmla="*/ 73 h 107"/>
              <a:gd name="T40" fmla="*/ 107 w 107"/>
              <a:gd name="T41" fmla="*/ 53 h 107"/>
              <a:gd name="T42" fmla="*/ 89 w 107"/>
              <a:gd name="T43" fmla="*/ 35 h 107"/>
              <a:gd name="T44" fmla="*/ 93 w 107"/>
              <a:gd name="T45" fmla="*/ 32 h 107"/>
              <a:gd name="T46" fmla="*/ 93 w 107"/>
              <a:gd name="T47" fmla="*/ 14 h 107"/>
              <a:gd name="T48" fmla="*/ 75 w 107"/>
              <a:gd name="T49" fmla="*/ 14 h 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</a:cxnLst>
            <a:rect l="0" t="0" r="r" b="b"/>
            <a:pathLst>
              <a:path w="107" h="107">
                <a:moveTo>
                  <a:pt x="75" y="14"/>
                </a:moveTo>
                <a:cubicBezTo>
                  <a:pt x="74" y="15"/>
                  <a:pt x="73" y="17"/>
                  <a:pt x="72" y="18"/>
                </a:cubicBezTo>
                <a:cubicBezTo>
                  <a:pt x="54" y="0"/>
                  <a:pt x="54" y="0"/>
                  <a:pt x="54" y="0"/>
                </a:cubicBezTo>
                <a:cubicBezTo>
                  <a:pt x="34" y="20"/>
                  <a:pt x="34" y="20"/>
                  <a:pt x="34" y="20"/>
                </a:cubicBezTo>
                <a:cubicBezTo>
                  <a:pt x="36" y="20"/>
                  <a:pt x="39" y="21"/>
                  <a:pt x="41" y="23"/>
                </a:cubicBezTo>
                <a:cubicBezTo>
                  <a:pt x="46" y="28"/>
                  <a:pt x="46" y="36"/>
                  <a:pt x="41" y="41"/>
                </a:cubicBezTo>
                <a:cubicBezTo>
                  <a:pt x="36" y="46"/>
                  <a:pt x="28" y="46"/>
                  <a:pt x="23" y="41"/>
                </a:cubicBezTo>
                <a:cubicBezTo>
                  <a:pt x="21" y="39"/>
                  <a:pt x="19" y="37"/>
                  <a:pt x="19" y="34"/>
                </a:cubicBezTo>
                <a:cubicBezTo>
                  <a:pt x="0" y="53"/>
                  <a:pt x="0" y="53"/>
                  <a:pt x="0" y="53"/>
                </a:cubicBezTo>
                <a:cubicBezTo>
                  <a:pt x="18" y="72"/>
                  <a:pt x="18" y="72"/>
                  <a:pt x="18" y="72"/>
                </a:cubicBezTo>
                <a:cubicBezTo>
                  <a:pt x="17" y="72"/>
                  <a:pt x="16" y="73"/>
                  <a:pt x="14" y="75"/>
                </a:cubicBezTo>
                <a:cubicBezTo>
                  <a:pt x="9" y="80"/>
                  <a:pt x="9" y="88"/>
                  <a:pt x="14" y="93"/>
                </a:cubicBezTo>
                <a:cubicBezTo>
                  <a:pt x="19" y="98"/>
                  <a:pt x="28" y="98"/>
                  <a:pt x="33" y="93"/>
                </a:cubicBezTo>
                <a:cubicBezTo>
                  <a:pt x="34" y="92"/>
                  <a:pt x="35" y="90"/>
                  <a:pt x="35" y="89"/>
                </a:cubicBezTo>
                <a:cubicBezTo>
                  <a:pt x="54" y="107"/>
                  <a:pt x="54" y="107"/>
                  <a:pt x="54" y="107"/>
                </a:cubicBezTo>
                <a:cubicBezTo>
                  <a:pt x="72" y="89"/>
                  <a:pt x="72" y="89"/>
                  <a:pt x="72" y="89"/>
                </a:cubicBezTo>
                <a:cubicBezTo>
                  <a:pt x="70" y="88"/>
                  <a:pt x="68" y="87"/>
                  <a:pt x="67" y="86"/>
                </a:cubicBezTo>
                <a:cubicBezTo>
                  <a:pt x="62" y="81"/>
                  <a:pt x="62" y="72"/>
                  <a:pt x="67" y="67"/>
                </a:cubicBezTo>
                <a:cubicBezTo>
                  <a:pt x="72" y="62"/>
                  <a:pt x="80" y="62"/>
                  <a:pt x="85" y="67"/>
                </a:cubicBezTo>
                <a:cubicBezTo>
                  <a:pt x="86" y="69"/>
                  <a:pt x="87" y="71"/>
                  <a:pt x="88" y="73"/>
                </a:cubicBezTo>
                <a:cubicBezTo>
                  <a:pt x="107" y="53"/>
                  <a:pt x="107" y="53"/>
                  <a:pt x="107" y="53"/>
                </a:cubicBezTo>
                <a:cubicBezTo>
                  <a:pt x="89" y="35"/>
                  <a:pt x="89" y="35"/>
                  <a:pt x="89" y="35"/>
                </a:cubicBezTo>
                <a:cubicBezTo>
                  <a:pt x="90" y="34"/>
                  <a:pt x="92" y="34"/>
                  <a:pt x="93" y="32"/>
                </a:cubicBezTo>
                <a:cubicBezTo>
                  <a:pt x="98" y="27"/>
                  <a:pt x="98" y="19"/>
                  <a:pt x="93" y="14"/>
                </a:cubicBezTo>
                <a:cubicBezTo>
                  <a:pt x="88" y="9"/>
                  <a:pt x="80" y="9"/>
                  <a:pt x="75" y="14"/>
                </a:cubicBezTo>
                <a:close/>
              </a:path>
            </a:pathLst>
          </a:custGeom>
          <a:solidFill>
            <a:srgbClr val="4EC2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 sz="2400">
              <a:cs typeface="+mn-ea"/>
              <a:sym typeface="+mn-lt"/>
            </a:endParaRPr>
          </a:p>
        </p:txBody>
      </p:sp>
      <p:sp>
        <p:nvSpPr>
          <p:cNvPr id="41" name="Rectangle 9"/>
          <p:cNvSpPr/>
          <p:nvPr/>
        </p:nvSpPr>
        <p:spPr>
          <a:xfrm>
            <a:off x="1090015" y="4728138"/>
            <a:ext cx="2230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方案一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</a:t>
            </a:r>
            <a:endParaRPr lang="en-US" altLang="zh-CN" sz="9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2" name="Rectangle 9"/>
          <p:cNvSpPr/>
          <p:nvPr/>
        </p:nvSpPr>
        <p:spPr>
          <a:xfrm>
            <a:off x="3638215" y="4728138"/>
            <a:ext cx="2230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方案二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</a:t>
            </a:r>
            <a:endParaRPr lang="en-US" altLang="zh-CN" sz="9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3" name="Rectangle 9"/>
          <p:cNvSpPr/>
          <p:nvPr/>
        </p:nvSpPr>
        <p:spPr>
          <a:xfrm>
            <a:off x="6302095" y="4728138"/>
            <a:ext cx="2230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方案三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</a:t>
            </a:r>
            <a:endParaRPr lang="en-US" altLang="zh-CN" sz="9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4" name="Rectangle 9"/>
          <p:cNvSpPr/>
          <p:nvPr/>
        </p:nvSpPr>
        <p:spPr>
          <a:xfrm>
            <a:off x="8850295" y="4728138"/>
            <a:ext cx="2230468" cy="14219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</a:pPr>
            <a:r>
              <a:rPr lang="zh-CN" altLang="en-US" sz="2400" b="1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方案四</a:t>
            </a:r>
            <a:endParaRPr lang="en-US" altLang="zh-CN" sz="2400" b="1" dirty="0">
              <a:solidFill>
                <a:prstClr val="black">
                  <a:lumMod val="75000"/>
                  <a:lumOff val="25000"/>
                </a:prstClr>
              </a:solidFill>
              <a:cs typeface="+mn-ea"/>
              <a:sym typeface="+mn-lt"/>
            </a:endParaRPr>
          </a:p>
          <a:p>
            <a:pPr lvl="0" algn="ctr">
              <a:lnSpc>
                <a:spcPct val="120000"/>
              </a:lnSpc>
            </a:pP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点击输入本栏的具体文字详细内容</a:t>
            </a:r>
            <a:r>
              <a:rPr lang="en-US" altLang="zh-CN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……</a:t>
            </a:r>
            <a:r>
              <a:rPr lang="zh-CN" altLang="en-US" sz="1200" spc="300" dirty="0">
                <a:solidFill>
                  <a:prstClr val="black">
                    <a:lumMod val="75000"/>
                    <a:lumOff val="25000"/>
                  </a:prstClr>
                </a:solidFill>
                <a:cs typeface="+mn-ea"/>
                <a:sym typeface="+mn-lt"/>
              </a:rPr>
              <a:t>点击输入本栏的具体文字</a:t>
            </a:r>
            <a:endParaRPr lang="en-US" altLang="zh-CN" sz="900" dirty="0">
              <a:solidFill>
                <a:prstClr val="black"/>
              </a:solidFill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1842460" y="2472692"/>
            <a:ext cx="995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01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4428197" y="2448403"/>
            <a:ext cx="6832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02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7" name="文本框 46"/>
          <p:cNvSpPr txBox="1"/>
          <p:nvPr/>
        </p:nvSpPr>
        <p:spPr>
          <a:xfrm>
            <a:off x="7073308" y="2448403"/>
            <a:ext cx="659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03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9672110" y="2472691"/>
            <a:ext cx="6333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solidFill>
                  <a:schemeClr val="bg1"/>
                </a:solidFill>
                <a:cs typeface="+mn-ea"/>
                <a:sym typeface="+mn-lt"/>
              </a:rPr>
              <a:t>04</a:t>
            </a:r>
            <a:endParaRPr lang="zh-CN" altLang="en-US" sz="24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0110DF1-44A1-4939-9500-3E4396564F82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73330F14-B1D8-4F6B-89EC-F1C53EE15038}"/>
              </a:ext>
            </a:extLst>
          </p:cNvPr>
          <p:cNvSpPr txBox="1"/>
          <p:nvPr/>
        </p:nvSpPr>
        <p:spPr>
          <a:xfrm>
            <a:off x="1272970" y="70402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资金用途</a:t>
            </a:r>
            <a:endParaRPr lang="en-US" altLang="zh-CN" sz="1400" b="1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3926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7000">
        <p14:prism/>
      </p:transition>
    </mc:Choice>
    <mc:Fallback xmlns="">
      <p:transition spd="slow" advClick="0" advTm="7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4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9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4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90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4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9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4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9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31" grpId="0" animBg="1"/>
      <p:bldP spid="38" grpId="0" animBg="1"/>
      <p:bldP spid="40" grpId="0" animBg="1"/>
      <p:bldP spid="41" grpId="0"/>
      <p:bldP spid="42" grpId="0"/>
      <p:bldP spid="43" grpId="0"/>
      <p:bldP spid="44" grpId="0"/>
      <p:bldP spid="30" grpId="0"/>
      <p:bldP spid="3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1344529" y="2258754"/>
            <a:ext cx="1435100" cy="1758951"/>
            <a:chOff x="368300" y="1244600"/>
            <a:chExt cx="1435100" cy="1758950"/>
          </a:xfrm>
        </p:grpSpPr>
        <p:sp>
          <p:nvSpPr>
            <p:cNvPr id="28" name="矩形 27"/>
            <p:cNvSpPr/>
            <p:nvPr/>
          </p:nvSpPr>
          <p:spPr>
            <a:xfrm>
              <a:off x="368300" y="1244600"/>
              <a:ext cx="1435100" cy="1435100"/>
            </a:xfrm>
            <a:prstGeom prst="rect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368300" y="2355850"/>
              <a:ext cx="1435100" cy="647700"/>
              <a:chOff x="2768600" y="3225800"/>
              <a:chExt cx="1435100" cy="647700"/>
            </a:xfrm>
            <a:solidFill>
              <a:schemeClr val="accent3">
                <a:lumMod val="60000"/>
                <a:lumOff val="40000"/>
              </a:schemeClr>
            </a:solidFill>
          </p:grpSpPr>
          <p:sp>
            <p:nvSpPr>
              <p:cNvPr id="30" name="矩形 29"/>
              <p:cNvSpPr/>
              <p:nvPr/>
            </p:nvSpPr>
            <p:spPr>
              <a:xfrm>
                <a:off x="2768600" y="3505200"/>
                <a:ext cx="1435100" cy="368300"/>
              </a:xfrm>
              <a:prstGeom prst="rect">
                <a:avLst/>
              </a:prstGeom>
              <a:solidFill>
                <a:srgbClr val="4EC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等腰三角形 30"/>
              <p:cNvSpPr/>
              <p:nvPr/>
            </p:nvSpPr>
            <p:spPr>
              <a:xfrm>
                <a:off x="3324098" y="3225800"/>
                <a:ext cx="324104" cy="279400"/>
              </a:xfrm>
              <a:prstGeom prst="triangle">
                <a:avLst/>
              </a:prstGeom>
              <a:solidFill>
                <a:srgbClr val="4EC2E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8" name="组合 47"/>
          <p:cNvGrpSpPr/>
          <p:nvPr/>
        </p:nvGrpSpPr>
        <p:grpSpPr>
          <a:xfrm>
            <a:off x="4027210" y="2258754"/>
            <a:ext cx="1435103" cy="1758951"/>
            <a:chOff x="436669" y="1244600"/>
            <a:chExt cx="1435102" cy="1758950"/>
          </a:xfrm>
        </p:grpSpPr>
        <p:grpSp>
          <p:nvGrpSpPr>
            <p:cNvPr id="49" name="组合 48"/>
            <p:cNvGrpSpPr/>
            <p:nvPr/>
          </p:nvGrpSpPr>
          <p:grpSpPr>
            <a:xfrm>
              <a:off x="436669" y="1244600"/>
              <a:ext cx="1435100" cy="1758950"/>
              <a:chOff x="368300" y="1244600"/>
              <a:chExt cx="1435100" cy="1758950"/>
            </a:xfrm>
          </p:grpSpPr>
          <p:sp>
            <p:nvSpPr>
              <p:cNvPr id="51" name="矩形 50"/>
              <p:cNvSpPr/>
              <p:nvPr/>
            </p:nvSpPr>
            <p:spPr>
              <a:xfrm>
                <a:off x="368300" y="1244600"/>
                <a:ext cx="1435100" cy="1435100"/>
              </a:xfrm>
              <a:prstGeom prst="rect">
                <a:avLst/>
              </a:prstGeom>
              <a:solidFill>
                <a:srgbClr val="1C61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2" name="组合 51"/>
              <p:cNvGrpSpPr/>
              <p:nvPr/>
            </p:nvGrpSpPr>
            <p:grpSpPr>
              <a:xfrm>
                <a:off x="368300" y="2355850"/>
                <a:ext cx="1435100" cy="647700"/>
                <a:chOff x="2768600" y="3225800"/>
                <a:chExt cx="1435100" cy="64770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53" name="矩形 52"/>
                <p:cNvSpPr/>
                <p:nvPr/>
              </p:nvSpPr>
              <p:spPr>
                <a:xfrm>
                  <a:off x="2768600" y="3505200"/>
                  <a:ext cx="1435100" cy="368300"/>
                </a:xfrm>
                <a:prstGeom prst="rect">
                  <a:avLst/>
                </a:prstGeom>
                <a:solidFill>
                  <a:srgbClr val="4EC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zh-CN" altLang="en-US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54" name="等腰三角形 53"/>
                <p:cNvSpPr/>
                <p:nvPr/>
              </p:nvSpPr>
              <p:spPr>
                <a:xfrm>
                  <a:off x="3324098" y="3225800"/>
                  <a:ext cx="324104" cy="279400"/>
                </a:xfrm>
                <a:prstGeom prst="triangle">
                  <a:avLst/>
                </a:prstGeom>
                <a:solidFill>
                  <a:srgbClr val="4EC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zh-CN" altLang="en-US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0" name="文本框 49"/>
            <p:cNvSpPr txBox="1"/>
            <p:nvPr/>
          </p:nvSpPr>
          <p:spPr>
            <a:xfrm>
              <a:off x="508636" y="1726625"/>
              <a:ext cx="136313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3200">
                  <a:solidFill>
                    <a:srgbClr val="FFFFFF"/>
                  </a:solidFill>
                  <a:cs typeface="+mn-ea"/>
                  <a:sym typeface="+mn-lt"/>
                </a:rPr>
                <a:t>+ 100</a:t>
              </a:r>
              <a:endParaRPr lang="zh-CN" altLang="en-US" sz="32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6709894" y="2258753"/>
            <a:ext cx="1435101" cy="1758951"/>
            <a:chOff x="436668" y="1244600"/>
            <a:chExt cx="1435101" cy="1758950"/>
          </a:xfrm>
        </p:grpSpPr>
        <p:grpSp>
          <p:nvGrpSpPr>
            <p:cNvPr id="56" name="组合 55"/>
            <p:cNvGrpSpPr/>
            <p:nvPr/>
          </p:nvGrpSpPr>
          <p:grpSpPr>
            <a:xfrm>
              <a:off x="436669" y="1244600"/>
              <a:ext cx="1435100" cy="1758950"/>
              <a:chOff x="368300" y="1244600"/>
              <a:chExt cx="1435100" cy="1758950"/>
            </a:xfrm>
          </p:grpSpPr>
          <p:sp>
            <p:nvSpPr>
              <p:cNvPr id="58" name="矩形 57"/>
              <p:cNvSpPr/>
              <p:nvPr/>
            </p:nvSpPr>
            <p:spPr>
              <a:xfrm>
                <a:off x="368300" y="1244600"/>
                <a:ext cx="1435100" cy="1435100"/>
              </a:xfrm>
              <a:prstGeom prst="rect">
                <a:avLst/>
              </a:prstGeom>
              <a:solidFill>
                <a:srgbClr val="1C61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59" name="组合 58"/>
              <p:cNvGrpSpPr/>
              <p:nvPr/>
            </p:nvGrpSpPr>
            <p:grpSpPr>
              <a:xfrm>
                <a:off x="368300" y="2355850"/>
                <a:ext cx="1435100" cy="647700"/>
                <a:chOff x="2768600" y="3225800"/>
                <a:chExt cx="1435100" cy="64770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0" name="矩形 59"/>
                <p:cNvSpPr/>
                <p:nvPr/>
              </p:nvSpPr>
              <p:spPr>
                <a:xfrm>
                  <a:off x="2768600" y="3505200"/>
                  <a:ext cx="1435100" cy="368300"/>
                </a:xfrm>
                <a:prstGeom prst="rect">
                  <a:avLst/>
                </a:prstGeom>
                <a:solidFill>
                  <a:srgbClr val="4EC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zh-CN" altLang="en-US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1" name="等腰三角形 60"/>
                <p:cNvSpPr/>
                <p:nvPr/>
              </p:nvSpPr>
              <p:spPr>
                <a:xfrm>
                  <a:off x="3324098" y="3225800"/>
                  <a:ext cx="324104" cy="279400"/>
                </a:xfrm>
                <a:prstGeom prst="triangle">
                  <a:avLst/>
                </a:prstGeom>
                <a:solidFill>
                  <a:srgbClr val="4EC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zh-CN" altLang="en-US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57" name="文本框 56"/>
            <p:cNvSpPr txBox="1"/>
            <p:nvPr/>
          </p:nvSpPr>
          <p:spPr>
            <a:xfrm>
              <a:off x="436668" y="1726624"/>
              <a:ext cx="136313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3200">
                  <a:solidFill>
                    <a:srgbClr val="FFFFFF"/>
                  </a:solidFill>
                  <a:cs typeface="+mn-ea"/>
                  <a:sym typeface="+mn-lt"/>
                </a:rPr>
                <a:t>+ 210</a:t>
              </a:r>
              <a:endParaRPr lang="zh-CN" altLang="en-US" sz="32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9392575" y="2258753"/>
            <a:ext cx="1435100" cy="1758951"/>
            <a:chOff x="436669" y="1244600"/>
            <a:chExt cx="1435100" cy="1758950"/>
          </a:xfrm>
        </p:grpSpPr>
        <p:grpSp>
          <p:nvGrpSpPr>
            <p:cNvPr id="63" name="组合 62"/>
            <p:cNvGrpSpPr/>
            <p:nvPr/>
          </p:nvGrpSpPr>
          <p:grpSpPr>
            <a:xfrm>
              <a:off x="436669" y="1244600"/>
              <a:ext cx="1435100" cy="1758950"/>
              <a:chOff x="368300" y="1244600"/>
              <a:chExt cx="1435100" cy="1758950"/>
            </a:xfrm>
          </p:grpSpPr>
          <p:sp>
            <p:nvSpPr>
              <p:cNvPr id="65" name="矩形 64"/>
              <p:cNvSpPr/>
              <p:nvPr/>
            </p:nvSpPr>
            <p:spPr>
              <a:xfrm>
                <a:off x="368300" y="1244600"/>
                <a:ext cx="1435100" cy="1435100"/>
              </a:xfrm>
              <a:prstGeom prst="rect">
                <a:avLst/>
              </a:prstGeom>
              <a:solidFill>
                <a:srgbClr val="1C617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7">
                  <a:defRPr/>
                </a:pPr>
                <a:endParaRPr lang="zh-CN" altLang="en-US" dirty="0">
                  <a:solidFill>
                    <a:srgbClr val="FFFFFF"/>
                  </a:solidFill>
                  <a:cs typeface="+mn-ea"/>
                  <a:sym typeface="+mn-lt"/>
                </a:endParaRPr>
              </a:p>
            </p:txBody>
          </p:sp>
          <p:grpSp>
            <p:nvGrpSpPr>
              <p:cNvPr id="66" name="组合 65"/>
              <p:cNvGrpSpPr/>
              <p:nvPr/>
            </p:nvGrpSpPr>
            <p:grpSpPr>
              <a:xfrm>
                <a:off x="368300" y="2355850"/>
                <a:ext cx="1435100" cy="647700"/>
                <a:chOff x="2768600" y="3225800"/>
                <a:chExt cx="1435100" cy="647700"/>
              </a:xfrm>
              <a:solidFill>
                <a:schemeClr val="accent3">
                  <a:lumMod val="60000"/>
                  <a:lumOff val="40000"/>
                </a:schemeClr>
              </a:solidFill>
            </p:grpSpPr>
            <p:sp>
              <p:nvSpPr>
                <p:cNvPr id="67" name="矩形 66"/>
                <p:cNvSpPr/>
                <p:nvPr/>
              </p:nvSpPr>
              <p:spPr>
                <a:xfrm>
                  <a:off x="2768600" y="3505200"/>
                  <a:ext cx="1435100" cy="368300"/>
                </a:xfrm>
                <a:prstGeom prst="rect">
                  <a:avLst/>
                </a:prstGeom>
                <a:solidFill>
                  <a:srgbClr val="4EC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zh-CN" altLang="en-US" dirty="0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  <p:sp>
              <p:nvSpPr>
                <p:cNvPr id="68" name="等腰三角形 67"/>
                <p:cNvSpPr/>
                <p:nvPr/>
              </p:nvSpPr>
              <p:spPr>
                <a:xfrm>
                  <a:off x="3324098" y="3225800"/>
                  <a:ext cx="324104" cy="279400"/>
                </a:xfrm>
                <a:prstGeom prst="triangle">
                  <a:avLst/>
                </a:prstGeom>
                <a:solidFill>
                  <a:srgbClr val="4EC2E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defTabSz="914377">
                    <a:defRPr/>
                  </a:pPr>
                  <a:endParaRPr lang="zh-CN" altLang="en-US">
                    <a:solidFill>
                      <a:srgbClr val="FFFFFF"/>
                    </a:solidFill>
                    <a:cs typeface="+mn-ea"/>
                    <a:sym typeface="+mn-lt"/>
                  </a:endParaRPr>
                </a:p>
              </p:txBody>
            </p:sp>
          </p:grpSp>
        </p:grpSp>
        <p:sp>
          <p:nvSpPr>
            <p:cNvPr id="64" name="文本框 63"/>
            <p:cNvSpPr txBox="1"/>
            <p:nvPr/>
          </p:nvSpPr>
          <p:spPr>
            <a:xfrm>
              <a:off x="436669" y="1726624"/>
              <a:ext cx="13589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3200">
                  <a:solidFill>
                    <a:srgbClr val="FFFFFF"/>
                  </a:solidFill>
                  <a:cs typeface="+mn-ea"/>
                  <a:sym typeface="+mn-lt"/>
                </a:rPr>
                <a:t>+ 310</a:t>
              </a:r>
              <a:endParaRPr lang="zh-CN" altLang="en-US" sz="320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0" name="文本框 89"/>
          <p:cNvSpPr txBox="1"/>
          <p:nvPr/>
        </p:nvSpPr>
        <p:spPr>
          <a:xfrm>
            <a:off x="1425729" y="2725063"/>
            <a:ext cx="13631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>
              <a:defRPr/>
            </a:pPr>
            <a:r>
              <a:rPr lang="en-US" altLang="zh-CN" sz="3200">
                <a:solidFill>
                  <a:srgbClr val="FFFFFF"/>
                </a:solidFill>
                <a:cs typeface="+mn-ea"/>
                <a:sym typeface="+mn-lt"/>
              </a:rPr>
              <a:t>+ 100</a:t>
            </a:r>
            <a:endParaRPr lang="zh-CN" altLang="en-US" sz="32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41" name="Rectangle 161"/>
          <p:cNvSpPr>
            <a:spLocks noChangeArrowheads="1"/>
          </p:cNvSpPr>
          <p:nvPr/>
        </p:nvSpPr>
        <p:spPr bwMode="auto">
          <a:xfrm>
            <a:off x="1050188" y="4589135"/>
            <a:ext cx="10358637" cy="1495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>
              <a:lnSpc>
                <a:spcPct val="120000"/>
              </a:lnSpc>
            </a:pPr>
            <a:r>
              <a:rPr lang="zh-CN" altLang="en-US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详细内容</a:t>
            </a:r>
            <a:r>
              <a:rPr lang="en-US" altLang="zh-CN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……</a:t>
            </a:r>
            <a:r>
              <a:rPr lang="zh-CN" altLang="en-US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867" spc="3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详细内容</a:t>
            </a:r>
            <a:r>
              <a:rPr lang="en-US" altLang="zh-CN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……</a:t>
            </a:r>
            <a:r>
              <a:rPr lang="zh-CN" altLang="en-US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867" spc="3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cs typeface="+mn-ea"/>
              <a:sym typeface="+mn-lt"/>
            </a:endParaRPr>
          </a:p>
          <a:p>
            <a:pPr lvl="0">
              <a:lnSpc>
                <a:spcPct val="120000"/>
              </a:lnSpc>
            </a:pPr>
            <a:r>
              <a:rPr lang="zh-CN" altLang="en-US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详细内容</a:t>
            </a:r>
            <a:r>
              <a:rPr lang="en-US" altLang="zh-CN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……</a:t>
            </a:r>
            <a:r>
              <a:rPr lang="zh-CN" altLang="en-US" sz="1867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点击输入本栏的具体文字，简明扼要的说明分项内容，此为概念图解。</a:t>
            </a:r>
            <a:endParaRPr lang="en-US" altLang="zh-CN" sz="1867" spc="300" dirty="0">
              <a:solidFill>
                <a:prstClr val="black">
                  <a:lumMod val="75000"/>
                  <a:lumOff val="25000"/>
                </a:prstClr>
              </a:solidFill>
              <a:latin typeface="+mn-lt"/>
              <a:cs typeface="+mn-ea"/>
              <a:sym typeface="+mn-lt"/>
            </a:endParaRPr>
          </a:p>
          <a:p>
            <a:pPr algn="ctr" defTabSz="914377">
              <a:defRPr/>
            </a:pPr>
            <a:endParaRPr lang="id-ID" sz="24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DC793994-3578-4B24-863C-D72B14B167BB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E23E0E84-CA62-42F3-90FE-64E7D99DCF15}"/>
              </a:ext>
            </a:extLst>
          </p:cNvPr>
          <p:cNvSpPr txBox="1"/>
          <p:nvPr/>
        </p:nvSpPr>
        <p:spPr>
          <a:xfrm>
            <a:off x="1272970" y="70402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资金用途</a:t>
            </a:r>
            <a:endParaRPr lang="en-US" altLang="zh-CN" sz="1400" b="1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1737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0" grpId="0"/>
      <p:bldP spid="4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/>
          <p:cNvGrpSpPr/>
          <p:nvPr/>
        </p:nvGrpSpPr>
        <p:grpSpPr>
          <a:xfrm>
            <a:off x="556066" y="2077428"/>
            <a:ext cx="2601543" cy="2601544"/>
            <a:chOff x="556066" y="2077428"/>
            <a:chExt cx="2601542" cy="2601544"/>
          </a:xfrm>
        </p:grpSpPr>
        <p:sp>
          <p:nvSpPr>
            <p:cNvPr id="20" name="BackShape"/>
            <p:cNvSpPr/>
            <p:nvPr/>
          </p:nvSpPr>
          <p:spPr>
            <a:xfrm>
              <a:off x="556066" y="2077428"/>
              <a:ext cx="2601542" cy="2601544"/>
            </a:xfrm>
            <a:prstGeom prst="donut">
              <a:avLst>
                <a:gd name="adj" fmla="val 1609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1" name="ValueShape"/>
            <p:cNvSpPr/>
            <p:nvPr/>
          </p:nvSpPr>
          <p:spPr>
            <a:xfrm>
              <a:off x="556066" y="2077428"/>
              <a:ext cx="2601542" cy="2601544"/>
            </a:xfrm>
            <a:prstGeom prst="blockArc">
              <a:avLst>
                <a:gd name="adj1" fmla="val 16200000"/>
                <a:gd name="adj2" fmla="val 9288000"/>
                <a:gd name="adj3" fmla="val 16085"/>
              </a:avLst>
            </a:prstGeom>
            <a:solidFill>
              <a:srgbClr val="1C617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2" name="Text"/>
            <p:cNvSpPr txBox="1"/>
            <p:nvPr/>
          </p:nvSpPr>
          <p:spPr>
            <a:xfrm>
              <a:off x="1211726" y="3120157"/>
              <a:ext cx="1290221" cy="516085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914377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+mn-ea"/>
                  <a:sym typeface="+mn-lt"/>
                </a:rPr>
                <a:t>Text here</a:t>
              </a: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3400866" y="2077428"/>
            <a:ext cx="2601543" cy="2601544"/>
            <a:chOff x="556066" y="2077428"/>
            <a:chExt cx="2601542" cy="2601544"/>
          </a:xfrm>
        </p:grpSpPr>
        <p:sp>
          <p:nvSpPr>
            <p:cNvPr id="25" name="BackShape"/>
            <p:cNvSpPr/>
            <p:nvPr/>
          </p:nvSpPr>
          <p:spPr>
            <a:xfrm>
              <a:off x="556066" y="2077428"/>
              <a:ext cx="2601542" cy="2601544"/>
            </a:xfrm>
            <a:prstGeom prst="donut">
              <a:avLst>
                <a:gd name="adj" fmla="val 1609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6" name="ValueShape"/>
            <p:cNvSpPr/>
            <p:nvPr/>
          </p:nvSpPr>
          <p:spPr>
            <a:xfrm>
              <a:off x="556066" y="2077428"/>
              <a:ext cx="2601542" cy="2601544"/>
            </a:xfrm>
            <a:prstGeom prst="blockArc">
              <a:avLst>
                <a:gd name="adj1" fmla="val 16200000"/>
                <a:gd name="adj2" fmla="val 9288000"/>
                <a:gd name="adj3" fmla="val 16085"/>
              </a:avLst>
            </a:prstGeom>
            <a:solidFill>
              <a:srgbClr val="1C617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7" name="Text"/>
            <p:cNvSpPr txBox="1"/>
            <p:nvPr/>
          </p:nvSpPr>
          <p:spPr>
            <a:xfrm>
              <a:off x="1211726" y="3120157"/>
              <a:ext cx="1290221" cy="516085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914377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+mn-ea"/>
                  <a:sym typeface="+mn-lt"/>
                </a:rPr>
                <a:t>Text here</a:t>
              </a:r>
            </a:p>
          </p:txBody>
        </p:sp>
      </p:grpSp>
      <p:grpSp>
        <p:nvGrpSpPr>
          <p:cNvPr id="28" name="组合 27"/>
          <p:cNvGrpSpPr/>
          <p:nvPr/>
        </p:nvGrpSpPr>
        <p:grpSpPr>
          <a:xfrm>
            <a:off x="6245666" y="2077428"/>
            <a:ext cx="2601543" cy="2601544"/>
            <a:chOff x="556066" y="2077428"/>
            <a:chExt cx="2601542" cy="2601544"/>
          </a:xfrm>
        </p:grpSpPr>
        <p:sp>
          <p:nvSpPr>
            <p:cNvPr id="29" name="BackShape"/>
            <p:cNvSpPr/>
            <p:nvPr/>
          </p:nvSpPr>
          <p:spPr>
            <a:xfrm>
              <a:off x="556066" y="2077428"/>
              <a:ext cx="2601542" cy="2601544"/>
            </a:xfrm>
            <a:prstGeom prst="donut">
              <a:avLst>
                <a:gd name="adj" fmla="val 1609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0" name="ValueShape"/>
            <p:cNvSpPr/>
            <p:nvPr/>
          </p:nvSpPr>
          <p:spPr>
            <a:xfrm>
              <a:off x="556066" y="2077428"/>
              <a:ext cx="2601542" cy="2601544"/>
            </a:xfrm>
            <a:prstGeom prst="blockArc">
              <a:avLst>
                <a:gd name="adj1" fmla="val 16200000"/>
                <a:gd name="adj2" fmla="val 9288000"/>
                <a:gd name="adj3" fmla="val 16085"/>
              </a:avLst>
            </a:prstGeom>
            <a:solidFill>
              <a:srgbClr val="1C617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1" name="Text"/>
            <p:cNvSpPr txBox="1"/>
            <p:nvPr/>
          </p:nvSpPr>
          <p:spPr>
            <a:xfrm>
              <a:off x="1211726" y="3120157"/>
              <a:ext cx="1290221" cy="516085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914377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+mn-ea"/>
                  <a:sym typeface="+mn-lt"/>
                </a:rPr>
                <a:t>Text here</a:t>
              </a: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9090466" y="2077428"/>
            <a:ext cx="2601543" cy="2601544"/>
            <a:chOff x="556066" y="2077428"/>
            <a:chExt cx="2601542" cy="2601544"/>
          </a:xfrm>
        </p:grpSpPr>
        <p:sp>
          <p:nvSpPr>
            <p:cNvPr id="33" name="BackShape"/>
            <p:cNvSpPr/>
            <p:nvPr/>
          </p:nvSpPr>
          <p:spPr>
            <a:xfrm>
              <a:off x="556066" y="2077428"/>
              <a:ext cx="2601542" cy="2601544"/>
            </a:xfrm>
            <a:prstGeom prst="donut">
              <a:avLst>
                <a:gd name="adj" fmla="val 16093"/>
              </a:avLst>
            </a:prstGeom>
            <a:solidFill>
              <a:schemeClr val="bg1">
                <a:lumMod val="95000"/>
              </a:schemeClr>
            </a:solidFill>
            <a:ln w="952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4" name="ValueShape"/>
            <p:cNvSpPr/>
            <p:nvPr/>
          </p:nvSpPr>
          <p:spPr>
            <a:xfrm>
              <a:off x="556066" y="2077428"/>
              <a:ext cx="2601542" cy="2601544"/>
            </a:xfrm>
            <a:prstGeom prst="blockArc">
              <a:avLst>
                <a:gd name="adj1" fmla="val 16200000"/>
                <a:gd name="adj2" fmla="val 9288000"/>
                <a:gd name="adj3" fmla="val 16085"/>
              </a:avLst>
            </a:prstGeom>
            <a:solidFill>
              <a:srgbClr val="1C617E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defTabSz="914377">
                <a:defRPr/>
              </a:pPr>
              <a:endParaRPr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5" name="Text"/>
            <p:cNvSpPr txBox="1"/>
            <p:nvPr/>
          </p:nvSpPr>
          <p:spPr>
            <a:xfrm>
              <a:off x="1211726" y="3120157"/>
              <a:ext cx="1290221" cy="516085"/>
            </a:xfrm>
            <a:prstGeom prst="rect">
              <a:avLst/>
            </a:prstGeom>
          </p:spPr>
          <p:txBody>
            <a:bodyPr wrap="square" lIns="0" tIns="0" rIns="0" bIns="0" anchor="ctr" anchorCtr="1">
              <a:normAutofit/>
            </a:bodyPr>
            <a:lstStyle/>
            <a:p>
              <a:pPr algn="ctr" defTabSz="914377">
                <a:defRPr/>
              </a:pPr>
              <a:r>
                <a:rPr lang="en-US" altLang="zh-CN" sz="2400">
                  <a:solidFill>
                    <a:srgbClr val="000000"/>
                  </a:solidFill>
                  <a:cs typeface="+mn-ea"/>
                  <a:sym typeface="+mn-lt"/>
                </a:rPr>
                <a:t>Text here</a:t>
              </a:r>
            </a:p>
          </p:txBody>
        </p:sp>
      </p:grpSp>
      <p:sp>
        <p:nvSpPr>
          <p:cNvPr id="36" name="Rectangle 161"/>
          <p:cNvSpPr>
            <a:spLocks noChangeArrowheads="1"/>
          </p:cNvSpPr>
          <p:nvPr/>
        </p:nvSpPr>
        <p:spPr bwMode="auto">
          <a:xfrm>
            <a:off x="895601" y="5317521"/>
            <a:ext cx="206881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详细内容</a:t>
            </a:r>
            <a:r>
              <a:rPr lang="en-US" altLang="zh-CN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……</a:t>
            </a: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点击输入本栏的具体文字详细</a:t>
            </a:r>
            <a:endParaRPr lang="en-US" altLang="zh-CN" sz="1067" dirty="0">
              <a:solidFill>
                <a:prstClr val="black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7" name="Rectangle 161"/>
          <p:cNvSpPr>
            <a:spLocks noChangeArrowheads="1"/>
          </p:cNvSpPr>
          <p:nvPr/>
        </p:nvSpPr>
        <p:spPr bwMode="auto">
          <a:xfrm>
            <a:off x="652917" y="4846486"/>
            <a:ext cx="2504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>
              <a:defRPr/>
            </a:pPr>
            <a:r>
              <a:rPr lang="en-US" sz="1600" dirty="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BUSINESS ITEM</a:t>
            </a:r>
            <a:endParaRPr lang="id-ID" sz="16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8" name="Rectangle 161"/>
          <p:cNvSpPr>
            <a:spLocks noChangeArrowheads="1"/>
          </p:cNvSpPr>
          <p:nvPr/>
        </p:nvSpPr>
        <p:spPr bwMode="auto">
          <a:xfrm>
            <a:off x="3775974" y="5317521"/>
            <a:ext cx="206881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详细内容</a:t>
            </a:r>
            <a:r>
              <a:rPr lang="en-US" altLang="zh-CN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……</a:t>
            </a: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点击输入本栏的具体文字详细</a:t>
            </a:r>
            <a:endParaRPr lang="en-US" altLang="zh-CN" sz="1067" dirty="0">
              <a:solidFill>
                <a:prstClr val="black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39" name="Rectangle 161"/>
          <p:cNvSpPr>
            <a:spLocks noChangeArrowheads="1"/>
          </p:cNvSpPr>
          <p:nvPr/>
        </p:nvSpPr>
        <p:spPr bwMode="auto">
          <a:xfrm>
            <a:off x="3533291" y="4846486"/>
            <a:ext cx="2504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BUSINESS ITEM</a:t>
            </a:r>
            <a:endParaRPr lang="id-ID" sz="16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0" name="Rectangle 161"/>
          <p:cNvSpPr>
            <a:spLocks noChangeArrowheads="1"/>
          </p:cNvSpPr>
          <p:nvPr/>
        </p:nvSpPr>
        <p:spPr bwMode="auto">
          <a:xfrm>
            <a:off x="6549629" y="5317521"/>
            <a:ext cx="206881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详细内容</a:t>
            </a:r>
            <a:r>
              <a:rPr lang="en-US" altLang="zh-CN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……</a:t>
            </a: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点击输入本栏的具体文字详细</a:t>
            </a:r>
            <a:endParaRPr lang="en-US" altLang="zh-CN" sz="1067" dirty="0">
              <a:solidFill>
                <a:prstClr val="black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1" name="Rectangle 161"/>
          <p:cNvSpPr>
            <a:spLocks noChangeArrowheads="1"/>
          </p:cNvSpPr>
          <p:nvPr/>
        </p:nvSpPr>
        <p:spPr bwMode="auto">
          <a:xfrm>
            <a:off x="6306945" y="4846486"/>
            <a:ext cx="2504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BUSINESS ITEM</a:t>
            </a:r>
            <a:endParaRPr lang="id-ID" sz="16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2" name="Rectangle 161"/>
          <p:cNvSpPr>
            <a:spLocks noChangeArrowheads="1"/>
          </p:cNvSpPr>
          <p:nvPr/>
        </p:nvSpPr>
        <p:spPr bwMode="auto">
          <a:xfrm>
            <a:off x="9430001" y="5317521"/>
            <a:ext cx="206881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详细内容</a:t>
            </a:r>
            <a:r>
              <a:rPr lang="en-US" altLang="zh-CN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……</a:t>
            </a: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点击输入本栏的具体文字详细</a:t>
            </a:r>
            <a:endParaRPr lang="en-US" altLang="zh-CN" sz="1067" dirty="0">
              <a:solidFill>
                <a:prstClr val="black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3" name="Rectangle 161"/>
          <p:cNvSpPr>
            <a:spLocks noChangeArrowheads="1"/>
          </p:cNvSpPr>
          <p:nvPr/>
        </p:nvSpPr>
        <p:spPr bwMode="auto">
          <a:xfrm>
            <a:off x="9187317" y="4846486"/>
            <a:ext cx="250469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defTabSz="914377">
              <a:defRPr/>
            </a:pPr>
            <a:r>
              <a:rPr lang="en-US" sz="1600">
                <a:solidFill>
                  <a:srgbClr val="000000"/>
                </a:solidFill>
                <a:latin typeface="+mn-lt"/>
                <a:cs typeface="+mn-ea"/>
                <a:sym typeface="+mn-lt"/>
              </a:rPr>
              <a:t>BUSINESS ITEM</a:t>
            </a:r>
            <a:endParaRPr lang="id-ID" sz="1600" dirty="0">
              <a:solidFill>
                <a:srgbClr val="000000"/>
              </a:solidFill>
              <a:latin typeface="+mn-lt"/>
              <a:cs typeface="+mn-ea"/>
              <a:sym typeface="+mn-lt"/>
            </a:endParaRPr>
          </a:p>
        </p:txBody>
      </p:sp>
      <p:cxnSp>
        <p:nvCxnSpPr>
          <p:cNvPr id="45" name="曲线连接符 44"/>
          <p:cNvCxnSpPr/>
          <p:nvPr/>
        </p:nvCxnSpPr>
        <p:spPr>
          <a:xfrm rot="5400000">
            <a:off x="7300078" y="1167822"/>
            <a:ext cx="924393" cy="629855"/>
          </a:xfrm>
          <a:prstGeom prst="curvedConnector3">
            <a:avLst>
              <a:gd name="adj1" fmla="val 3288"/>
            </a:avLst>
          </a:prstGeom>
          <a:ln>
            <a:solidFill>
              <a:srgbClr val="1C617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161"/>
          <p:cNvSpPr>
            <a:spLocks noChangeArrowheads="1"/>
          </p:cNvSpPr>
          <p:nvPr/>
        </p:nvSpPr>
        <p:spPr bwMode="auto">
          <a:xfrm>
            <a:off x="8191549" y="619200"/>
            <a:ext cx="2068817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lvl="0" algn="ctr">
              <a:lnSpc>
                <a:spcPct val="120000"/>
              </a:lnSpc>
            </a:pP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详细内容</a:t>
            </a:r>
            <a:r>
              <a:rPr lang="en-US" altLang="zh-CN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……</a:t>
            </a:r>
            <a:r>
              <a:rPr lang="zh-CN" altLang="en-US" sz="16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rPr>
              <a:t>点击输入本栏的具体文字详细</a:t>
            </a:r>
            <a:endParaRPr lang="en-US" altLang="zh-CN" sz="1067" dirty="0">
              <a:solidFill>
                <a:prstClr val="black"/>
              </a:solidFill>
              <a:latin typeface="+mn-lt"/>
              <a:cs typeface="+mn-ea"/>
              <a:sym typeface="+mn-lt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7639638-00D4-41B1-8A3A-15DFD05D80CD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投资回报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FAE32A70-F140-46D9-BBB0-FAC6DE990474}"/>
              </a:ext>
            </a:extLst>
          </p:cNvPr>
          <p:cNvSpPr txBox="1"/>
          <p:nvPr/>
        </p:nvSpPr>
        <p:spPr>
          <a:xfrm>
            <a:off x="1272970" y="704029"/>
            <a:ext cx="902811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4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资金用途</a:t>
            </a:r>
            <a:endParaRPr lang="en-US" altLang="zh-CN" sz="1400" b="1" dirty="0">
              <a:solidFill>
                <a:srgbClr val="4EC2E6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473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prism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650"/>
                            </p:stCondLst>
                            <p:childTnLst>
                              <p:par>
                                <p:cTn id="2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150"/>
                            </p:stCondLst>
                            <p:childTnLst>
                              <p:par>
                                <p:cTn id="2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650"/>
                            </p:stCondLst>
                            <p:childTnLst>
                              <p:par>
                                <p:cTn id="3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150"/>
                            </p:stCondLst>
                            <p:childTnLst>
                              <p:par>
                                <p:cTn id="3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650"/>
                            </p:stCondLst>
                            <p:childTnLst>
                              <p:par>
                                <p:cTn id="4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150"/>
                            </p:stCondLst>
                            <p:childTnLst>
                              <p:par>
                                <p:cTn id="4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650"/>
                            </p:stCondLst>
                            <p:childTnLst>
                              <p:par>
                                <p:cTn id="5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150"/>
                            </p:stCondLst>
                            <p:childTnLst>
                              <p:par>
                                <p:cTn id="5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50" grpId="0"/>
      <p:bldP spid="44" grpId="0"/>
      <p:bldP spid="4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527B4428-BB0A-4130-9B2F-620BF2812C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299198" y="-1"/>
            <a:ext cx="6464301" cy="68580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FDE40AD-7BED-4B36-9BD8-A375C3D26687}"/>
              </a:ext>
            </a:extLst>
          </p:cNvPr>
          <p:cNvGrpSpPr/>
          <p:nvPr/>
        </p:nvGrpSpPr>
        <p:grpSpPr>
          <a:xfrm>
            <a:off x="4806544" y="5600701"/>
            <a:ext cx="4159656" cy="952500"/>
            <a:chOff x="939800" y="4381500"/>
            <a:chExt cx="10566400" cy="2781300"/>
          </a:xfrm>
        </p:grpSpPr>
        <p:pic>
          <p:nvPicPr>
            <p:cNvPr id="11" name="图片 10" descr="图片包含 服装&#10;&#10;已生成高可信度的说明">
              <a:extLst>
                <a:ext uri="{FF2B5EF4-FFF2-40B4-BE49-F238E27FC236}">
                  <a16:creationId xmlns:a16="http://schemas.microsoft.com/office/drawing/2014/main" id="{2CEC6F68-CD34-448B-B5B5-54985BC81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9800" y="4381500"/>
              <a:ext cx="5549900" cy="2768600"/>
            </a:xfrm>
            <a:prstGeom prst="rect">
              <a:avLst/>
            </a:prstGeom>
          </p:spPr>
        </p:pic>
        <p:pic>
          <p:nvPicPr>
            <p:cNvPr id="12" name="图片 11" descr="图片包含 服装&#10;&#10;已生成高可信度的说明">
              <a:extLst>
                <a:ext uri="{FF2B5EF4-FFF2-40B4-BE49-F238E27FC236}">
                  <a16:creationId xmlns:a16="http://schemas.microsoft.com/office/drawing/2014/main" id="{F871319E-7DB4-46DD-AA11-C8EF44E0E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"/>
            <a:stretch/>
          </p:blipFill>
          <p:spPr>
            <a:xfrm>
              <a:off x="5956300" y="4381500"/>
              <a:ext cx="5549900" cy="2781300"/>
            </a:xfrm>
            <a:prstGeom prst="rect">
              <a:avLst/>
            </a:prstGeom>
          </p:spPr>
        </p:pic>
      </p:grpSp>
      <p:sp>
        <p:nvSpPr>
          <p:cNvPr id="13" name="矩形 12">
            <a:extLst>
              <a:ext uri="{FF2B5EF4-FFF2-40B4-BE49-F238E27FC236}">
                <a16:creationId xmlns:a16="http://schemas.microsoft.com/office/drawing/2014/main" id="{F8808EE4-9783-445B-98D7-7F96F650300B}"/>
              </a:ext>
            </a:extLst>
          </p:cNvPr>
          <p:cNvSpPr/>
          <p:nvPr/>
        </p:nvSpPr>
        <p:spPr>
          <a:xfrm>
            <a:off x="1378737" y="4631803"/>
            <a:ext cx="199346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indent="-274320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zh-CN" altLang="en-US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汇报人：第一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PPT</a:t>
            </a:r>
            <a:endParaRPr lang="en-US" altLang="zh-CN" sz="105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083FDD2-0C4E-4046-AA82-406CD6267BB4}"/>
              </a:ext>
            </a:extLst>
          </p:cNvPr>
          <p:cNvSpPr/>
          <p:nvPr/>
        </p:nvSpPr>
        <p:spPr>
          <a:xfrm>
            <a:off x="1378737" y="4086648"/>
            <a:ext cx="49022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>
              <a:defRPr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THE PROFESSIONL POWERPOINT TEMPLATE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C2748B5-7A47-4A99-9F45-367E78B25CEF}"/>
              </a:ext>
            </a:extLst>
          </p:cNvPr>
          <p:cNvSpPr/>
          <p:nvPr/>
        </p:nvSpPr>
        <p:spPr>
          <a:xfrm>
            <a:off x="1378737" y="2930319"/>
            <a:ext cx="414894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4320" lvl="0" indent="-274320" algn="dist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zh-CN" altLang="en-US" sz="5400" dirty="0">
                <a:solidFill>
                  <a:srgbClr val="1C617E"/>
                </a:solidFill>
                <a:cs typeface="+mn-ea"/>
                <a:sym typeface="+mn-lt"/>
              </a:rPr>
              <a:t>谢谢观看</a:t>
            </a:r>
            <a:endParaRPr lang="en-US" altLang="zh-CN" sz="5400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73A767-60E4-4CB8-B97D-6B427958AE90}"/>
              </a:ext>
            </a:extLst>
          </p:cNvPr>
          <p:cNvSpPr/>
          <p:nvPr/>
        </p:nvSpPr>
        <p:spPr>
          <a:xfrm>
            <a:off x="1378737" y="1470464"/>
            <a:ext cx="2202846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74320" lvl="0" indent="-274320" algn="ctr">
              <a:spcBef>
                <a:spcPct val="20000"/>
              </a:spcBef>
              <a:buClr>
                <a:schemeClr val="accent3"/>
              </a:buClr>
              <a:defRPr/>
            </a:pPr>
            <a:r>
              <a:rPr lang="en-US" altLang="zh-CN" sz="9600" dirty="0">
                <a:solidFill>
                  <a:srgbClr val="1C617E"/>
                </a:solidFill>
                <a:latin typeface="Agency FB" panose="020B0503020202020204" pitchFamily="34" charset="0"/>
                <a:cs typeface="+mn-ea"/>
                <a:sym typeface="+mn-lt"/>
              </a:rPr>
              <a:t>2029</a:t>
            </a:r>
          </a:p>
        </p:txBody>
      </p:sp>
    </p:spTree>
    <p:extLst>
      <p:ext uri="{BB962C8B-B14F-4D97-AF65-F5344CB8AC3E}">
        <p14:creationId xmlns:p14="http://schemas.microsoft.com/office/powerpoint/2010/main" val="229163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2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  <p:bldP spid="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563048" y="3933056"/>
            <a:ext cx="7263527" cy="87710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素材授权</a:t>
            </a:r>
            <a:r>
              <a:rPr lang="en-US" altLang="zh-CN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/</a:t>
            </a:r>
            <a:r>
              <a:rPr lang="zh-CN" altLang="en-US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素材来源</a:t>
            </a:r>
            <a:r>
              <a:rPr lang="en-US" altLang="zh-CN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@</a:t>
            </a:r>
            <a:r>
              <a:rPr lang="zh-CN" altLang="en-US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包图网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kern="0" dirty="0">
                <a:solidFill>
                  <a:srgbClr val="FFC000"/>
                </a:solidFill>
                <a:latin typeface="汉仪中圆简" panose="02010609000101010101" pitchFamily="49" charset="-122"/>
                <a:ea typeface="汉仪中圆简" panose="02010609000101010101" pitchFamily="49" charset="-122"/>
              </a:rPr>
              <a:t>本素材仅供学习研究使用。禁止商用、传播、转载。</a:t>
            </a:r>
            <a:endParaRPr lang="en-US" altLang="zh-CN" sz="2400" kern="0" dirty="0">
              <a:solidFill>
                <a:srgbClr val="FFC000"/>
              </a:solidFill>
              <a:latin typeface="汉仪中圆简" panose="02010609000101010101" pitchFamily="49" charset="-122"/>
              <a:ea typeface="汉仪中圆简" panose="02010609000101010101" pitchFamily="49" charset="-122"/>
            </a:endParaRPr>
          </a:p>
        </p:txBody>
      </p:sp>
      <p:pic>
        <p:nvPicPr>
          <p:cNvPr id="1026" name="Picture 2" descr="https://js.ibaotu.com/revision/img/logo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65281" y="1844823"/>
            <a:ext cx="2259061" cy="87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4594053" y="2802290"/>
            <a:ext cx="3201517" cy="40729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342900" indent="-342900" algn="ctr" fontAlgn="base">
              <a:lnSpc>
                <a:spcPct val="11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https://ibaotu.com/ppt/</a:t>
            </a:r>
            <a:r>
              <a:rPr lang="en-US" altLang="zh-CN" sz="2000" kern="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257160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071664" y="4437112"/>
            <a:ext cx="6768752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素材：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图表：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课件：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手抄报：    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试题下载：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1524000" y="2998276"/>
            <a:ext cx="9144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1920306" y="3097346"/>
            <a:ext cx="4103687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个人学习、研究。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6"/>
            <a:ext cx="4103688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spcBef>
                <a:spcPct val="20000"/>
              </a:spcBef>
              <a:buClr>
                <a:srgbClr val="5B8CC1"/>
              </a:buClr>
              <a:defRPr/>
            </a:pPr>
            <a:r>
              <a:rPr lang="zh-CN" altLang="en-US" sz="2000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网络转</a:t>
            </a:r>
            <a:r>
              <a:rPr lang="zh-CN" altLang="en-US" sz="1200" ker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载、线上线下传</a:t>
            </a: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播。</a:t>
            </a:r>
            <a:endParaRPr lang="zh-CN" altLang="en-GB" sz="12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26" y="356246"/>
            <a:ext cx="5919787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31410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">
            <a:extLst>
              <a:ext uri="{FF2B5EF4-FFF2-40B4-BE49-F238E27FC236}">
                <a16:creationId xmlns:a16="http://schemas.microsoft.com/office/drawing/2014/main" id="{B10C92CB-246F-4CDE-8F6E-4536F64B58EC}"/>
              </a:ext>
            </a:extLst>
          </p:cNvPr>
          <p:cNvSpPr/>
          <p:nvPr/>
        </p:nvSpPr>
        <p:spPr>
          <a:xfrm>
            <a:off x="2452068" y="2241550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57150">
            <a:solidFill>
              <a:srgbClr val="4EC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B0B4C82F-C8F6-4BD5-999F-54463B15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38" y="2352675"/>
            <a:ext cx="33061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rgbClr val="1C617E"/>
                </a:solidFill>
                <a:latin typeface="+mn-lt"/>
                <a:ea typeface="+mn-ea"/>
                <a:cs typeface="+mn-ea"/>
                <a:sym typeface="+mn-lt"/>
              </a:rPr>
              <a:t>PART01</a:t>
            </a:r>
            <a:endParaRPr lang="zh-CN" altLang="en-US" sz="6600" dirty="0">
              <a:solidFill>
                <a:srgbClr val="1C617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4">
            <a:extLst>
              <a:ext uri="{FF2B5EF4-FFF2-40B4-BE49-F238E27FC236}">
                <a16:creationId xmlns:a16="http://schemas.microsoft.com/office/drawing/2014/main" id="{B4D41440-FB6E-49F0-80BE-121E80FB8DFB}"/>
              </a:ext>
            </a:extLst>
          </p:cNvPr>
          <p:cNvSpPr/>
          <p:nvPr/>
        </p:nvSpPr>
        <p:spPr>
          <a:xfrm>
            <a:off x="2452068" y="4260850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57150">
            <a:solidFill>
              <a:srgbClr val="4EC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8" name="文本框 66">
            <a:extLst>
              <a:ext uri="{FF2B5EF4-FFF2-40B4-BE49-F238E27FC236}">
                <a16:creationId xmlns:a16="http://schemas.microsoft.com/office/drawing/2014/main" id="{4104ECB6-8550-4862-ACD5-027828D9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068" y="3319424"/>
            <a:ext cx="2441695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1C617E"/>
                </a:solidFill>
                <a:latin typeface="+mn-lt"/>
                <a:ea typeface="+mn-ea"/>
                <a:cs typeface="+mn-ea"/>
                <a:sym typeface="+mn-lt"/>
              </a:rPr>
              <a:t>背景介绍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1E39D3-60B3-4CD2-BE1B-63F0B33D09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299198" y="-1"/>
            <a:ext cx="6464301" cy="68580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2AA83D4-5D00-46FE-9035-ACEB980CC4D0}"/>
              </a:ext>
            </a:extLst>
          </p:cNvPr>
          <p:cNvGrpSpPr/>
          <p:nvPr/>
        </p:nvGrpSpPr>
        <p:grpSpPr>
          <a:xfrm>
            <a:off x="4806544" y="5600701"/>
            <a:ext cx="4159656" cy="952500"/>
            <a:chOff x="939800" y="4381500"/>
            <a:chExt cx="10566400" cy="2781300"/>
          </a:xfrm>
        </p:grpSpPr>
        <p:pic>
          <p:nvPicPr>
            <p:cNvPr id="11" name="图片 10" descr="图片包含 服装&#10;&#10;已生成高可信度的说明">
              <a:extLst>
                <a:ext uri="{FF2B5EF4-FFF2-40B4-BE49-F238E27FC236}">
                  <a16:creationId xmlns:a16="http://schemas.microsoft.com/office/drawing/2014/main" id="{FA9B021B-66C0-451C-8E96-A303A3959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9800" y="4381500"/>
              <a:ext cx="5549900" cy="2768600"/>
            </a:xfrm>
            <a:prstGeom prst="rect">
              <a:avLst/>
            </a:prstGeom>
          </p:spPr>
        </p:pic>
        <p:pic>
          <p:nvPicPr>
            <p:cNvPr id="12" name="图片 11" descr="图片包含 服装&#10;&#10;已生成高可信度的说明">
              <a:extLst>
                <a:ext uri="{FF2B5EF4-FFF2-40B4-BE49-F238E27FC236}">
                  <a16:creationId xmlns:a16="http://schemas.microsoft.com/office/drawing/2014/main" id="{1B4DE176-64E8-4179-A104-4A92E0050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"/>
            <a:stretch/>
          </p:blipFill>
          <p:spPr>
            <a:xfrm>
              <a:off x="5956300" y="4381500"/>
              <a:ext cx="5549900" cy="278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8120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0EBD530-604A-4AF2-BAC9-07D63FE6FE8A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背景介绍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61DFC1-D98B-4859-8927-264690F360DC}"/>
              </a:ext>
            </a:extLst>
          </p:cNvPr>
          <p:cNvSpPr txBox="1"/>
          <p:nvPr/>
        </p:nvSpPr>
        <p:spPr>
          <a:xfrm>
            <a:off x="1272970" y="79716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团队成员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8925CCE0-D0F5-4A45-B7AA-49906236E55A}"/>
              </a:ext>
            </a:extLst>
          </p:cNvPr>
          <p:cNvGrpSpPr/>
          <p:nvPr/>
        </p:nvGrpSpPr>
        <p:grpSpPr>
          <a:xfrm>
            <a:off x="1332575" y="1584605"/>
            <a:ext cx="2108876" cy="4110667"/>
            <a:chOff x="1332574" y="2041806"/>
            <a:chExt cx="2108876" cy="4110666"/>
          </a:xfrm>
        </p:grpSpPr>
        <p:sp>
          <p:nvSpPr>
            <p:cNvPr id="9" name="Freeform 3">
              <a:extLst>
                <a:ext uri="{FF2B5EF4-FFF2-40B4-BE49-F238E27FC236}">
                  <a16:creationId xmlns:a16="http://schemas.microsoft.com/office/drawing/2014/main" id="{E0D35EB8-0A53-44F2-9E27-C143F2296F4B}"/>
                </a:ext>
              </a:extLst>
            </p:cNvPr>
            <p:cNvSpPr/>
            <p:nvPr/>
          </p:nvSpPr>
          <p:spPr>
            <a:xfrm>
              <a:off x="1345768" y="3216007"/>
              <a:ext cx="2095436" cy="2936465"/>
            </a:xfrm>
            <a:custGeom>
              <a:avLst/>
              <a:gdLst>
                <a:gd name="connsiteX0" fmla="*/ 0 w 1979993"/>
                <a:gd name="connsiteY0" fmla="*/ 0 h 2260600"/>
                <a:gd name="connsiteX1" fmla="*/ 1979993 w 1979993"/>
                <a:gd name="connsiteY1" fmla="*/ 0 h 2260600"/>
                <a:gd name="connsiteX2" fmla="*/ 1979993 w 1979993"/>
                <a:gd name="connsiteY2" fmla="*/ 2260599 h 2260600"/>
                <a:gd name="connsiteX3" fmla="*/ 0 w 1979993"/>
                <a:gd name="connsiteY3" fmla="*/ 2260599 h 2260600"/>
                <a:gd name="connsiteX4" fmla="*/ 0 w 1979993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79993" h="2260600">
                  <a:moveTo>
                    <a:pt x="0" y="0"/>
                  </a:moveTo>
                  <a:lnTo>
                    <a:pt x="1979993" y="0"/>
                  </a:lnTo>
                  <a:lnTo>
                    <a:pt x="1979993" y="2260599"/>
                  </a:lnTo>
                  <a:lnTo>
                    <a:pt x="0" y="2260599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  <a:alpha val="12000"/>
              </a:schemeClr>
            </a:solidFill>
            <a:ln w="12700">
              <a:solidFill>
                <a:srgbClr val="1C617E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D6DC3A5C-C713-4477-8BC0-DE8DE735C69E}"/>
                </a:ext>
              </a:extLst>
            </p:cNvPr>
            <p:cNvSpPr/>
            <p:nvPr/>
          </p:nvSpPr>
          <p:spPr>
            <a:xfrm>
              <a:off x="1332574" y="3169722"/>
              <a:ext cx="2108876" cy="2963706"/>
            </a:xfrm>
            <a:custGeom>
              <a:avLst/>
              <a:gdLst>
                <a:gd name="connsiteX0" fmla="*/ 1698345 w 1992693"/>
                <a:gd name="connsiteY0" fmla="*/ 6350 h 2291994"/>
                <a:gd name="connsiteX1" fmla="*/ 1986343 w 1992693"/>
                <a:gd name="connsiteY1" fmla="*/ 6350 h 2291994"/>
                <a:gd name="connsiteX2" fmla="*/ 1986343 w 1992693"/>
                <a:gd name="connsiteY2" fmla="*/ 2285644 h 2291994"/>
                <a:gd name="connsiteX3" fmla="*/ 6350 w 1992693"/>
                <a:gd name="connsiteY3" fmla="*/ 2285644 h 2291994"/>
                <a:gd name="connsiteX4" fmla="*/ 6350 w 1992693"/>
                <a:gd name="connsiteY4" fmla="*/ 6350 h 2291994"/>
                <a:gd name="connsiteX5" fmla="*/ 294347 w 1992693"/>
                <a:gd name="connsiteY5" fmla="*/ 6350 h 229199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992693" h="2291994">
                  <a:moveTo>
                    <a:pt x="1698345" y="6350"/>
                  </a:moveTo>
                  <a:lnTo>
                    <a:pt x="1986343" y="6350"/>
                  </a:lnTo>
                  <a:lnTo>
                    <a:pt x="1986343" y="2285644"/>
                  </a:lnTo>
                  <a:lnTo>
                    <a:pt x="6350" y="2285644"/>
                  </a:lnTo>
                  <a:lnTo>
                    <a:pt x="6350" y="6350"/>
                  </a:lnTo>
                  <a:lnTo>
                    <a:pt x="294347" y="6350"/>
                  </a:lnTo>
                </a:path>
              </a:pathLst>
            </a:custGeom>
            <a:ln w="12700">
              <a:solidFill>
                <a:srgbClr val="1C617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11" name="Freeform 3">
              <a:extLst>
                <a:ext uri="{FF2B5EF4-FFF2-40B4-BE49-F238E27FC236}">
                  <a16:creationId xmlns:a16="http://schemas.microsoft.com/office/drawing/2014/main" id="{29D010F4-2660-4F68-BBF8-DF60C448EDB1}"/>
                </a:ext>
              </a:extLst>
            </p:cNvPr>
            <p:cNvSpPr/>
            <p:nvPr/>
          </p:nvSpPr>
          <p:spPr>
            <a:xfrm>
              <a:off x="1644084" y="2433474"/>
              <a:ext cx="1485857" cy="1485857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solidFill>
              <a:srgbClr val="B3B3B3">
                <a:alpha val="3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C2481BF9-0F71-4A6D-A1C8-B875AAE39853}"/>
                </a:ext>
              </a:extLst>
            </p:cNvPr>
            <p:cNvSpPr/>
            <p:nvPr/>
          </p:nvSpPr>
          <p:spPr>
            <a:xfrm>
              <a:off x="1789002" y="2567803"/>
              <a:ext cx="1208970" cy="1208970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436AB272-0C78-450C-B479-F7927C937E27}"/>
                </a:ext>
              </a:extLst>
            </p:cNvPr>
            <p:cNvSpPr txBox="1"/>
            <p:nvPr/>
          </p:nvSpPr>
          <p:spPr>
            <a:xfrm>
              <a:off x="2115365" y="2041806"/>
              <a:ext cx="556243" cy="3539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/>
            <a:p>
              <a:pPr algn="ctr"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CEO</a:t>
              </a:r>
              <a:endPara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4" name="TextBox 1">
              <a:extLst>
                <a:ext uri="{FF2B5EF4-FFF2-40B4-BE49-F238E27FC236}">
                  <a16:creationId xmlns:a16="http://schemas.microsoft.com/office/drawing/2014/main" id="{C20C6FEC-D112-4FEE-A070-BE1D9FDFB1CC}"/>
                </a:ext>
              </a:extLst>
            </p:cNvPr>
            <p:cNvSpPr txBox="1"/>
            <p:nvPr/>
          </p:nvSpPr>
          <p:spPr>
            <a:xfrm>
              <a:off x="1567030" y="4082544"/>
              <a:ext cx="1652913" cy="1708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Whishile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静水流深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endParaRPr lang="en-US" altLang="zh-CN" sz="800" b="1" dirty="0">
                <a:solidFill>
                  <a:srgbClr val="218CD5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此处文字替换成具体内容。此处文字替换成具体内容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。</a:t>
              </a:r>
              <a:endParaRPr lang="en-US" altLang="zh-CN" sz="1164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FECC72FE-18ED-44DF-B610-E747A80DE788}"/>
              </a:ext>
            </a:extLst>
          </p:cNvPr>
          <p:cNvGrpSpPr/>
          <p:nvPr/>
        </p:nvGrpSpPr>
        <p:grpSpPr>
          <a:xfrm>
            <a:off x="3798902" y="1584605"/>
            <a:ext cx="2108876" cy="4092295"/>
            <a:chOff x="3798901" y="2041806"/>
            <a:chExt cx="2108876" cy="4092294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937316DE-D57F-4687-AE49-40DBEBE4619E}"/>
                </a:ext>
              </a:extLst>
            </p:cNvPr>
            <p:cNvSpPr/>
            <p:nvPr/>
          </p:nvSpPr>
          <p:spPr>
            <a:xfrm>
              <a:off x="3805623" y="3196290"/>
              <a:ext cx="2095436" cy="2936465"/>
            </a:xfrm>
            <a:custGeom>
              <a:avLst/>
              <a:gdLst>
                <a:gd name="connsiteX0" fmla="*/ 0 w 1979993"/>
                <a:gd name="connsiteY0" fmla="*/ 0 h 2260600"/>
                <a:gd name="connsiteX1" fmla="*/ 1979993 w 1979993"/>
                <a:gd name="connsiteY1" fmla="*/ 0 h 2260600"/>
                <a:gd name="connsiteX2" fmla="*/ 1979993 w 1979993"/>
                <a:gd name="connsiteY2" fmla="*/ 2260599 h 2260600"/>
                <a:gd name="connsiteX3" fmla="*/ 0 w 1979993"/>
                <a:gd name="connsiteY3" fmla="*/ 2260599 h 2260600"/>
                <a:gd name="connsiteX4" fmla="*/ 0 w 1979993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79993" h="2260600">
                  <a:moveTo>
                    <a:pt x="0" y="0"/>
                  </a:moveTo>
                  <a:lnTo>
                    <a:pt x="1979993" y="0"/>
                  </a:lnTo>
                  <a:lnTo>
                    <a:pt x="1979993" y="2260599"/>
                  </a:lnTo>
                  <a:lnTo>
                    <a:pt x="0" y="2260599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  <a:alpha val="12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17" name="Freeform 3">
              <a:extLst>
                <a:ext uri="{FF2B5EF4-FFF2-40B4-BE49-F238E27FC236}">
                  <a16:creationId xmlns:a16="http://schemas.microsoft.com/office/drawing/2014/main" id="{B3094CB1-7AC4-4702-928D-85B491AE78F4}"/>
                </a:ext>
              </a:extLst>
            </p:cNvPr>
            <p:cNvSpPr/>
            <p:nvPr/>
          </p:nvSpPr>
          <p:spPr>
            <a:xfrm>
              <a:off x="3798901" y="3170394"/>
              <a:ext cx="2108876" cy="2963706"/>
            </a:xfrm>
            <a:custGeom>
              <a:avLst/>
              <a:gdLst>
                <a:gd name="connsiteX0" fmla="*/ 1698345 w 1992693"/>
                <a:gd name="connsiteY0" fmla="*/ 6350 h 2291994"/>
                <a:gd name="connsiteX1" fmla="*/ 1986343 w 1992693"/>
                <a:gd name="connsiteY1" fmla="*/ 6350 h 2291994"/>
                <a:gd name="connsiteX2" fmla="*/ 1986343 w 1992693"/>
                <a:gd name="connsiteY2" fmla="*/ 2285644 h 2291994"/>
                <a:gd name="connsiteX3" fmla="*/ 6350 w 1992693"/>
                <a:gd name="connsiteY3" fmla="*/ 2285644 h 2291994"/>
                <a:gd name="connsiteX4" fmla="*/ 6350 w 1992693"/>
                <a:gd name="connsiteY4" fmla="*/ 6350 h 2291994"/>
                <a:gd name="connsiteX5" fmla="*/ 294347 w 1992693"/>
                <a:gd name="connsiteY5" fmla="*/ 6350 h 229199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992693" h="2291994">
                  <a:moveTo>
                    <a:pt x="1698345" y="6350"/>
                  </a:moveTo>
                  <a:lnTo>
                    <a:pt x="1986343" y="6350"/>
                  </a:lnTo>
                  <a:lnTo>
                    <a:pt x="1986343" y="2285644"/>
                  </a:lnTo>
                  <a:lnTo>
                    <a:pt x="6350" y="2285644"/>
                  </a:lnTo>
                  <a:lnTo>
                    <a:pt x="6350" y="6350"/>
                  </a:lnTo>
                  <a:lnTo>
                    <a:pt x="294347" y="6350"/>
                  </a:lnTo>
                </a:path>
              </a:pathLst>
            </a:custGeom>
            <a:ln w="12700">
              <a:solidFill>
                <a:srgbClr val="1C617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18" name="Freeform 3">
              <a:extLst>
                <a:ext uri="{FF2B5EF4-FFF2-40B4-BE49-F238E27FC236}">
                  <a16:creationId xmlns:a16="http://schemas.microsoft.com/office/drawing/2014/main" id="{BBA5B03A-8A38-4946-8E49-0BC49BAD1EF6}"/>
                </a:ext>
              </a:extLst>
            </p:cNvPr>
            <p:cNvSpPr/>
            <p:nvPr/>
          </p:nvSpPr>
          <p:spPr>
            <a:xfrm>
              <a:off x="4110410" y="2434146"/>
              <a:ext cx="1485857" cy="1485857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solidFill>
              <a:srgbClr val="B3B3B3">
                <a:alpha val="3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19" name="Freeform 3">
              <a:extLst>
                <a:ext uri="{FF2B5EF4-FFF2-40B4-BE49-F238E27FC236}">
                  <a16:creationId xmlns:a16="http://schemas.microsoft.com/office/drawing/2014/main" id="{BCA5DD84-6636-4204-8814-4C73FFC272BF}"/>
                </a:ext>
              </a:extLst>
            </p:cNvPr>
            <p:cNvSpPr/>
            <p:nvPr/>
          </p:nvSpPr>
          <p:spPr>
            <a:xfrm>
              <a:off x="4255328" y="2568475"/>
              <a:ext cx="1208970" cy="1208970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20" name="TextBox 1">
              <a:extLst>
                <a:ext uri="{FF2B5EF4-FFF2-40B4-BE49-F238E27FC236}">
                  <a16:creationId xmlns:a16="http://schemas.microsoft.com/office/drawing/2014/main" id="{89791F66-F34D-41F5-B9E3-38FFAA515DBF}"/>
                </a:ext>
              </a:extLst>
            </p:cNvPr>
            <p:cNvSpPr txBox="1"/>
            <p:nvPr/>
          </p:nvSpPr>
          <p:spPr>
            <a:xfrm>
              <a:off x="4574796" y="2041806"/>
              <a:ext cx="541816" cy="3539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zh-CN"/>
              </a:defPPr>
              <a:lvl1pPr algn="ctr">
                <a:tabLst>
                  <a:tab pos="376331" algn="l"/>
                  <a:tab pos="443534" algn="l"/>
                  <a:tab pos="524176" algn="l"/>
                  <a:tab pos="631699" algn="l"/>
                  <a:tab pos="698901" algn="l"/>
                </a:tabLst>
                <a:defRPr sz="2000" b="1">
                  <a:solidFill>
                    <a:srgbClr val="218CD5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defRPr>
              </a:lvl1pPr>
            </a:lstStyle>
            <a:p>
              <a:pPr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CFO</a:t>
              </a:r>
            </a:p>
          </p:txBody>
        </p:sp>
        <p:sp>
          <p:nvSpPr>
            <p:cNvPr id="21" name="TextBox 1">
              <a:extLst>
                <a:ext uri="{FF2B5EF4-FFF2-40B4-BE49-F238E27FC236}">
                  <a16:creationId xmlns:a16="http://schemas.microsoft.com/office/drawing/2014/main" id="{DB56C4DD-EB86-483E-995C-7B798359F358}"/>
                </a:ext>
              </a:extLst>
            </p:cNvPr>
            <p:cNvSpPr txBox="1"/>
            <p:nvPr/>
          </p:nvSpPr>
          <p:spPr>
            <a:xfrm>
              <a:off x="4099454" y="4082544"/>
              <a:ext cx="1590112" cy="1708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Whishile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静水流深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endParaRPr lang="en-US" altLang="zh-CN" sz="800" b="1" dirty="0">
                <a:solidFill>
                  <a:srgbClr val="218CD5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此处文字替换成具体内容。此处文字替换成具体内容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。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A75B1CD3-A9D5-4541-822B-09160D413F22}"/>
              </a:ext>
            </a:extLst>
          </p:cNvPr>
          <p:cNvGrpSpPr/>
          <p:nvPr/>
        </p:nvGrpSpPr>
        <p:grpSpPr>
          <a:xfrm>
            <a:off x="6258507" y="1584605"/>
            <a:ext cx="2108876" cy="4092295"/>
            <a:chOff x="6258507" y="2041806"/>
            <a:chExt cx="2108876" cy="4092294"/>
          </a:xfrm>
        </p:grpSpPr>
        <p:sp>
          <p:nvSpPr>
            <p:cNvPr id="23" name="Freeform 3">
              <a:extLst>
                <a:ext uri="{FF2B5EF4-FFF2-40B4-BE49-F238E27FC236}">
                  <a16:creationId xmlns:a16="http://schemas.microsoft.com/office/drawing/2014/main" id="{12F0A9DE-0C86-4E6C-9641-CAB6A4B8ADDD}"/>
                </a:ext>
              </a:extLst>
            </p:cNvPr>
            <p:cNvSpPr/>
            <p:nvPr/>
          </p:nvSpPr>
          <p:spPr>
            <a:xfrm>
              <a:off x="6265229" y="3196290"/>
              <a:ext cx="2095436" cy="2936465"/>
            </a:xfrm>
            <a:custGeom>
              <a:avLst/>
              <a:gdLst>
                <a:gd name="connsiteX0" fmla="*/ 0 w 1979993"/>
                <a:gd name="connsiteY0" fmla="*/ 0 h 2260600"/>
                <a:gd name="connsiteX1" fmla="*/ 1979993 w 1979993"/>
                <a:gd name="connsiteY1" fmla="*/ 0 h 2260600"/>
                <a:gd name="connsiteX2" fmla="*/ 1979993 w 1979993"/>
                <a:gd name="connsiteY2" fmla="*/ 2260599 h 2260600"/>
                <a:gd name="connsiteX3" fmla="*/ 0 w 1979993"/>
                <a:gd name="connsiteY3" fmla="*/ 2260599 h 2260600"/>
                <a:gd name="connsiteX4" fmla="*/ 0 w 1979993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79993" h="2260600">
                  <a:moveTo>
                    <a:pt x="0" y="0"/>
                  </a:moveTo>
                  <a:lnTo>
                    <a:pt x="1979993" y="0"/>
                  </a:lnTo>
                  <a:lnTo>
                    <a:pt x="1979993" y="2260599"/>
                  </a:lnTo>
                  <a:lnTo>
                    <a:pt x="0" y="2260599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  <a:alpha val="12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24" name="Freeform 3">
              <a:extLst>
                <a:ext uri="{FF2B5EF4-FFF2-40B4-BE49-F238E27FC236}">
                  <a16:creationId xmlns:a16="http://schemas.microsoft.com/office/drawing/2014/main" id="{2B7EABC0-51A5-46AB-9602-A057B8D7F785}"/>
                </a:ext>
              </a:extLst>
            </p:cNvPr>
            <p:cNvSpPr/>
            <p:nvPr/>
          </p:nvSpPr>
          <p:spPr>
            <a:xfrm>
              <a:off x="6258507" y="3170394"/>
              <a:ext cx="2108876" cy="2963706"/>
            </a:xfrm>
            <a:custGeom>
              <a:avLst/>
              <a:gdLst>
                <a:gd name="connsiteX0" fmla="*/ 1698345 w 1992693"/>
                <a:gd name="connsiteY0" fmla="*/ 6350 h 2291994"/>
                <a:gd name="connsiteX1" fmla="*/ 1986343 w 1992693"/>
                <a:gd name="connsiteY1" fmla="*/ 6350 h 2291994"/>
                <a:gd name="connsiteX2" fmla="*/ 1986343 w 1992693"/>
                <a:gd name="connsiteY2" fmla="*/ 2285644 h 2291994"/>
                <a:gd name="connsiteX3" fmla="*/ 6350 w 1992693"/>
                <a:gd name="connsiteY3" fmla="*/ 2285644 h 2291994"/>
                <a:gd name="connsiteX4" fmla="*/ 6350 w 1992693"/>
                <a:gd name="connsiteY4" fmla="*/ 6350 h 2291994"/>
                <a:gd name="connsiteX5" fmla="*/ 294347 w 1992693"/>
                <a:gd name="connsiteY5" fmla="*/ 6350 h 229199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992693" h="2291994">
                  <a:moveTo>
                    <a:pt x="1698345" y="6350"/>
                  </a:moveTo>
                  <a:lnTo>
                    <a:pt x="1986343" y="6350"/>
                  </a:lnTo>
                  <a:lnTo>
                    <a:pt x="1986343" y="2285644"/>
                  </a:lnTo>
                  <a:lnTo>
                    <a:pt x="6350" y="2285644"/>
                  </a:lnTo>
                  <a:lnTo>
                    <a:pt x="6350" y="6350"/>
                  </a:lnTo>
                  <a:lnTo>
                    <a:pt x="294347" y="6350"/>
                  </a:lnTo>
                </a:path>
              </a:pathLst>
            </a:custGeom>
            <a:ln w="12700">
              <a:solidFill>
                <a:srgbClr val="1C617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25" name="Freeform 3">
              <a:extLst>
                <a:ext uri="{FF2B5EF4-FFF2-40B4-BE49-F238E27FC236}">
                  <a16:creationId xmlns:a16="http://schemas.microsoft.com/office/drawing/2014/main" id="{8F718865-959D-4A17-B629-E7F864682496}"/>
                </a:ext>
              </a:extLst>
            </p:cNvPr>
            <p:cNvSpPr/>
            <p:nvPr/>
          </p:nvSpPr>
          <p:spPr>
            <a:xfrm>
              <a:off x="6570016" y="2434146"/>
              <a:ext cx="1485857" cy="1485857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solidFill>
              <a:srgbClr val="B3B3B3">
                <a:alpha val="3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26" name="Freeform 3">
              <a:extLst>
                <a:ext uri="{FF2B5EF4-FFF2-40B4-BE49-F238E27FC236}">
                  <a16:creationId xmlns:a16="http://schemas.microsoft.com/office/drawing/2014/main" id="{5CD5F019-3D82-4EB7-9257-9DE624272CE2}"/>
                </a:ext>
              </a:extLst>
            </p:cNvPr>
            <p:cNvSpPr/>
            <p:nvPr/>
          </p:nvSpPr>
          <p:spPr>
            <a:xfrm>
              <a:off x="6714934" y="2568475"/>
              <a:ext cx="1208970" cy="1208970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BFA3B771-D04F-43FE-BC58-1C78749D9642}"/>
                </a:ext>
              </a:extLst>
            </p:cNvPr>
            <p:cNvSpPr txBox="1"/>
            <p:nvPr/>
          </p:nvSpPr>
          <p:spPr>
            <a:xfrm>
              <a:off x="6799069" y="2041806"/>
              <a:ext cx="1025922" cy="3539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zh-CN"/>
              </a:defPPr>
              <a:lvl1pPr algn="ctr">
                <a:tabLst>
                  <a:tab pos="376331" algn="l"/>
                  <a:tab pos="443534" algn="l"/>
                  <a:tab pos="524176" algn="l"/>
                  <a:tab pos="631699" algn="l"/>
                  <a:tab pos="698901" algn="l"/>
                </a:tabLst>
                <a:defRPr sz="2000" b="1">
                  <a:solidFill>
                    <a:srgbClr val="218CD5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defRPr>
              </a:lvl1pPr>
            </a:lstStyle>
            <a:p>
              <a:pPr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产品总监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8" name="TextBox 1">
              <a:extLst>
                <a:ext uri="{FF2B5EF4-FFF2-40B4-BE49-F238E27FC236}">
                  <a16:creationId xmlns:a16="http://schemas.microsoft.com/office/drawing/2014/main" id="{EAB71E02-DEFC-4825-B694-48FA2BA11E16}"/>
                </a:ext>
              </a:extLst>
            </p:cNvPr>
            <p:cNvSpPr txBox="1"/>
            <p:nvPr/>
          </p:nvSpPr>
          <p:spPr>
            <a:xfrm>
              <a:off x="6569078" y="4082544"/>
              <a:ext cx="1590112" cy="1708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Whishile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静水流深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endParaRPr lang="en-US" altLang="zh-CN" sz="800" b="1" dirty="0">
                <a:solidFill>
                  <a:srgbClr val="218CD5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此处文字替换成具体内容。此处文字替换成具体内容</a:t>
              </a:r>
              <a:r>
                <a:rPr lang="en-US" altLang="zh-CN" sz="1400" dirty="0">
                  <a:solidFill>
                    <a:srgbClr val="727171"/>
                  </a:solidFill>
                  <a:cs typeface="+mn-ea"/>
                  <a:sym typeface="+mn-lt"/>
                </a:rPr>
                <a:t>。</a:t>
              </a:r>
              <a:endParaRPr lang="en-US" altLang="zh-CN" sz="1164" dirty="0">
                <a:solidFill>
                  <a:srgbClr val="72717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45EBE459-BBED-416B-805E-C91272870B73}"/>
              </a:ext>
            </a:extLst>
          </p:cNvPr>
          <p:cNvGrpSpPr/>
          <p:nvPr/>
        </p:nvGrpSpPr>
        <p:grpSpPr>
          <a:xfrm>
            <a:off x="8737602" y="1584605"/>
            <a:ext cx="2108876" cy="4092967"/>
            <a:chOff x="8737601" y="2041806"/>
            <a:chExt cx="2108876" cy="4092966"/>
          </a:xfrm>
        </p:grpSpPr>
        <p:sp>
          <p:nvSpPr>
            <p:cNvPr id="30" name="Freeform 3">
              <a:extLst>
                <a:ext uri="{FF2B5EF4-FFF2-40B4-BE49-F238E27FC236}">
                  <a16:creationId xmlns:a16="http://schemas.microsoft.com/office/drawing/2014/main" id="{867142B4-5742-4CCC-8C0F-20949182B9DC}"/>
                </a:ext>
              </a:extLst>
            </p:cNvPr>
            <p:cNvSpPr/>
            <p:nvPr/>
          </p:nvSpPr>
          <p:spPr>
            <a:xfrm>
              <a:off x="8744324" y="3196962"/>
              <a:ext cx="2095436" cy="2936465"/>
            </a:xfrm>
            <a:custGeom>
              <a:avLst/>
              <a:gdLst>
                <a:gd name="connsiteX0" fmla="*/ 0 w 1979993"/>
                <a:gd name="connsiteY0" fmla="*/ 0 h 2260600"/>
                <a:gd name="connsiteX1" fmla="*/ 1979993 w 1979993"/>
                <a:gd name="connsiteY1" fmla="*/ 0 h 2260600"/>
                <a:gd name="connsiteX2" fmla="*/ 1979993 w 1979993"/>
                <a:gd name="connsiteY2" fmla="*/ 2260599 h 2260600"/>
                <a:gd name="connsiteX3" fmla="*/ 0 w 1979993"/>
                <a:gd name="connsiteY3" fmla="*/ 2260599 h 2260600"/>
                <a:gd name="connsiteX4" fmla="*/ 0 w 1979993"/>
                <a:gd name="connsiteY4" fmla="*/ 0 h 2260600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979993" h="2260600">
                  <a:moveTo>
                    <a:pt x="0" y="0"/>
                  </a:moveTo>
                  <a:lnTo>
                    <a:pt x="1979993" y="0"/>
                  </a:lnTo>
                  <a:lnTo>
                    <a:pt x="1979993" y="2260599"/>
                  </a:lnTo>
                  <a:lnTo>
                    <a:pt x="0" y="2260599"/>
                  </a:lnTo>
                  <a:lnTo>
                    <a:pt x="0" y="0"/>
                  </a:lnTo>
                </a:path>
              </a:pathLst>
            </a:custGeom>
            <a:solidFill>
              <a:schemeClr val="bg1">
                <a:lumMod val="95000"/>
                <a:alpha val="12000"/>
              </a:scheme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4F269C31-7466-4DF9-979E-A5784E4DAAE7}"/>
                </a:ext>
              </a:extLst>
            </p:cNvPr>
            <p:cNvSpPr/>
            <p:nvPr/>
          </p:nvSpPr>
          <p:spPr>
            <a:xfrm>
              <a:off x="8737601" y="3171066"/>
              <a:ext cx="2108876" cy="2963706"/>
            </a:xfrm>
            <a:custGeom>
              <a:avLst/>
              <a:gdLst>
                <a:gd name="connsiteX0" fmla="*/ 1698345 w 1992693"/>
                <a:gd name="connsiteY0" fmla="*/ 6350 h 2291994"/>
                <a:gd name="connsiteX1" fmla="*/ 1986343 w 1992693"/>
                <a:gd name="connsiteY1" fmla="*/ 6350 h 2291994"/>
                <a:gd name="connsiteX2" fmla="*/ 1986343 w 1992693"/>
                <a:gd name="connsiteY2" fmla="*/ 2285644 h 2291994"/>
                <a:gd name="connsiteX3" fmla="*/ 6350 w 1992693"/>
                <a:gd name="connsiteY3" fmla="*/ 2285644 h 2291994"/>
                <a:gd name="connsiteX4" fmla="*/ 6350 w 1992693"/>
                <a:gd name="connsiteY4" fmla="*/ 6350 h 2291994"/>
                <a:gd name="connsiteX5" fmla="*/ 294347 w 1992693"/>
                <a:gd name="connsiteY5" fmla="*/ 6350 h 2291994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  <a:cxn ang="5">
                  <a:pos x="connsiteX5" y="connsiteY5"/>
                </a:cxn>
              </a:cxnLst>
              <a:rect l="l" t="t" r="r" b="b"/>
              <a:pathLst>
                <a:path w="1992693" h="2291994">
                  <a:moveTo>
                    <a:pt x="1698345" y="6350"/>
                  </a:moveTo>
                  <a:lnTo>
                    <a:pt x="1986343" y="6350"/>
                  </a:lnTo>
                  <a:lnTo>
                    <a:pt x="1986343" y="2285644"/>
                  </a:lnTo>
                  <a:lnTo>
                    <a:pt x="6350" y="2285644"/>
                  </a:lnTo>
                  <a:lnTo>
                    <a:pt x="6350" y="6350"/>
                  </a:lnTo>
                  <a:lnTo>
                    <a:pt x="294347" y="6350"/>
                  </a:lnTo>
                </a:path>
              </a:pathLst>
            </a:custGeom>
            <a:ln w="12700">
              <a:solidFill>
                <a:srgbClr val="1C617E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32" name="Freeform 3">
              <a:extLst>
                <a:ext uri="{FF2B5EF4-FFF2-40B4-BE49-F238E27FC236}">
                  <a16:creationId xmlns:a16="http://schemas.microsoft.com/office/drawing/2014/main" id="{1D057120-E1A5-4114-9939-C23993B83FF3}"/>
                </a:ext>
              </a:extLst>
            </p:cNvPr>
            <p:cNvSpPr/>
            <p:nvPr/>
          </p:nvSpPr>
          <p:spPr>
            <a:xfrm>
              <a:off x="9049111" y="2434818"/>
              <a:ext cx="1485857" cy="1485857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solidFill>
              <a:srgbClr val="B3B3B3">
                <a:alpha val="30000"/>
              </a:srgbClr>
            </a:solid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33" name="Freeform 3">
              <a:extLst>
                <a:ext uri="{FF2B5EF4-FFF2-40B4-BE49-F238E27FC236}">
                  <a16:creationId xmlns:a16="http://schemas.microsoft.com/office/drawing/2014/main" id="{80154B44-8AD5-4DC5-A4D8-A8123D6212CE}"/>
                </a:ext>
              </a:extLst>
            </p:cNvPr>
            <p:cNvSpPr/>
            <p:nvPr/>
          </p:nvSpPr>
          <p:spPr>
            <a:xfrm>
              <a:off x="9194029" y="2569147"/>
              <a:ext cx="1208970" cy="1208970"/>
            </a:xfrm>
            <a:custGeom>
              <a:avLst/>
              <a:gdLst>
                <a:gd name="connsiteX0" fmla="*/ 1403997 w 1403997"/>
                <a:gd name="connsiteY0" fmla="*/ 701992 h 1403997"/>
                <a:gd name="connsiteX1" fmla="*/ 702005 w 1403997"/>
                <a:gd name="connsiteY1" fmla="*/ 1403997 h 1403997"/>
                <a:gd name="connsiteX2" fmla="*/ 0 w 1403997"/>
                <a:gd name="connsiteY2" fmla="*/ 701992 h 1403997"/>
                <a:gd name="connsiteX3" fmla="*/ 702005 w 1403997"/>
                <a:gd name="connsiteY3" fmla="*/ 0 h 1403997"/>
                <a:gd name="connsiteX4" fmla="*/ 1403997 w 1403997"/>
                <a:gd name="connsiteY4" fmla="*/ 701992 h 1403997"/>
              </a:gdLst>
              <a:ahLst/>
              <a:cxnLst>
                <a:cxn ang="0">
                  <a:pos x="connsiteX0" y="connsiteY0"/>
                </a:cxn>
                <a:cxn ang="1">
                  <a:pos x="connsiteX1" y="connsiteY1"/>
                </a:cxn>
                <a:cxn ang="2">
                  <a:pos x="connsiteX2" y="connsiteY2"/>
                </a:cxn>
                <a:cxn ang="3">
                  <a:pos x="connsiteX3" y="connsiteY3"/>
                </a:cxn>
                <a:cxn ang="4">
                  <a:pos x="connsiteX4" y="connsiteY4"/>
                </a:cxn>
              </a:cxnLst>
              <a:rect l="l" t="t" r="r" b="b"/>
              <a:pathLst>
                <a:path w="1403997" h="1403997">
                  <a:moveTo>
                    <a:pt x="1403997" y="701992"/>
                  </a:moveTo>
                  <a:cubicBezTo>
                    <a:pt x="1403997" y="1089698"/>
                    <a:pt x="1089698" y="1403997"/>
                    <a:pt x="702005" y="1403997"/>
                  </a:cubicBezTo>
                  <a:cubicBezTo>
                    <a:pt x="314299" y="1403997"/>
                    <a:pt x="0" y="1089698"/>
                    <a:pt x="0" y="701992"/>
                  </a:cubicBezTo>
                  <a:cubicBezTo>
                    <a:pt x="0" y="314287"/>
                    <a:pt x="314299" y="0"/>
                    <a:pt x="702005" y="0"/>
                  </a:cubicBezTo>
                  <a:cubicBezTo>
                    <a:pt x="1089698" y="0"/>
                    <a:pt x="1403997" y="314287"/>
                    <a:pt x="1403997" y="701992"/>
                  </a:cubicBezTo>
                </a:path>
              </a:pathLst>
            </a:custGeom>
            <a:blipFill dpi="0"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a:blipFill>
            <a:ln w="12700">
              <a:solidFill>
                <a:srgbClr val="000000">
                  <a:alpha val="0"/>
                </a:srgb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905">
                <a:cs typeface="+mn-ea"/>
                <a:sym typeface="+mn-lt"/>
              </a:endParaRPr>
            </a:p>
          </p:txBody>
        </p:sp>
        <p:sp>
          <p:nvSpPr>
            <p:cNvPr id="34" name="TextBox 1">
              <a:extLst>
                <a:ext uri="{FF2B5EF4-FFF2-40B4-BE49-F238E27FC236}">
                  <a16:creationId xmlns:a16="http://schemas.microsoft.com/office/drawing/2014/main" id="{BA6C3677-1B0E-42CA-871F-C619BEC7B452}"/>
                </a:ext>
              </a:extLst>
            </p:cNvPr>
            <p:cNvSpPr txBox="1"/>
            <p:nvPr/>
          </p:nvSpPr>
          <p:spPr>
            <a:xfrm>
              <a:off x="9278163" y="2041806"/>
              <a:ext cx="1025922" cy="353943"/>
            </a:xfrm>
            <a:prstGeom prst="rect">
              <a:avLst/>
            </a:prstGeom>
            <a:noFill/>
          </p:spPr>
          <p:txBody>
            <a:bodyPr wrap="none" lIns="0" tIns="0" rIns="0" rtlCol="0">
              <a:spAutoFit/>
            </a:bodyPr>
            <a:lstStyle>
              <a:defPPr>
                <a:defRPr lang="zh-CN"/>
              </a:defPPr>
              <a:lvl1pPr algn="ctr">
                <a:tabLst>
                  <a:tab pos="376331" algn="l"/>
                  <a:tab pos="443534" algn="l"/>
                  <a:tab pos="524176" algn="l"/>
                  <a:tab pos="631699" algn="l"/>
                  <a:tab pos="698901" algn="l"/>
                </a:tabLst>
                <a:defRPr sz="2000" b="1">
                  <a:solidFill>
                    <a:srgbClr val="218CD5"/>
                  </a:solidFill>
                  <a:latin typeface="微软雅黑" panose="020B0503020204020204" pitchFamily="18" charset="-122"/>
                  <a:ea typeface="微软雅黑" panose="020B0503020204020204" pitchFamily="18" charset="-122"/>
                  <a:cs typeface="微软雅黑" panose="020B0503020204020204" pitchFamily="18" charset="-122"/>
                </a:defRPr>
              </a:lvl1pPr>
            </a:lstStyle>
            <a:p>
              <a:pPr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dirty="0" err="1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财务总监</a:t>
              </a:r>
              <a:endPara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35" name="TextBox 1">
              <a:extLst>
                <a:ext uri="{FF2B5EF4-FFF2-40B4-BE49-F238E27FC236}">
                  <a16:creationId xmlns:a16="http://schemas.microsoft.com/office/drawing/2014/main" id="{0768D4E0-C05B-4DE7-B776-07FFC59CE203}"/>
                </a:ext>
              </a:extLst>
            </p:cNvPr>
            <p:cNvSpPr txBox="1"/>
            <p:nvPr/>
          </p:nvSpPr>
          <p:spPr>
            <a:xfrm>
              <a:off x="9038700" y="4082544"/>
              <a:ext cx="1590112" cy="1708160"/>
            </a:xfrm>
            <a:prstGeom prst="rect">
              <a:avLst/>
            </a:prstGeom>
            <a:noFill/>
          </p:spPr>
          <p:txBody>
            <a:bodyPr wrap="square" lIns="0" tIns="0" rIns="0" rtlCol="0">
              <a:spAutoFit/>
            </a:bodyPr>
            <a:lstStyle/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2000" b="1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Whishile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zh-CN" altLang="en-US" sz="2000" b="1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静水流深</a:t>
              </a:r>
              <a:endPara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endParaRPr lang="en-US" altLang="zh-CN" sz="800" b="1" dirty="0">
                <a:solidFill>
                  <a:srgbClr val="218CD5"/>
                </a:solidFill>
                <a:cs typeface="+mn-ea"/>
                <a:sym typeface="+mn-lt"/>
              </a:endParaRPr>
            </a:p>
            <a:p>
              <a:pPr algn="ctr">
                <a:lnSpc>
                  <a:spcPct val="120000"/>
                </a:lnSpc>
                <a:tabLst>
                  <a:tab pos="376321" algn="l"/>
                  <a:tab pos="443524" algn="l"/>
                  <a:tab pos="524163" algn="l"/>
                  <a:tab pos="631683" algn="l"/>
                  <a:tab pos="698884" algn="l"/>
                </a:tabLst>
              </a:pPr>
              <a:r>
                <a:rPr lang="en-US" altLang="zh-CN" sz="1400" dirty="0" err="1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此处文字替换成具体内容。此处文字替换成具体内容</a:t>
              </a:r>
              <a:r>
                <a:rPr lang="en-US" altLang="zh-CN" sz="14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3873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65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1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65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矩形 42">
            <a:extLst>
              <a:ext uri="{FF2B5EF4-FFF2-40B4-BE49-F238E27FC236}">
                <a16:creationId xmlns:a16="http://schemas.microsoft.com/office/drawing/2014/main" id="{8877453F-9D5C-463F-8995-DD4BE54494F4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背景介绍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B20BFDA1-6E3B-4AEE-827B-5EFA1F87CD98}"/>
              </a:ext>
            </a:extLst>
          </p:cNvPr>
          <p:cNvSpPr txBox="1"/>
          <p:nvPr/>
        </p:nvSpPr>
        <p:spPr>
          <a:xfrm>
            <a:off x="1272970" y="79716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公司介绍</a:t>
            </a: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C1CCE1D4-F705-4935-861F-DA230E6B931B}"/>
              </a:ext>
            </a:extLst>
          </p:cNvPr>
          <p:cNvGrpSpPr/>
          <p:nvPr/>
        </p:nvGrpSpPr>
        <p:grpSpPr>
          <a:xfrm>
            <a:off x="844184" y="1576711"/>
            <a:ext cx="10550834" cy="4128205"/>
            <a:chOff x="844184" y="784254"/>
            <a:chExt cx="10550834" cy="4128205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95F181CC-A392-40D2-AEDC-CA52FE6549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"/>
            <a:stretch/>
          </p:blipFill>
          <p:spPr>
            <a:xfrm>
              <a:off x="844184" y="784254"/>
              <a:ext cx="10550834" cy="3757289"/>
            </a:xfrm>
            <a:prstGeom prst="rect">
              <a:avLst/>
            </a:prstGeom>
          </p:spPr>
        </p:pic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29C0B200-110B-4B4E-80FE-BC61A3DF5502}"/>
                </a:ext>
              </a:extLst>
            </p:cNvPr>
            <p:cNvSpPr txBox="1"/>
            <p:nvPr/>
          </p:nvSpPr>
          <p:spPr>
            <a:xfrm>
              <a:off x="5073650" y="1310191"/>
              <a:ext cx="3327400" cy="2400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15000" dirty="0">
                  <a:solidFill>
                    <a:schemeClr val="bg1"/>
                  </a:solidFill>
                  <a:cs typeface="+mn-ea"/>
                  <a:sym typeface="+mn-lt"/>
                </a:rPr>
                <a:t>科</a:t>
              </a:r>
            </a:p>
          </p:txBody>
        </p: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D5112CC0-6B69-47B8-B856-3AC1E0C93DFB}"/>
                </a:ext>
              </a:extLst>
            </p:cNvPr>
            <p:cNvSpPr txBox="1"/>
            <p:nvPr/>
          </p:nvSpPr>
          <p:spPr>
            <a:xfrm>
              <a:off x="7889875" y="1142196"/>
              <a:ext cx="3327400" cy="3770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3900" dirty="0">
                  <a:solidFill>
                    <a:schemeClr val="bg1"/>
                  </a:solidFill>
                  <a:cs typeface="+mn-ea"/>
                  <a:sym typeface="+mn-lt"/>
                </a:rPr>
                <a:t>技</a:t>
              </a:r>
            </a:p>
          </p:txBody>
        </p:sp>
      </p:grp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8787D468-7136-41EB-8F61-9C6262AB1E26}"/>
              </a:ext>
            </a:extLst>
          </p:cNvPr>
          <p:cNvCxnSpPr/>
          <p:nvPr/>
        </p:nvCxnSpPr>
        <p:spPr>
          <a:xfrm>
            <a:off x="4140200" y="6075198"/>
            <a:ext cx="7207616" cy="0"/>
          </a:xfrm>
          <a:prstGeom prst="line">
            <a:avLst/>
          </a:prstGeom>
          <a:ln w="317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>
            <a:extLst>
              <a:ext uri="{FF2B5EF4-FFF2-40B4-BE49-F238E27FC236}">
                <a16:creationId xmlns:a16="http://schemas.microsoft.com/office/drawing/2014/main" id="{8C8D64E1-499A-477A-98A5-06F61DF1840F}"/>
              </a:ext>
            </a:extLst>
          </p:cNvPr>
          <p:cNvSpPr txBox="1"/>
          <p:nvPr/>
        </p:nvSpPr>
        <p:spPr>
          <a:xfrm>
            <a:off x="5848057" y="5325607"/>
            <a:ext cx="5551926" cy="1139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82248" algn="l"/>
                <a:tab pos="332651" algn="l"/>
                <a:tab pos="393132" algn="l"/>
                <a:tab pos="473774" algn="l"/>
                <a:tab pos="524176" algn="l"/>
              </a:tabLst>
            </a:pPr>
            <a:r>
              <a:rPr lang="en-US" altLang="zh-CN" sz="1600" dirty="0">
                <a:solidFill>
                  <a:srgbClr val="727171"/>
                </a:solidFill>
                <a:cs typeface="+mn-ea"/>
                <a:sym typeface="+mn-lt"/>
              </a:rPr>
              <a:t>此处文字替换成具体内容。此处文字替换成具体内容。此处文字替换成具体内容。此处文字替换成具体内容。此处文字替换成具体内容。此处文字替换成具体内容。</a:t>
            </a:r>
          </a:p>
          <a:p>
            <a:pPr lvl="0"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tabLst>
                <a:tab pos="282248" algn="l"/>
                <a:tab pos="332651" algn="l"/>
                <a:tab pos="393132" algn="l"/>
                <a:tab pos="473774" algn="l"/>
                <a:tab pos="524176" algn="l"/>
              </a:tabLst>
            </a:pPr>
            <a:endParaRPr lang="en-US" altLang="zh-CN" sz="873" dirty="0">
              <a:solidFill>
                <a:srgbClr val="727171"/>
              </a:solidFill>
              <a:cs typeface="+mn-ea"/>
              <a:sym typeface="+mn-lt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118BF2FA-66C4-47F0-9A4B-7B7B9EADACEA}"/>
              </a:ext>
            </a:extLst>
          </p:cNvPr>
          <p:cNvSpPr txBox="1"/>
          <p:nvPr/>
        </p:nvSpPr>
        <p:spPr>
          <a:xfrm>
            <a:off x="772112" y="4583282"/>
            <a:ext cx="5487255" cy="18374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5400" b="1" dirty="0">
                <a:solidFill>
                  <a:srgbClr val="4EC2E6"/>
                </a:solidFill>
                <a:cs typeface="+mn-ea"/>
                <a:sym typeface="+mn-lt"/>
              </a:rPr>
              <a:t>BUSINESS</a:t>
            </a:r>
          </a:p>
          <a:p>
            <a:pPr>
              <a:lnSpc>
                <a:spcPct val="90000"/>
              </a:lnSpc>
            </a:pPr>
            <a:r>
              <a:rPr lang="en-US" altLang="zh-CN" sz="7200" b="1" dirty="0">
                <a:solidFill>
                  <a:srgbClr val="1C617E"/>
                </a:solidFill>
                <a:cs typeface="+mn-ea"/>
                <a:sym typeface="+mn-lt"/>
              </a:rPr>
              <a:t>TEMPLATE</a:t>
            </a:r>
          </a:p>
        </p:txBody>
      </p:sp>
    </p:spTree>
    <p:extLst>
      <p:ext uri="{BB962C8B-B14F-4D97-AF65-F5344CB8AC3E}">
        <p14:creationId xmlns:p14="http://schemas.microsoft.com/office/powerpoint/2010/main" val="35743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5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65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150"/>
                            </p:stCondLst>
                            <p:childTnLst>
                              <p:par>
                                <p:cTn id="30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5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6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15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50" grpId="0"/>
      <p:bldP spid="51" grpId="0"/>
      <p:bldP spid="51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373C5F0-0A06-44BA-A7CD-EEC93D07B1BA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背景介绍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2537264-AF2D-4674-A6F9-1736C800FE18}"/>
              </a:ext>
            </a:extLst>
          </p:cNvPr>
          <p:cNvSpPr txBox="1"/>
          <p:nvPr/>
        </p:nvSpPr>
        <p:spPr>
          <a:xfrm>
            <a:off x="1272970" y="797168"/>
            <a:ext cx="100540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产业背景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903F38-30BF-41AB-AEE6-EA54CB05EB3A}"/>
              </a:ext>
            </a:extLst>
          </p:cNvPr>
          <p:cNvGrpSpPr/>
          <p:nvPr/>
        </p:nvGrpSpPr>
        <p:grpSpPr>
          <a:xfrm>
            <a:off x="1157396" y="3391873"/>
            <a:ext cx="1782744" cy="1019841"/>
            <a:chOff x="1157396" y="3391873"/>
            <a:chExt cx="1782744" cy="1019841"/>
          </a:xfrm>
        </p:grpSpPr>
        <p:cxnSp>
          <p:nvCxnSpPr>
            <p:cNvPr id="5" name="Straight Connector 6">
              <a:extLst>
                <a:ext uri="{FF2B5EF4-FFF2-40B4-BE49-F238E27FC236}">
                  <a16:creationId xmlns:a16="http://schemas.microsoft.com/office/drawing/2014/main" id="{E127D209-429E-4035-91AB-242E2207923A}"/>
                </a:ext>
              </a:extLst>
            </p:cNvPr>
            <p:cNvCxnSpPr/>
            <p:nvPr/>
          </p:nvCxnSpPr>
          <p:spPr>
            <a:xfrm>
              <a:off x="1157396" y="3901793"/>
              <a:ext cx="774762" cy="0"/>
            </a:xfrm>
            <a:prstGeom prst="line">
              <a:avLst/>
            </a:prstGeom>
            <a:ln w="38100">
              <a:solidFill>
                <a:srgbClr val="282828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Arc 8">
              <a:extLst>
                <a:ext uri="{FF2B5EF4-FFF2-40B4-BE49-F238E27FC236}">
                  <a16:creationId xmlns:a16="http://schemas.microsoft.com/office/drawing/2014/main" id="{404B9C6E-E65F-4B60-94CF-4FF813637512}"/>
                </a:ext>
              </a:extLst>
            </p:cNvPr>
            <p:cNvSpPr/>
            <p:nvPr/>
          </p:nvSpPr>
          <p:spPr>
            <a:xfrm>
              <a:off x="1920299" y="3391873"/>
              <a:ext cx="1019841" cy="1019841"/>
            </a:xfrm>
            <a:prstGeom prst="arc">
              <a:avLst>
                <a:gd name="adj1" fmla="val 5443411"/>
                <a:gd name="adj2" fmla="val 10945048"/>
              </a:avLst>
            </a:prstGeom>
            <a:ln w="38100">
              <a:solidFill>
                <a:srgbClr val="282828"/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4B2BD986-E63D-4409-AA13-936A01E445C7}"/>
              </a:ext>
            </a:extLst>
          </p:cNvPr>
          <p:cNvGrpSpPr/>
          <p:nvPr/>
        </p:nvGrpSpPr>
        <p:grpSpPr>
          <a:xfrm>
            <a:off x="1920299" y="2591705"/>
            <a:ext cx="1019841" cy="1820009"/>
            <a:chOff x="1920299" y="2591705"/>
            <a:chExt cx="1019841" cy="1820009"/>
          </a:xfrm>
        </p:grpSpPr>
        <p:sp>
          <p:nvSpPr>
            <p:cNvPr id="8" name="Arc 19">
              <a:extLst>
                <a:ext uri="{FF2B5EF4-FFF2-40B4-BE49-F238E27FC236}">
                  <a16:creationId xmlns:a16="http://schemas.microsoft.com/office/drawing/2014/main" id="{BE978B5A-7B45-497D-B6BB-1E15B14ADEB3}"/>
                </a:ext>
              </a:extLst>
            </p:cNvPr>
            <p:cNvSpPr/>
            <p:nvPr/>
          </p:nvSpPr>
          <p:spPr>
            <a:xfrm>
              <a:off x="1920299" y="3391873"/>
              <a:ext cx="1019841" cy="1019841"/>
            </a:xfrm>
            <a:prstGeom prst="arc">
              <a:avLst>
                <a:gd name="adj1" fmla="val 16383431"/>
                <a:gd name="adj2" fmla="val 21595007"/>
              </a:avLst>
            </a:prstGeom>
            <a:ln w="38100">
              <a:solidFill>
                <a:srgbClr val="40404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9" name="Straight Connector 20">
              <a:extLst>
                <a:ext uri="{FF2B5EF4-FFF2-40B4-BE49-F238E27FC236}">
                  <a16:creationId xmlns:a16="http://schemas.microsoft.com/office/drawing/2014/main" id="{8E07119F-BB12-4604-8765-960878F2F2BA}"/>
                </a:ext>
              </a:extLst>
            </p:cNvPr>
            <p:cNvCxnSpPr/>
            <p:nvPr/>
          </p:nvCxnSpPr>
          <p:spPr>
            <a:xfrm flipH="1">
              <a:off x="2453935" y="2591705"/>
              <a:ext cx="0" cy="815873"/>
            </a:xfrm>
            <a:prstGeom prst="line">
              <a:avLst/>
            </a:prstGeom>
            <a:ln w="38100">
              <a:solidFill>
                <a:srgbClr val="404040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Connector 22">
            <a:extLst>
              <a:ext uri="{FF2B5EF4-FFF2-40B4-BE49-F238E27FC236}">
                <a16:creationId xmlns:a16="http://schemas.microsoft.com/office/drawing/2014/main" id="{C5C0A3E9-FD74-406B-8BBC-A17441426707}"/>
              </a:ext>
            </a:extLst>
          </p:cNvPr>
          <p:cNvCxnSpPr/>
          <p:nvPr/>
        </p:nvCxnSpPr>
        <p:spPr>
          <a:xfrm>
            <a:off x="2919844" y="3901793"/>
            <a:ext cx="774762" cy="0"/>
          </a:xfrm>
          <a:prstGeom prst="line">
            <a:avLst/>
          </a:prstGeom>
          <a:ln w="38100">
            <a:solidFill>
              <a:srgbClr val="5959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0AA9000-D7FB-4848-9E84-B9E731D018C6}"/>
              </a:ext>
            </a:extLst>
          </p:cNvPr>
          <p:cNvGrpSpPr/>
          <p:nvPr/>
        </p:nvGrpSpPr>
        <p:grpSpPr>
          <a:xfrm>
            <a:off x="4284114" y="3391873"/>
            <a:ext cx="1782744" cy="1019841"/>
            <a:chOff x="4284114" y="3391873"/>
            <a:chExt cx="1782744" cy="1019841"/>
          </a:xfrm>
        </p:grpSpPr>
        <p:cxnSp>
          <p:nvCxnSpPr>
            <p:cNvPr id="12" name="Straight Connector 24">
              <a:extLst>
                <a:ext uri="{FF2B5EF4-FFF2-40B4-BE49-F238E27FC236}">
                  <a16:creationId xmlns:a16="http://schemas.microsoft.com/office/drawing/2014/main" id="{E48E33AF-F887-49E5-B6DA-3490743B70B8}"/>
                </a:ext>
              </a:extLst>
            </p:cNvPr>
            <p:cNvCxnSpPr/>
            <p:nvPr/>
          </p:nvCxnSpPr>
          <p:spPr>
            <a:xfrm>
              <a:off x="4284114" y="3901793"/>
              <a:ext cx="774762" cy="0"/>
            </a:xfrm>
            <a:prstGeom prst="line">
              <a:avLst/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Arc 25">
              <a:extLst>
                <a:ext uri="{FF2B5EF4-FFF2-40B4-BE49-F238E27FC236}">
                  <a16:creationId xmlns:a16="http://schemas.microsoft.com/office/drawing/2014/main" id="{25F1DF61-5F2D-4B7B-BF03-DB9725F40254}"/>
                </a:ext>
              </a:extLst>
            </p:cNvPr>
            <p:cNvSpPr/>
            <p:nvPr/>
          </p:nvSpPr>
          <p:spPr>
            <a:xfrm>
              <a:off x="5047017" y="3391873"/>
              <a:ext cx="1019841" cy="1019841"/>
            </a:xfrm>
            <a:prstGeom prst="arc">
              <a:avLst>
                <a:gd name="adj1" fmla="val 5443411"/>
                <a:gd name="adj2" fmla="val 10945048"/>
              </a:avLst>
            </a:prstGeom>
            <a:ln w="38100">
              <a:solidFill>
                <a:srgbClr val="59595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cxnSp>
        <p:nvCxnSpPr>
          <p:cNvPr id="14" name="Straight Connector 26">
            <a:extLst>
              <a:ext uri="{FF2B5EF4-FFF2-40B4-BE49-F238E27FC236}">
                <a16:creationId xmlns:a16="http://schemas.microsoft.com/office/drawing/2014/main" id="{0A03FEDB-A79F-45B0-B7BB-8B9220246B92}"/>
              </a:ext>
            </a:extLst>
          </p:cNvPr>
          <p:cNvCxnSpPr/>
          <p:nvPr/>
        </p:nvCxnSpPr>
        <p:spPr>
          <a:xfrm flipH="1">
            <a:off x="5560889" y="4399854"/>
            <a:ext cx="0" cy="815873"/>
          </a:xfrm>
          <a:prstGeom prst="line">
            <a:avLst/>
          </a:prstGeom>
          <a:ln w="38100">
            <a:solidFill>
              <a:srgbClr val="595959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8FAEB27F-B6F5-4727-922B-8E87B0844550}"/>
              </a:ext>
            </a:extLst>
          </p:cNvPr>
          <p:cNvGrpSpPr/>
          <p:nvPr/>
        </p:nvGrpSpPr>
        <p:grpSpPr>
          <a:xfrm>
            <a:off x="5047017" y="3391873"/>
            <a:ext cx="1774307" cy="1019841"/>
            <a:chOff x="5047017" y="3391873"/>
            <a:chExt cx="1774307" cy="1019841"/>
          </a:xfrm>
        </p:grpSpPr>
        <p:sp>
          <p:nvSpPr>
            <p:cNvPr id="16" name="Arc 28">
              <a:extLst>
                <a:ext uri="{FF2B5EF4-FFF2-40B4-BE49-F238E27FC236}">
                  <a16:creationId xmlns:a16="http://schemas.microsoft.com/office/drawing/2014/main" id="{80BFD1B8-D952-4C17-B151-DC2465FC1325}"/>
                </a:ext>
              </a:extLst>
            </p:cNvPr>
            <p:cNvSpPr/>
            <p:nvPr/>
          </p:nvSpPr>
          <p:spPr>
            <a:xfrm>
              <a:off x="5047017" y="3391873"/>
              <a:ext cx="1019841" cy="1019841"/>
            </a:xfrm>
            <a:prstGeom prst="arc">
              <a:avLst>
                <a:gd name="adj1" fmla="val 16383431"/>
                <a:gd name="adj2" fmla="val 21595007"/>
              </a:avLst>
            </a:prstGeom>
            <a:ln w="38100">
              <a:solidFill>
                <a:srgbClr val="595959"/>
              </a:solidFill>
              <a:prstDash val="sysDot"/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17" name="Straight Connector 31">
              <a:extLst>
                <a:ext uri="{FF2B5EF4-FFF2-40B4-BE49-F238E27FC236}">
                  <a16:creationId xmlns:a16="http://schemas.microsoft.com/office/drawing/2014/main" id="{4891A2C9-58AB-460C-A28C-4AB7642DF17B}"/>
                </a:ext>
              </a:extLst>
            </p:cNvPr>
            <p:cNvCxnSpPr/>
            <p:nvPr/>
          </p:nvCxnSpPr>
          <p:spPr>
            <a:xfrm>
              <a:off x="6046562" y="3901793"/>
              <a:ext cx="774762" cy="0"/>
            </a:xfrm>
            <a:prstGeom prst="line">
              <a:avLst/>
            </a:prstGeom>
            <a:ln w="3810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DE40B6EF-8F51-40B1-841B-65D528AA45D8}"/>
              </a:ext>
            </a:extLst>
          </p:cNvPr>
          <p:cNvGrpSpPr/>
          <p:nvPr/>
        </p:nvGrpSpPr>
        <p:grpSpPr>
          <a:xfrm>
            <a:off x="7426642" y="3391873"/>
            <a:ext cx="1782744" cy="1019841"/>
            <a:chOff x="7426642" y="3391873"/>
            <a:chExt cx="1782744" cy="1019841"/>
          </a:xfrm>
        </p:grpSpPr>
        <p:cxnSp>
          <p:nvCxnSpPr>
            <p:cNvPr id="19" name="Straight Connector 33">
              <a:extLst>
                <a:ext uri="{FF2B5EF4-FFF2-40B4-BE49-F238E27FC236}">
                  <a16:creationId xmlns:a16="http://schemas.microsoft.com/office/drawing/2014/main" id="{14D8A418-48BD-43CF-B54A-A5D010C41F7B}"/>
                </a:ext>
              </a:extLst>
            </p:cNvPr>
            <p:cNvCxnSpPr/>
            <p:nvPr/>
          </p:nvCxnSpPr>
          <p:spPr>
            <a:xfrm>
              <a:off x="7426642" y="3901793"/>
              <a:ext cx="774762" cy="0"/>
            </a:xfrm>
            <a:prstGeom prst="line">
              <a:avLst/>
            </a:prstGeom>
            <a:ln w="38100">
              <a:solidFill>
                <a:srgbClr val="595959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Arc 34">
              <a:extLst>
                <a:ext uri="{FF2B5EF4-FFF2-40B4-BE49-F238E27FC236}">
                  <a16:creationId xmlns:a16="http://schemas.microsoft.com/office/drawing/2014/main" id="{B2AFB66E-E8D2-4C5A-BF6C-FD3ED94F9C95}"/>
                </a:ext>
              </a:extLst>
            </p:cNvPr>
            <p:cNvSpPr/>
            <p:nvPr/>
          </p:nvSpPr>
          <p:spPr>
            <a:xfrm>
              <a:off x="8189545" y="3391873"/>
              <a:ext cx="1019841" cy="1019841"/>
            </a:xfrm>
            <a:prstGeom prst="arc">
              <a:avLst>
                <a:gd name="adj1" fmla="val 5443411"/>
                <a:gd name="adj2" fmla="val 10945048"/>
              </a:avLst>
            </a:prstGeom>
            <a:ln w="38100">
              <a:solidFill>
                <a:srgbClr val="595959"/>
              </a:solidFill>
              <a:prstDash val="sysDot"/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91916C2B-3B80-4933-94C3-67DBA60152CF}"/>
              </a:ext>
            </a:extLst>
          </p:cNvPr>
          <p:cNvGrpSpPr/>
          <p:nvPr/>
        </p:nvGrpSpPr>
        <p:grpSpPr>
          <a:xfrm>
            <a:off x="8189545" y="2591705"/>
            <a:ext cx="1019841" cy="1820009"/>
            <a:chOff x="8189545" y="2591705"/>
            <a:chExt cx="1019841" cy="1820009"/>
          </a:xfrm>
        </p:grpSpPr>
        <p:sp>
          <p:nvSpPr>
            <p:cNvPr id="22" name="Arc 37">
              <a:extLst>
                <a:ext uri="{FF2B5EF4-FFF2-40B4-BE49-F238E27FC236}">
                  <a16:creationId xmlns:a16="http://schemas.microsoft.com/office/drawing/2014/main" id="{A9EBEDED-60D0-46F8-A8B0-1C737D104081}"/>
                </a:ext>
              </a:extLst>
            </p:cNvPr>
            <p:cNvSpPr/>
            <p:nvPr/>
          </p:nvSpPr>
          <p:spPr>
            <a:xfrm>
              <a:off x="8189545" y="3391873"/>
              <a:ext cx="1019841" cy="1019841"/>
            </a:xfrm>
            <a:prstGeom prst="arc">
              <a:avLst>
                <a:gd name="adj1" fmla="val 16383431"/>
                <a:gd name="adj2" fmla="val 21595007"/>
              </a:avLst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cxnSp>
          <p:nvCxnSpPr>
            <p:cNvPr id="23" name="Straight Connector 38">
              <a:extLst>
                <a:ext uri="{FF2B5EF4-FFF2-40B4-BE49-F238E27FC236}">
                  <a16:creationId xmlns:a16="http://schemas.microsoft.com/office/drawing/2014/main" id="{F323FE57-D845-42BC-BD30-0D3F9E316C31}"/>
                </a:ext>
              </a:extLst>
            </p:cNvPr>
            <p:cNvCxnSpPr/>
            <p:nvPr/>
          </p:nvCxnSpPr>
          <p:spPr>
            <a:xfrm flipH="1">
              <a:off x="8723181" y="2591705"/>
              <a:ext cx="0" cy="815873"/>
            </a:xfrm>
            <a:prstGeom prst="line">
              <a:avLst/>
            </a:prstGeom>
            <a:ln w="38100">
              <a:solidFill>
                <a:schemeClr val="tx1">
                  <a:lumMod val="50000"/>
                  <a:lumOff val="50000"/>
                </a:schemeClr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Straight Connector 40">
            <a:extLst>
              <a:ext uri="{FF2B5EF4-FFF2-40B4-BE49-F238E27FC236}">
                <a16:creationId xmlns:a16="http://schemas.microsoft.com/office/drawing/2014/main" id="{2FFC45E9-271F-47D5-A7D8-22801970E12E}"/>
              </a:ext>
            </a:extLst>
          </p:cNvPr>
          <p:cNvCxnSpPr/>
          <p:nvPr/>
        </p:nvCxnSpPr>
        <p:spPr>
          <a:xfrm>
            <a:off x="9189090" y="3901793"/>
            <a:ext cx="774762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42">
            <a:extLst>
              <a:ext uri="{FF2B5EF4-FFF2-40B4-BE49-F238E27FC236}">
                <a16:creationId xmlns:a16="http://schemas.microsoft.com/office/drawing/2014/main" id="{629EA36A-9A27-4524-B131-6F1187B6B9DF}"/>
              </a:ext>
            </a:extLst>
          </p:cNvPr>
          <p:cNvSpPr txBox="1"/>
          <p:nvPr/>
        </p:nvSpPr>
        <p:spPr>
          <a:xfrm>
            <a:off x="1978813" y="3701738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5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6" name="Rectangle 45">
            <a:extLst>
              <a:ext uri="{FF2B5EF4-FFF2-40B4-BE49-F238E27FC236}">
                <a16:creationId xmlns:a16="http://schemas.microsoft.com/office/drawing/2014/main" id="{CC2CFFE8-72BA-41AD-9B84-E9DBA46732FC}"/>
              </a:ext>
            </a:extLst>
          </p:cNvPr>
          <p:cNvSpPr/>
          <p:nvPr/>
        </p:nvSpPr>
        <p:spPr>
          <a:xfrm>
            <a:off x="3118429" y="2594278"/>
            <a:ext cx="2438508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27" name="TextBox 42">
            <a:extLst>
              <a:ext uri="{FF2B5EF4-FFF2-40B4-BE49-F238E27FC236}">
                <a16:creationId xmlns:a16="http://schemas.microsoft.com/office/drawing/2014/main" id="{D87D13B5-00C7-4CB3-8994-FED39A0E6FFC}"/>
              </a:ext>
            </a:extLst>
          </p:cNvPr>
          <p:cNvSpPr txBox="1"/>
          <p:nvPr/>
        </p:nvSpPr>
        <p:spPr>
          <a:xfrm>
            <a:off x="5128591" y="3707667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2026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8" name="TextBox 42">
            <a:extLst>
              <a:ext uri="{FF2B5EF4-FFF2-40B4-BE49-F238E27FC236}">
                <a16:creationId xmlns:a16="http://schemas.microsoft.com/office/drawing/2014/main" id="{6A4913B3-4D1C-498B-BD38-C4CE215CA56F}"/>
              </a:ext>
            </a:extLst>
          </p:cNvPr>
          <p:cNvSpPr txBox="1"/>
          <p:nvPr/>
        </p:nvSpPr>
        <p:spPr>
          <a:xfrm>
            <a:off x="8278369" y="3713596"/>
            <a:ext cx="755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202</a:t>
            </a:r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7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9" name="Rectangle 45">
            <a:extLst>
              <a:ext uri="{FF2B5EF4-FFF2-40B4-BE49-F238E27FC236}">
                <a16:creationId xmlns:a16="http://schemas.microsoft.com/office/drawing/2014/main" id="{F90B09FB-4B82-46DF-B7CF-AE468156DD4F}"/>
              </a:ext>
            </a:extLst>
          </p:cNvPr>
          <p:cNvSpPr/>
          <p:nvPr/>
        </p:nvSpPr>
        <p:spPr>
          <a:xfrm>
            <a:off x="9518513" y="2594278"/>
            <a:ext cx="2370913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30" name="Rectangle 45">
            <a:extLst>
              <a:ext uri="{FF2B5EF4-FFF2-40B4-BE49-F238E27FC236}">
                <a16:creationId xmlns:a16="http://schemas.microsoft.com/office/drawing/2014/main" id="{06D4C7B8-98F8-4094-B96A-D5BD9DD86384}"/>
              </a:ext>
            </a:extLst>
          </p:cNvPr>
          <p:cNvSpPr/>
          <p:nvPr/>
        </p:nvSpPr>
        <p:spPr>
          <a:xfrm>
            <a:off x="6127920" y="4525911"/>
            <a:ext cx="2477974" cy="6093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0A3AD19-9BDB-4EEC-A488-EFDD68E81BE8}"/>
              </a:ext>
            </a:extLst>
          </p:cNvPr>
          <p:cNvGrpSpPr/>
          <p:nvPr/>
        </p:nvGrpSpPr>
        <p:grpSpPr>
          <a:xfrm>
            <a:off x="9972289" y="3611257"/>
            <a:ext cx="592931" cy="592931"/>
            <a:chOff x="9972289" y="3611257"/>
            <a:chExt cx="592931" cy="592931"/>
          </a:xfrm>
        </p:grpSpPr>
        <p:sp>
          <p:nvSpPr>
            <p:cNvPr id="32" name="Oval 41">
              <a:extLst>
                <a:ext uri="{FF2B5EF4-FFF2-40B4-BE49-F238E27FC236}">
                  <a16:creationId xmlns:a16="http://schemas.microsoft.com/office/drawing/2014/main" id="{56FAFA02-BEFF-42EF-B070-889FCEBD5126}"/>
                </a:ext>
              </a:extLst>
            </p:cNvPr>
            <p:cNvSpPr/>
            <p:nvPr/>
          </p:nvSpPr>
          <p:spPr>
            <a:xfrm>
              <a:off x="9972289" y="3611257"/>
              <a:ext cx="592931" cy="592931"/>
            </a:xfrm>
            <a:prstGeom prst="ellipse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3" name="Freeform 24">
              <a:extLst>
                <a:ext uri="{FF2B5EF4-FFF2-40B4-BE49-F238E27FC236}">
                  <a16:creationId xmlns:a16="http://schemas.microsoft.com/office/drawing/2014/main" id="{1DE53EC3-17CA-4C65-8781-DEB2C142C7D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139935" y="3748974"/>
              <a:ext cx="257637" cy="327454"/>
            </a:xfrm>
            <a:custGeom>
              <a:avLst/>
              <a:gdLst>
                <a:gd name="T0" fmla="*/ 8 w 219"/>
                <a:gd name="T1" fmla="*/ 219 h 279"/>
                <a:gd name="T2" fmla="*/ 40 w 219"/>
                <a:gd name="T3" fmla="*/ 190 h 279"/>
                <a:gd name="T4" fmla="*/ 54 w 219"/>
                <a:gd name="T5" fmla="*/ 200 h 279"/>
                <a:gd name="T6" fmla="*/ 110 w 219"/>
                <a:gd name="T7" fmla="*/ 148 h 279"/>
                <a:gd name="T8" fmla="*/ 112 w 219"/>
                <a:gd name="T9" fmla="*/ 173 h 279"/>
                <a:gd name="T10" fmla="*/ 70 w 219"/>
                <a:gd name="T11" fmla="*/ 278 h 279"/>
                <a:gd name="T12" fmla="*/ 112 w 219"/>
                <a:gd name="T13" fmla="*/ 207 h 279"/>
                <a:gd name="T14" fmla="*/ 119 w 219"/>
                <a:gd name="T15" fmla="*/ 278 h 279"/>
                <a:gd name="T16" fmla="*/ 127 w 219"/>
                <a:gd name="T17" fmla="*/ 207 h 279"/>
                <a:gd name="T18" fmla="*/ 165 w 219"/>
                <a:gd name="T19" fmla="*/ 278 h 279"/>
                <a:gd name="T20" fmla="*/ 172 w 219"/>
                <a:gd name="T21" fmla="*/ 268 h 279"/>
                <a:gd name="T22" fmla="*/ 127 w 219"/>
                <a:gd name="T23" fmla="*/ 150 h 279"/>
                <a:gd name="T24" fmla="*/ 170 w 219"/>
                <a:gd name="T25" fmla="*/ 115 h 279"/>
                <a:gd name="T26" fmla="*/ 180 w 219"/>
                <a:gd name="T27" fmla="*/ 115 h 279"/>
                <a:gd name="T28" fmla="*/ 208 w 219"/>
                <a:gd name="T29" fmla="*/ 77 h 279"/>
                <a:gd name="T30" fmla="*/ 132 w 219"/>
                <a:gd name="T31" fmla="*/ 12 h 279"/>
                <a:gd name="T32" fmla="*/ 105 w 219"/>
                <a:gd name="T33" fmla="*/ 50 h 279"/>
                <a:gd name="T34" fmla="*/ 68 w 219"/>
                <a:gd name="T35" fmla="*/ 95 h 279"/>
                <a:gd name="T36" fmla="*/ 72 w 219"/>
                <a:gd name="T37" fmla="*/ 110 h 279"/>
                <a:gd name="T38" fmla="*/ 21 w 219"/>
                <a:gd name="T39" fmla="*/ 171 h 279"/>
                <a:gd name="T40" fmla="*/ 3 w 219"/>
                <a:gd name="T41" fmla="*/ 206 h 279"/>
                <a:gd name="T42" fmla="*/ 138 w 219"/>
                <a:gd name="T43" fmla="*/ 28 h 279"/>
                <a:gd name="T44" fmla="*/ 175 w 219"/>
                <a:gd name="T45" fmla="*/ 99 h 279"/>
                <a:gd name="T46" fmla="*/ 138 w 219"/>
                <a:gd name="T47" fmla="*/ 28 h 279"/>
                <a:gd name="T48" fmla="*/ 155 w 219"/>
                <a:gd name="T49" fmla="*/ 100 h 279"/>
                <a:gd name="T50" fmla="*/ 83 w 219"/>
                <a:gd name="T51" fmla="*/ 100 h 279"/>
                <a:gd name="T52" fmla="*/ 82 w 219"/>
                <a:gd name="T53" fmla="*/ 120 h 279"/>
                <a:gd name="T54" fmla="*/ 54 w 219"/>
                <a:gd name="T55" fmla="*/ 183 h 279"/>
                <a:gd name="T56" fmla="*/ 82 w 219"/>
                <a:gd name="T57" fmla="*/ 120 h 279"/>
                <a:gd name="T58" fmla="*/ 165 w 219"/>
                <a:gd name="T59" fmla="*/ 0 h 279"/>
                <a:gd name="T60" fmla="*/ 212 w 219"/>
                <a:gd name="T61" fmla="*/ 62 h 279"/>
                <a:gd name="T62" fmla="*/ 165 w 219"/>
                <a:gd name="T63" fmla="*/ 1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219" h="279">
                  <a:moveTo>
                    <a:pt x="3" y="217"/>
                  </a:moveTo>
                  <a:cubicBezTo>
                    <a:pt x="4" y="218"/>
                    <a:pt x="6" y="219"/>
                    <a:pt x="8" y="219"/>
                  </a:cubicBezTo>
                  <a:cubicBezTo>
                    <a:pt x="10" y="219"/>
                    <a:pt x="12" y="218"/>
                    <a:pt x="13" y="217"/>
                  </a:cubicBezTo>
                  <a:cubicBezTo>
                    <a:pt x="40" y="190"/>
                    <a:pt x="40" y="190"/>
                    <a:pt x="40" y="190"/>
                  </a:cubicBezTo>
                  <a:cubicBezTo>
                    <a:pt x="49" y="198"/>
                    <a:pt x="49" y="198"/>
                    <a:pt x="49" y="198"/>
                  </a:cubicBezTo>
                  <a:cubicBezTo>
                    <a:pt x="51" y="200"/>
                    <a:pt x="52" y="200"/>
                    <a:pt x="54" y="200"/>
                  </a:cubicBezTo>
                  <a:cubicBezTo>
                    <a:pt x="56" y="200"/>
                    <a:pt x="58" y="200"/>
                    <a:pt x="60" y="198"/>
                  </a:cubicBezTo>
                  <a:cubicBezTo>
                    <a:pt x="110" y="148"/>
                    <a:pt x="110" y="148"/>
                    <a:pt x="110" y="148"/>
                  </a:cubicBezTo>
                  <a:cubicBezTo>
                    <a:pt x="112" y="150"/>
                    <a:pt x="112" y="150"/>
                    <a:pt x="112" y="150"/>
                  </a:cubicBezTo>
                  <a:cubicBezTo>
                    <a:pt x="112" y="173"/>
                    <a:pt x="112" y="173"/>
                    <a:pt x="112" y="173"/>
                  </a:cubicBezTo>
                  <a:cubicBezTo>
                    <a:pt x="66" y="268"/>
                    <a:pt x="66" y="268"/>
                    <a:pt x="66" y="268"/>
                  </a:cubicBezTo>
                  <a:cubicBezTo>
                    <a:pt x="64" y="271"/>
                    <a:pt x="66" y="276"/>
                    <a:pt x="70" y="278"/>
                  </a:cubicBezTo>
                  <a:cubicBezTo>
                    <a:pt x="73" y="279"/>
                    <a:pt x="78" y="278"/>
                    <a:pt x="80" y="274"/>
                  </a:cubicBezTo>
                  <a:cubicBezTo>
                    <a:pt x="112" y="207"/>
                    <a:pt x="112" y="207"/>
                    <a:pt x="112" y="207"/>
                  </a:cubicBezTo>
                  <a:cubicBezTo>
                    <a:pt x="112" y="271"/>
                    <a:pt x="112" y="271"/>
                    <a:pt x="112" y="271"/>
                  </a:cubicBezTo>
                  <a:cubicBezTo>
                    <a:pt x="112" y="275"/>
                    <a:pt x="115" y="278"/>
                    <a:pt x="119" y="278"/>
                  </a:cubicBezTo>
                  <a:cubicBezTo>
                    <a:pt x="123" y="278"/>
                    <a:pt x="127" y="275"/>
                    <a:pt x="127" y="271"/>
                  </a:cubicBezTo>
                  <a:cubicBezTo>
                    <a:pt x="127" y="207"/>
                    <a:pt x="127" y="207"/>
                    <a:pt x="127" y="207"/>
                  </a:cubicBezTo>
                  <a:cubicBezTo>
                    <a:pt x="159" y="274"/>
                    <a:pt x="159" y="274"/>
                    <a:pt x="159" y="274"/>
                  </a:cubicBezTo>
                  <a:cubicBezTo>
                    <a:pt x="160" y="277"/>
                    <a:pt x="163" y="278"/>
                    <a:pt x="165" y="278"/>
                  </a:cubicBezTo>
                  <a:cubicBezTo>
                    <a:pt x="167" y="278"/>
                    <a:pt x="168" y="278"/>
                    <a:pt x="169" y="278"/>
                  </a:cubicBezTo>
                  <a:cubicBezTo>
                    <a:pt x="172" y="276"/>
                    <a:pt x="174" y="271"/>
                    <a:pt x="172" y="268"/>
                  </a:cubicBezTo>
                  <a:cubicBezTo>
                    <a:pt x="127" y="173"/>
                    <a:pt x="127" y="173"/>
                    <a:pt x="127" y="173"/>
                  </a:cubicBezTo>
                  <a:cubicBezTo>
                    <a:pt x="127" y="150"/>
                    <a:pt x="127" y="150"/>
                    <a:pt x="127" y="150"/>
                  </a:cubicBezTo>
                  <a:cubicBezTo>
                    <a:pt x="165" y="111"/>
                    <a:pt x="165" y="111"/>
                    <a:pt x="165" y="111"/>
                  </a:cubicBezTo>
                  <a:cubicBezTo>
                    <a:pt x="170" y="115"/>
                    <a:pt x="170" y="115"/>
                    <a:pt x="170" y="115"/>
                  </a:cubicBezTo>
                  <a:cubicBezTo>
                    <a:pt x="171" y="116"/>
                    <a:pt x="173" y="117"/>
                    <a:pt x="175" y="117"/>
                  </a:cubicBezTo>
                  <a:cubicBezTo>
                    <a:pt x="177" y="117"/>
                    <a:pt x="179" y="116"/>
                    <a:pt x="180" y="115"/>
                  </a:cubicBezTo>
                  <a:cubicBezTo>
                    <a:pt x="208" y="87"/>
                    <a:pt x="208" y="87"/>
                    <a:pt x="208" y="87"/>
                  </a:cubicBezTo>
                  <a:cubicBezTo>
                    <a:pt x="211" y="84"/>
                    <a:pt x="211" y="80"/>
                    <a:pt x="208" y="77"/>
                  </a:cubicBezTo>
                  <a:cubicBezTo>
                    <a:pt x="143" y="12"/>
                    <a:pt x="143" y="12"/>
                    <a:pt x="143" y="12"/>
                  </a:cubicBezTo>
                  <a:cubicBezTo>
                    <a:pt x="140" y="9"/>
                    <a:pt x="135" y="9"/>
                    <a:pt x="132" y="12"/>
                  </a:cubicBezTo>
                  <a:cubicBezTo>
                    <a:pt x="105" y="40"/>
                    <a:pt x="105" y="40"/>
                    <a:pt x="105" y="40"/>
                  </a:cubicBezTo>
                  <a:cubicBezTo>
                    <a:pt x="102" y="43"/>
                    <a:pt x="102" y="47"/>
                    <a:pt x="105" y="50"/>
                  </a:cubicBezTo>
                  <a:cubicBezTo>
                    <a:pt x="109" y="54"/>
                    <a:pt x="109" y="54"/>
                    <a:pt x="109" y="54"/>
                  </a:cubicBezTo>
                  <a:cubicBezTo>
                    <a:pt x="68" y="95"/>
                    <a:pt x="68" y="95"/>
                    <a:pt x="68" y="95"/>
                  </a:cubicBezTo>
                  <a:cubicBezTo>
                    <a:pt x="65" y="98"/>
                    <a:pt x="65" y="103"/>
                    <a:pt x="68" y="106"/>
                  </a:cubicBezTo>
                  <a:cubicBezTo>
                    <a:pt x="72" y="110"/>
                    <a:pt x="72" y="110"/>
                    <a:pt x="72" y="110"/>
                  </a:cubicBezTo>
                  <a:cubicBezTo>
                    <a:pt x="21" y="160"/>
                    <a:pt x="21" y="160"/>
                    <a:pt x="21" y="160"/>
                  </a:cubicBezTo>
                  <a:cubicBezTo>
                    <a:pt x="18" y="163"/>
                    <a:pt x="18" y="168"/>
                    <a:pt x="21" y="171"/>
                  </a:cubicBezTo>
                  <a:cubicBezTo>
                    <a:pt x="30" y="179"/>
                    <a:pt x="30" y="179"/>
                    <a:pt x="30" y="179"/>
                  </a:cubicBezTo>
                  <a:cubicBezTo>
                    <a:pt x="3" y="206"/>
                    <a:pt x="3" y="206"/>
                    <a:pt x="3" y="206"/>
                  </a:cubicBezTo>
                  <a:cubicBezTo>
                    <a:pt x="0" y="209"/>
                    <a:pt x="0" y="214"/>
                    <a:pt x="3" y="217"/>
                  </a:cubicBezTo>
                  <a:close/>
                  <a:moveTo>
                    <a:pt x="138" y="28"/>
                  </a:moveTo>
                  <a:cubicBezTo>
                    <a:pt x="192" y="82"/>
                    <a:pt x="192" y="82"/>
                    <a:pt x="192" y="82"/>
                  </a:cubicBezTo>
                  <a:cubicBezTo>
                    <a:pt x="175" y="99"/>
                    <a:pt x="175" y="99"/>
                    <a:pt x="175" y="99"/>
                  </a:cubicBezTo>
                  <a:cubicBezTo>
                    <a:pt x="120" y="45"/>
                    <a:pt x="120" y="45"/>
                    <a:pt x="120" y="45"/>
                  </a:cubicBezTo>
                  <a:lnTo>
                    <a:pt x="138" y="28"/>
                  </a:lnTo>
                  <a:close/>
                  <a:moveTo>
                    <a:pt x="119" y="65"/>
                  </a:moveTo>
                  <a:cubicBezTo>
                    <a:pt x="155" y="100"/>
                    <a:pt x="155" y="100"/>
                    <a:pt x="155" y="100"/>
                  </a:cubicBezTo>
                  <a:cubicBezTo>
                    <a:pt x="119" y="136"/>
                    <a:pt x="119" y="136"/>
                    <a:pt x="119" y="136"/>
                  </a:cubicBezTo>
                  <a:cubicBezTo>
                    <a:pt x="83" y="100"/>
                    <a:pt x="83" y="100"/>
                    <a:pt x="83" y="100"/>
                  </a:cubicBezTo>
                  <a:lnTo>
                    <a:pt x="119" y="65"/>
                  </a:lnTo>
                  <a:close/>
                  <a:moveTo>
                    <a:pt x="82" y="120"/>
                  </a:moveTo>
                  <a:cubicBezTo>
                    <a:pt x="99" y="138"/>
                    <a:pt x="99" y="138"/>
                    <a:pt x="99" y="138"/>
                  </a:cubicBezTo>
                  <a:cubicBezTo>
                    <a:pt x="54" y="183"/>
                    <a:pt x="54" y="183"/>
                    <a:pt x="54" y="183"/>
                  </a:cubicBezTo>
                  <a:cubicBezTo>
                    <a:pt x="37" y="165"/>
                    <a:pt x="37" y="165"/>
                    <a:pt x="37" y="165"/>
                  </a:cubicBezTo>
                  <a:lnTo>
                    <a:pt x="82" y="120"/>
                  </a:lnTo>
                  <a:close/>
                  <a:moveTo>
                    <a:pt x="158" y="8"/>
                  </a:moveTo>
                  <a:cubicBezTo>
                    <a:pt x="158" y="4"/>
                    <a:pt x="161" y="0"/>
                    <a:pt x="165" y="0"/>
                  </a:cubicBezTo>
                  <a:cubicBezTo>
                    <a:pt x="195" y="0"/>
                    <a:pt x="219" y="25"/>
                    <a:pt x="219" y="54"/>
                  </a:cubicBezTo>
                  <a:cubicBezTo>
                    <a:pt x="219" y="58"/>
                    <a:pt x="216" y="62"/>
                    <a:pt x="212" y="62"/>
                  </a:cubicBezTo>
                  <a:cubicBezTo>
                    <a:pt x="208" y="62"/>
                    <a:pt x="204" y="58"/>
                    <a:pt x="204" y="54"/>
                  </a:cubicBezTo>
                  <a:cubicBezTo>
                    <a:pt x="204" y="33"/>
                    <a:pt x="187" y="15"/>
                    <a:pt x="165" y="15"/>
                  </a:cubicBezTo>
                  <a:cubicBezTo>
                    <a:pt x="161" y="15"/>
                    <a:pt x="158" y="12"/>
                    <a:pt x="158" y="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961213B7-17A4-45E4-AB2A-2048495E81AB}"/>
              </a:ext>
            </a:extLst>
          </p:cNvPr>
          <p:cNvGrpSpPr/>
          <p:nvPr/>
        </p:nvGrpSpPr>
        <p:grpSpPr>
          <a:xfrm>
            <a:off x="2090394" y="1825234"/>
            <a:ext cx="727081" cy="727081"/>
            <a:chOff x="2090394" y="1825234"/>
            <a:chExt cx="727081" cy="727081"/>
          </a:xfrm>
        </p:grpSpPr>
        <p:sp>
          <p:nvSpPr>
            <p:cNvPr id="35" name="Oval 21">
              <a:extLst>
                <a:ext uri="{FF2B5EF4-FFF2-40B4-BE49-F238E27FC236}">
                  <a16:creationId xmlns:a16="http://schemas.microsoft.com/office/drawing/2014/main" id="{C349A852-A1E5-4736-BA87-BEA746FF0797}"/>
                </a:ext>
              </a:extLst>
            </p:cNvPr>
            <p:cNvSpPr/>
            <p:nvPr/>
          </p:nvSpPr>
          <p:spPr>
            <a:xfrm>
              <a:off x="2157470" y="1895156"/>
              <a:ext cx="592931" cy="592931"/>
            </a:xfrm>
            <a:prstGeom prst="ellipse">
              <a:avLst/>
            </a:prstGeom>
            <a:solidFill>
              <a:srgbClr val="4EC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6" name="Arc 50">
              <a:extLst>
                <a:ext uri="{FF2B5EF4-FFF2-40B4-BE49-F238E27FC236}">
                  <a16:creationId xmlns:a16="http://schemas.microsoft.com/office/drawing/2014/main" id="{52E26220-830E-4440-81D9-2176BB4B06F9}"/>
                </a:ext>
              </a:extLst>
            </p:cNvPr>
            <p:cNvSpPr/>
            <p:nvPr/>
          </p:nvSpPr>
          <p:spPr>
            <a:xfrm>
              <a:off x="2090394" y="1825234"/>
              <a:ext cx="727081" cy="727081"/>
            </a:xfrm>
            <a:prstGeom prst="arc">
              <a:avLst>
                <a:gd name="adj1" fmla="val 12770549"/>
                <a:gd name="adj2" fmla="val 2991777"/>
              </a:avLst>
            </a:prstGeom>
            <a:ln w="25400">
              <a:solidFill>
                <a:srgbClr val="404040"/>
              </a:solidFill>
              <a:head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26AB7B0-7DA4-4338-8447-73679C75B1B2}"/>
                </a:ext>
              </a:extLst>
            </p:cNvPr>
            <p:cNvGrpSpPr/>
            <p:nvPr/>
          </p:nvGrpSpPr>
          <p:grpSpPr>
            <a:xfrm>
              <a:off x="2334131" y="2039823"/>
              <a:ext cx="296603" cy="292540"/>
              <a:chOff x="6686550" y="3303588"/>
              <a:chExt cx="347663" cy="342900"/>
            </a:xfrm>
            <a:solidFill>
              <a:schemeClr val="bg1"/>
            </a:solidFill>
          </p:grpSpPr>
          <p:sp>
            <p:nvSpPr>
              <p:cNvPr id="38" name="Freeform 97">
                <a:extLst>
                  <a:ext uri="{FF2B5EF4-FFF2-40B4-BE49-F238E27FC236}">
                    <a16:creationId xmlns:a16="http://schemas.microsoft.com/office/drawing/2014/main" id="{1E104E17-4D26-4566-B327-C1CB2184B13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686550" y="3303588"/>
                <a:ext cx="271463" cy="160338"/>
              </a:xfrm>
              <a:custGeom>
                <a:avLst/>
                <a:gdLst>
                  <a:gd name="T0" fmla="*/ 35 w 70"/>
                  <a:gd name="T1" fmla="*/ 41 h 41"/>
                  <a:gd name="T2" fmla="*/ 70 w 70"/>
                  <a:gd name="T3" fmla="*/ 27 h 41"/>
                  <a:gd name="T4" fmla="*/ 70 w 70"/>
                  <a:gd name="T5" fmla="*/ 14 h 41"/>
                  <a:gd name="T6" fmla="*/ 35 w 70"/>
                  <a:gd name="T7" fmla="*/ 0 h 41"/>
                  <a:gd name="T8" fmla="*/ 0 w 70"/>
                  <a:gd name="T9" fmla="*/ 14 h 41"/>
                  <a:gd name="T10" fmla="*/ 0 w 70"/>
                  <a:gd name="T11" fmla="*/ 27 h 41"/>
                  <a:gd name="T12" fmla="*/ 35 w 70"/>
                  <a:gd name="T13" fmla="*/ 41 h 41"/>
                  <a:gd name="T14" fmla="*/ 35 w 70"/>
                  <a:gd name="T15" fmla="*/ 3 h 41"/>
                  <a:gd name="T16" fmla="*/ 66 w 70"/>
                  <a:gd name="T17" fmla="*/ 14 h 41"/>
                  <a:gd name="T18" fmla="*/ 35 w 70"/>
                  <a:gd name="T19" fmla="*/ 24 h 41"/>
                  <a:gd name="T20" fmla="*/ 4 w 70"/>
                  <a:gd name="T21" fmla="*/ 14 h 41"/>
                  <a:gd name="T22" fmla="*/ 35 w 70"/>
                  <a:gd name="T23" fmla="*/ 3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70" h="41">
                    <a:moveTo>
                      <a:pt x="35" y="41"/>
                    </a:moveTo>
                    <a:cubicBezTo>
                      <a:pt x="54" y="41"/>
                      <a:pt x="70" y="35"/>
                      <a:pt x="70" y="27"/>
                    </a:cubicBezTo>
                    <a:cubicBezTo>
                      <a:pt x="70" y="14"/>
                      <a:pt x="70" y="14"/>
                      <a:pt x="70" y="14"/>
                    </a:cubicBezTo>
                    <a:cubicBezTo>
                      <a:pt x="70" y="6"/>
                      <a:pt x="54" y="0"/>
                      <a:pt x="35" y="0"/>
                    </a:cubicBezTo>
                    <a:cubicBezTo>
                      <a:pt x="16" y="0"/>
                      <a:pt x="0" y="6"/>
                      <a:pt x="0" y="14"/>
                    </a:cubicBezTo>
                    <a:cubicBezTo>
                      <a:pt x="0" y="27"/>
                      <a:pt x="0" y="27"/>
                      <a:pt x="0" y="27"/>
                    </a:cubicBezTo>
                    <a:cubicBezTo>
                      <a:pt x="0" y="35"/>
                      <a:pt x="16" y="41"/>
                      <a:pt x="35" y="41"/>
                    </a:cubicBezTo>
                    <a:close/>
                    <a:moveTo>
                      <a:pt x="35" y="3"/>
                    </a:moveTo>
                    <a:cubicBezTo>
                      <a:pt x="54" y="3"/>
                      <a:pt x="66" y="9"/>
                      <a:pt x="66" y="14"/>
                    </a:cubicBezTo>
                    <a:cubicBezTo>
                      <a:pt x="66" y="18"/>
                      <a:pt x="54" y="24"/>
                      <a:pt x="35" y="24"/>
                    </a:cubicBezTo>
                    <a:cubicBezTo>
                      <a:pt x="16" y="24"/>
                      <a:pt x="4" y="18"/>
                      <a:pt x="4" y="14"/>
                    </a:cubicBezTo>
                    <a:cubicBezTo>
                      <a:pt x="4" y="9"/>
                      <a:pt x="16" y="3"/>
                      <a:pt x="35" y="3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9" name="Freeform 98">
                <a:extLst>
                  <a:ext uri="{FF2B5EF4-FFF2-40B4-BE49-F238E27FC236}">
                    <a16:creationId xmlns:a16="http://schemas.microsoft.com/office/drawing/2014/main" id="{DCACDD80-34EA-4F61-85F2-AF721F2A909F}"/>
                  </a:ext>
                </a:extLst>
              </p:cNvPr>
              <p:cNvSpPr/>
              <p:nvPr/>
            </p:nvSpPr>
            <p:spPr bwMode="auto">
              <a:xfrm>
                <a:off x="6686550" y="3436938"/>
                <a:ext cx="271463" cy="107950"/>
              </a:xfrm>
              <a:custGeom>
                <a:avLst/>
                <a:gdLst>
                  <a:gd name="T0" fmla="*/ 35 w 70"/>
                  <a:gd name="T1" fmla="*/ 28 h 28"/>
                  <a:gd name="T2" fmla="*/ 47 w 70"/>
                  <a:gd name="T3" fmla="*/ 27 h 28"/>
                  <a:gd name="T4" fmla="*/ 70 w 70"/>
                  <a:gd name="T5" fmla="*/ 10 h 28"/>
                  <a:gd name="T6" fmla="*/ 70 w 70"/>
                  <a:gd name="T7" fmla="*/ 0 h 28"/>
                  <a:gd name="T8" fmla="*/ 35 w 70"/>
                  <a:gd name="T9" fmla="*/ 14 h 28"/>
                  <a:gd name="T10" fmla="*/ 0 w 70"/>
                  <a:gd name="T11" fmla="*/ 0 h 28"/>
                  <a:gd name="T12" fmla="*/ 0 w 70"/>
                  <a:gd name="T13" fmla="*/ 14 h 28"/>
                  <a:gd name="T14" fmla="*/ 35 w 70"/>
                  <a:gd name="T15" fmla="*/ 28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0" h="28">
                    <a:moveTo>
                      <a:pt x="35" y="28"/>
                    </a:moveTo>
                    <a:cubicBezTo>
                      <a:pt x="39" y="28"/>
                      <a:pt x="43" y="28"/>
                      <a:pt x="47" y="27"/>
                    </a:cubicBezTo>
                    <a:cubicBezTo>
                      <a:pt x="50" y="18"/>
                      <a:pt x="59" y="10"/>
                      <a:pt x="70" y="10"/>
                    </a:cubicBezTo>
                    <a:cubicBezTo>
                      <a:pt x="70" y="0"/>
                      <a:pt x="70" y="0"/>
                      <a:pt x="70" y="0"/>
                    </a:cubicBezTo>
                    <a:cubicBezTo>
                      <a:pt x="70" y="8"/>
                      <a:pt x="54" y="14"/>
                      <a:pt x="35" y="14"/>
                    </a:cubicBezTo>
                    <a:cubicBezTo>
                      <a:pt x="16" y="14"/>
                      <a:pt x="0" y="8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16" y="28"/>
                      <a:pt x="35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0" name="Freeform 99">
                <a:extLst>
                  <a:ext uri="{FF2B5EF4-FFF2-40B4-BE49-F238E27FC236}">
                    <a16:creationId xmlns:a16="http://schemas.microsoft.com/office/drawing/2014/main" id="{4B5C1FA3-7DCF-4439-A8C0-C96A28DD5F37}"/>
                  </a:ext>
                </a:extLst>
              </p:cNvPr>
              <p:cNvSpPr/>
              <p:nvPr/>
            </p:nvSpPr>
            <p:spPr bwMode="auto">
              <a:xfrm>
                <a:off x="6686550" y="3517901"/>
                <a:ext cx="193675" cy="107950"/>
              </a:xfrm>
              <a:custGeom>
                <a:avLst/>
                <a:gdLst>
                  <a:gd name="T0" fmla="*/ 35 w 50"/>
                  <a:gd name="T1" fmla="*/ 14 h 28"/>
                  <a:gd name="T2" fmla="*/ 0 w 50"/>
                  <a:gd name="T3" fmla="*/ 0 h 28"/>
                  <a:gd name="T4" fmla="*/ 0 w 50"/>
                  <a:gd name="T5" fmla="*/ 14 h 28"/>
                  <a:gd name="T6" fmla="*/ 35 w 50"/>
                  <a:gd name="T7" fmla="*/ 28 h 28"/>
                  <a:gd name="T8" fmla="*/ 50 w 50"/>
                  <a:gd name="T9" fmla="*/ 27 h 28"/>
                  <a:gd name="T10" fmla="*/ 46 w 50"/>
                  <a:gd name="T11" fmla="*/ 14 h 28"/>
                  <a:gd name="T12" fmla="*/ 35 w 50"/>
                  <a:gd name="T13" fmla="*/ 14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0" h="28">
                    <a:moveTo>
                      <a:pt x="35" y="14"/>
                    </a:moveTo>
                    <a:cubicBezTo>
                      <a:pt x="16" y="14"/>
                      <a:pt x="0" y="8"/>
                      <a:pt x="0" y="0"/>
                    </a:cubicBezTo>
                    <a:cubicBezTo>
                      <a:pt x="0" y="14"/>
                      <a:pt x="0" y="14"/>
                      <a:pt x="0" y="14"/>
                    </a:cubicBezTo>
                    <a:cubicBezTo>
                      <a:pt x="0" y="22"/>
                      <a:pt x="16" y="28"/>
                      <a:pt x="35" y="28"/>
                    </a:cubicBezTo>
                    <a:cubicBezTo>
                      <a:pt x="40" y="28"/>
                      <a:pt x="45" y="28"/>
                      <a:pt x="50" y="27"/>
                    </a:cubicBezTo>
                    <a:cubicBezTo>
                      <a:pt x="47" y="23"/>
                      <a:pt x="46" y="18"/>
                      <a:pt x="46" y="14"/>
                    </a:cubicBezTo>
                    <a:cubicBezTo>
                      <a:pt x="42" y="14"/>
                      <a:pt x="39" y="14"/>
                      <a:pt x="35" y="1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41" name="Freeform 100">
                <a:extLst>
                  <a:ext uri="{FF2B5EF4-FFF2-40B4-BE49-F238E27FC236}">
                    <a16:creationId xmlns:a16="http://schemas.microsoft.com/office/drawing/2014/main" id="{C8CCCA30-02FB-4C82-A897-937125FEBD7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6880225" y="3490913"/>
                <a:ext cx="153988" cy="155575"/>
              </a:xfrm>
              <a:custGeom>
                <a:avLst/>
                <a:gdLst>
                  <a:gd name="T0" fmla="*/ 20 w 40"/>
                  <a:gd name="T1" fmla="*/ 0 h 40"/>
                  <a:gd name="T2" fmla="*/ 0 w 40"/>
                  <a:gd name="T3" fmla="*/ 20 h 40"/>
                  <a:gd name="T4" fmla="*/ 20 w 40"/>
                  <a:gd name="T5" fmla="*/ 40 h 40"/>
                  <a:gd name="T6" fmla="*/ 40 w 40"/>
                  <a:gd name="T7" fmla="*/ 20 h 40"/>
                  <a:gd name="T8" fmla="*/ 20 w 40"/>
                  <a:gd name="T9" fmla="*/ 0 h 40"/>
                  <a:gd name="T10" fmla="*/ 30 w 40"/>
                  <a:gd name="T11" fmla="*/ 23 h 40"/>
                  <a:gd name="T12" fmla="*/ 23 w 40"/>
                  <a:gd name="T13" fmla="*/ 23 h 40"/>
                  <a:gd name="T14" fmla="*/ 23 w 40"/>
                  <a:gd name="T15" fmla="*/ 30 h 40"/>
                  <a:gd name="T16" fmla="*/ 17 w 40"/>
                  <a:gd name="T17" fmla="*/ 30 h 40"/>
                  <a:gd name="T18" fmla="*/ 17 w 40"/>
                  <a:gd name="T19" fmla="*/ 23 h 40"/>
                  <a:gd name="T20" fmla="*/ 10 w 40"/>
                  <a:gd name="T21" fmla="*/ 23 h 40"/>
                  <a:gd name="T22" fmla="*/ 10 w 40"/>
                  <a:gd name="T23" fmla="*/ 17 h 40"/>
                  <a:gd name="T24" fmla="*/ 17 w 40"/>
                  <a:gd name="T25" fmla="*/ 17 h 40"/>
                  <a:gd name="T26" fmla="*/ 17 w 40"/>
                  <a:gd name="T27" fmla="*/ 10 h 40"/>
                  <a:gd name="T28" fmla="*/ 23 w 40"/>
                  <a:gd name="T29" fmla="*/ 10 h 40"/>
                  <a:gd name="T30" fmla="*/ 23 w 40"/>
                  <a:gd name="T31" fmla="*/ 17 h 40"/>
                  <a:gd name="T32" fmla="*/ 30 w 40"/>
                  <a:gd name="T33" fmla="*/ 17 h 40"/>
                  <a:gd name="T34" fmla="*/ 30 w 40"/>
                  <a:gd name="T35" fmla="*/ 23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0" h="40">
                    <a:moveTo>
                      <a:pt x="20" y="0"/>
                    </a:moveTo>
                    <a:cubicBezTo>
                      <a:pt x="9" y="0"/>
                      <a:pt x="0" y="9"/>
                      <a:pt x="0" y="20"/>
                    </a:cubicBezTo>
                    <a:cubicBezTo>
                      <a:pt x="0" y="31"/>
                      <a:pt x="9" y="40"/>
                      <a:pt x="20" y="40"/>
                    </a:cubicBezTo>
                    <a:cubicBezTo>
                      <a:pt x="31" y="40"/>
                      <a:pt x="40" y="31"/>
                      <a:pt x="40" y="20"/>
                    </a:cubicBezTo>
                    <a:cubicBezTo>
                      <a:pt x="40" y="9"/>
                      <a:pt x="31" y="0"/>
                      <a:pt x="20" y="0"/>
                    </a:cubicBezTo>
                    <a:close/>
                    <a:moveTo>
                      <a:pt x="30" y="23"/>
                    </a:moveTo>
                    <a:cubicBezTo>
                      <a:pt x="23" y="23"/>
                      <a:pt x="23" y="23"/>
                      <a:pt x="23" y="23"/>
                    </a:cubicBezTo>
                    <a:cubicBezTo>
                      <a:pt x="23" y="30"/>
                      <a:pt x="23" y="30"/>
                      <a:pt x="23" y="30"/>
                    </a:cubicBezTo>
                    <a:cubicBezTo>
                      <a:pt x="17" y="30"/>
                      <a:pt x="17" y="30"/>
                      <a:pt x="17" y="30"/>
                    </a:cubicBezTo>
                    <a:cubicBezTo>
                      <a:pt x="17" y="23"/>
                      <a:pt x="17" y="23"/>
                      <a:pt x="17" y="23"/>
                    </a:cubicBezTo>
                    <a:cubicBezTo>
                      <a:pt x="10" y="23"/>
                      <a:pt x="10" y="23"/>
                      <a:pt x="10" y="23"/>
                    </a:cubicBezTo>
                    <a:cubicBezTo>
                      <a:pt x="10" y="17"/>
                      <a:pt x="10" y="17"/>
                      <a:pt x="10" y="17"/>
                    </a:cubicBezTo>
                    <a:cubicBezTo>
                      <a:pt x="17" y="17"/>
                      <a:pt x="17" y="17"/>
                      <a:pt x="17" y="17"/>
                    </a:cubicBezTo>
                    <a:cubicBezTo>
                      <a:pt x="17" y="10"/>
                      <a:pt x="17" y="10"/>
                      <a:pt x="17" y="10"/>
                    </a:cubicBezTo>
                    <a:cubicBezTo>
                      <a:pt x="23" y="10"/>
                      <a:pt x="23" y="10"/>
                      <a:pt x="23" y="10"/>
                    </a:cubicBezTo>
                    <a:cubicBezTo>
                      <a:pt x="23" y="17"/>
                      <a:pt x="23" y="17"/>
                      <a:pt x="23" y="17"/>
                    </a:cubicBezTo>
                    <a:cubicBezTo>
                      <a:pt x="30" y="17"/>
                      <a:pt x="30" y="17"/>
                      <a:pt x="30" y="17"/>
                    </a:cubicBezTo>
                    <a:lnTo>
                      <a:pt x="30" y="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2" name="组合 41">
            <a:extLst>
              <a:ext uri="{FF2B5EF4-FFF2-40B4-BE49-F238E27FC236}">
                <a16:creationId xmlns:a16="http://schemas.microsoft.com/office/drawing/2014/main" id="{1525C3FE-E14D-4EDF-AC56-1C2C7BC02ED3}"/>
              </a:ext>
            </a:extLst>
          </p:cNvPr>
          <p:cNvGrpSpPr/>
          <p:nvPr/>
        </p:nvGrpSpPr>
        <p:grpSpPr>
          <a:xfrm>
            <a:off x="564465" y="3605328"/>
            <a:ext cx="592931" cy="592931"/>
            <a:chOff x="564465" y="3605328"/>
            <a:chExt cx="592931" cy="592931"/>
          </a:xfrm>
        </p:grpSpPr>
        <p:sp>
          <p:nvSpPr>
            <p:cNvPr id="43" name="Oval 2">
              <a:extLst>
                <a:ext uri="{FF2B5EF4-FFF2-40B4-BE49-F238E27FC236}">
                  <a16:creationId xmlns:a16="http://schemas.microsoft.com/office/drawing/2014/main" id="{6FDD8DAA-5CAE-4D6F-8017-73BCC11BC41A}"/>
                </a:ext>
              </a:extLst>
            </p:cNvPr>
            <p:cNvSpPr/>
            <p:nvPr/>
          </p:nvSpPr>
          <p:spPr>
            <a:xfrm>
              <a:off x="564465" y="3605328"/>
              <a:ext cx="592931" cy="592931"/>
            </a:xfrm>
            <a:prstGeom prst="ellipse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4" name="Freeform 117">
              <a:extLst>
                <a:ext uri="{FF2B5EF4-FFF2-40B4-BE49-F238E27FC236}">
                  <a16:creationId xmlns:a16="http://schemas.microsoft.com/office/drawing/2014/main" id="{1E1E575D-AE5B-46CB-BFA4-EAE6C967ECFC}"/>
                </a:ext>
              </a:extLst>
            </p:cNvPr>
            <p:cNvSpPr/>
            <p:nvPr/>
          </p:nvSpPr>
          <p:spPr bwMode="auto">
            <a:xfrm>
              <a:off x="724202" y="3770579"/>
              <a:ext cx="282638" cy="262427"/>
            </a:xfrm>
            <a:custGeom>
              <a:avLst/>
              <a:gdLst>
                <a:gd name="T0" fmla="*/ 329 w 376"/>
                <a:gd name="T1" fmla="*/ 261 h 349"/>
                <a:gd name="T2" fmla="*/ 275 w 376"/>
                <a:gd name="T3" fmla="*/ 242 h 349"/>
                <a:gd name="T4" fmla="*/ 229 w 376"/>
                <a:gd name="T5" fmla="*/ 222 h 349"/>
                <a:gd name="T6" fmla="*/ 229 w 376"/>
                <a:gd name="T7" fmla="*/ 187 h 349"/>
                <a:gd name="T8" fmla="*/ 247 w 376"/>
                <a:gd name="T9" fmla="*/ 144 h 349"/>
                <a:gd name="T10" fmla="*/ 259 w 376"/>
                <a:gd name="T11" fmla="*/ 126 h 349"/>
                <a:gd name="T12" fmla="*/ 253 w 376"/>
                <a:gd name="T13" fmla="*/ 96 h 349"/>
                <a:gd name="T14" fmla="*/ 257 w 376"/>
                <a:gd name="T15" fmla="*/ 58 h 349"/>
                <a:gd name="T16" fmla="*/ 188 w 376"/>
                <a:gd name="T17" fmla="*/ 0 h 349"/>
                <a:gd name="T18" fmla="*/ 120 w 376"/>
                <a:gd name="T19" fmla="*/ 58 h 349"/>
                <a:gd name="T20" fmla="*/ 123 w 376"/>
                <a:gd name="T21" fmla="*/ 96 h 349"/>
                <a:gd name="T22" fmla="*/ 117 w 376"/>
                <a:gd name="T23" fmla="*/ 126 h 349"/>
                <a:gd name="T24" fmla="*/ 129 w 376"/>
                <a:gd name="T25" fmla="*/ 144 h 349"/>
                <a:gd name="T26" fmla="*/ 147 w 376"/>
                <a:gd name="T27" fmla="*/ 187 h 349"/>
                <a:gd name="T28" fmla="*/ 147 w 376"/>
                <a:gd name="T29" fmla="*/ 222 h 349"/>
                <a:gd name="T30" fmla="*/ 102 w 376"/>
                <a:gd name="T31" fmla="*/ 243 h 349"/>
                <a:gd name="T32" fmla="*/ 47 w 376"/>
                <a:gd name="T33" fmla="*/ 261 h 349"/>
                <a:gd name="T34" fmla="*/ 0 w 376"/>
                <a:gd name="T35" fmla="*/ 349 h 349"/>
                <a:gd name="T36" fmla="*/ 188 w 376"/>
                <a:gd name="T37" fmla="*/ 349 h 349"/>
                <a:gd name="T38" fmla="*/ 376 w 376"/>
                <a:gd name="T39" fmla="*/ 349 h 349"/>
                <a:gd name="T40" fmla="*/ 329 w 376"/>
                <a:gd name="T41" fmla="*/ 261 h 3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76" h="349">
                  <a:moveTo>
                    <a:pt x="329" y="261"/>
                  </a:moveTo>
                  <a:cubicBezTo>
                    <a:pt x="300" y="246"/>
                    <a:pt x="311" y="257"/>
                    <a:pt x="275" y="242"/>
                  </a:cubicBezTo>
                  <a:cubicBezTo>
                    <a:pt x="238" y="227"/>
                    <a:pt x="229" y="222"/>
                    <a:pt x="229" y="222"/>
                  </a:cubicBezTo>
                  <a:cubicBezTo>
                    <a:pt x="229" y="187"/>
                    <a:pt x="229" y="187"/>
                    <a:pt x="229" y="187"/>
                  </a:cubicBezTo>
                  <a:cubicBezTo>
                    <a:pt x="229" y="187"/>
                    <a:pt x="243" y="177"/>
                    <a:pt x="247" y="144"/>
                  </a:cubicBezTo>
                  <a:cubicBezTo>
                    <a:pt x="256" y="146"/>
                    <a:pt x="258" y="134"/>
                    <a:pt x="259" y="126"/>
                  </a:cubicBezTo>
                  <a:cubicBezTo>
                    <a:pt x="259" y="118"/>
                    <a:pt x="264" y="94"/>
                    <a:pt x="253" y="96"/>
                  </a:cubicBezTo>
                  <a:cubicBezTo>
                    <a:pt x="256" y="80"/>
                    <a:pt x="257" y="65"/>
                    <a:pt x="257" y="58"/>
                  </a:cubicBezTo>
                  <a:cubicBezTo>
                    <a:pt x="254" y="31"/>
                    <a:pt x="235" y="2"/>
                    <a:pt x="188" y="0"/>
                  </a:cubicBezTo>
                  <a:cubicBezTo>
                    <a:pt x="148" y="2"/>
                    <a:pt x="122" y="31"/>
                    <a:pt x="120" y="58"/>
                  </a:cubicBezTo>
                  <a:cubicBezTo>
                    <a:pt x="119" y="65"/>
                    <a:pt x="121" y="80"/>
                    <a:pt x="123" y="96"/>
                  </a:cubicBezTo>
                  <a:cubicBezTo>
                    <a:pt x="112" y="94"/>
                    <a:pt x="117" y="118"/>
                    <a:pt x="117" y="126"/>
                  </a:cubicBezTo>
                  <a:cubicBezTo>
                    <a:pt x="118" y="134"/>
                    <a:pt x="121" y="146"/>
                    <a:pt x="129" y="144"/>
                  </a:cubicBezTo>
                  <a:cubicBezTo>
                    <a:pt x="133" y="177"/>
                    <a:pt x="147" y="187"/>
                    <a:pt x="147" y="187"/>
                  </a:cubicBezTo>
                  <a:cubicBezTo>
                    <a:pt x="147" y="222"/>
                    <a:pt x="147" y="222"/>
                    <a:pt x="147" y="222"/>
                  </a:cubicBezTo>
                  <a:cubicBezTo>
                    <a:pt x="147" y="222"/>
                    <a:pt x="138" y="228"/>
                    <a:pt x="102" y="243"/>
                  </a:cubicBezTo>
                  <a:cubicBezTo>
                    <a:pt x="65" y="258"/>
                    <a:pt x="77" y="246"/>
                    <a:pt x="47" y="261"/>
                  </a:cubicBezTo>
                  <a:cubicBezTo>
                    <a:pt x="0" y="284"/>
                    <a:pt x="0" y="349"/>
                    <a:pt x="0" y="349"/>
                  </a:cubicBezTo>
                  <a:cubicBezTo>
                    <a:pt x="188" y="349"/>
                    <a:pt x="188" y="349"/>
                    <a:pt x="188" y="349"/>
                  </a:cubicBezTo>
                  <a:cubicBezTo>
                    <a:pt x="376" y="349"/>
                    <a:pt x="376" y="349"/>
                    <a:pt x="376" y="349"/>
                  </a:cubicBezTo>
                  <a:cubicBezTo>
                    <a:pt x="376" y="349"/>
                    <a:pt x="376" y="284"/>
                    <a:pt x="329" y="26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ADF95CB4-9688-47AB-BEFA-1EEFB5E4011C}"/>
              </a:ext>
            </a:extLst>
          </p:cNvPr>
          <p:cNvGrpSpPr/>
          <p:nvPr/>
        </p:nvGrpSpPr>
        <p:grpSpPr>
          <a:xfrm>
            <a:off x="3703042" y="3611257"/>
            <a:ext cx="592931" cy="592931"/>
            <a:chOff x="3703042" y="3611257"/>
            <a:chExt cx="592931" cy="592931"/>
          </a:xfrm>
        </p:grpSpPr>
        <p:sp>
          <p:nvSpPr>
            <p:cNvPr id="46" name="Oval 23">
              <a:extLst>
                <a:ext uri="{FF2B5EF4-FFF2-40B4-BE49-F238E27FC236}">
                  <a16:creationId xmlns:a16="http://schemas.microsoft.com/office/drawing/2014/main" id="{913039AD-5B20-4385-8E04-30FDA75747EE}"/>
                </a:ext>
              </a:extLst>
            </p:cNvPr>
            <p:cNvSpPr/>
            <p:nvPr/>
          </p:nvSpPr>
          <p:spPr>
            <a:xfrm>
              <a:off x="3703042" y="3611257"/>
              <a:ext cx="592931" cy="592931"/>
            </a:xfrm>
            <a:prstGeom prst="ellipse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47" name="Freeform 11">
              <a:extLst>
                <a:ext uri="{FF2B5EF4-FFF2-40B4-BE49-F238E27FC236}">
                  <a16:creationId xmlns:a16="http://schemas.microsoft.com/office/drawing/2014/main" id="{4B2D75B9-0CEC-40D0-9FDC-158CE4497A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05193" y="3739043"/>
              <a:ext cx="373909" cy="307322"/>
            </a:xfrm>
            <a:custGeom>
              <a:avLst/>
              <a:gdLst>
                <a:gd name="T0" fmla="*/ 221 w 244"/>
                <a:gd name="T1" fmla="*/ 66 h 200"/>
                <a:gd name="T2" fmla="*/ 207 w 244"/>
                <a:gd name="T3" fmla="*/ 80 h 200"/>
                <a:gd name="T4" fmla="*/ 221 w 244"/>
                <a:gd name="T5" fmla="*/ 93 h 200"/>
                <a:gd name="T6" fmla="*/ 235 w 244"/>
                <a:gd name="T7" fmla="*/ 80 h 200"/>
                <a:gd name="T8" fmla="*/ 221 w 244"/>
                <a:gd name="T9" fmla="*/ 66 h 200"/>
                <a:gd name="T10" fmla="*/ 23 w 244"/>
                <a:gd name="T11" fmla="*/ 66 h 200"/>
                <a:gd name="T12" fmla="*/ 9 w 244"/>
                <a:gd name="T13" fmla="*/ 80 h 200"/>
                <a:gd name="T14" fmla="*/ 23 w 244"/>
                <a:gd name="T15" fmla="*/ 93 h 200"/>
                <a:gd name="T16" fmla="*/ 37 w 244"/>
                <a:gd name="T17" fmla="*/ 80 h 200"/>
                <a:gd name="T18" fmla="*/ 23 w 244"/>
                <a:gd name="T19" fmla="*/ 66 h 200"/>
                <a:gd name="T20" fmla="*/ 180 w 244"/>
                <a:gd name="T21" fmla="*/ 41 h 200"/>
                <a:gd name="T22" fmla="*/ 160 w 244"/>
                <a:gd name="T23" fmla="*/ 61 h 200"/>
                <a:gd name="T24" fmla="*/ 180 w 244"/>
                <a:gd name="T25" fmla="*/ 82 h 200"/>
                <a:gd name="T26" fmla="*/ 201 w 244"/>
                <a:gd name="T27" fmla="*/ 61 h 200"/>
                <a:gd name="T28" fmla="*/ 180 w 244"/>
                <a:gd name="T29" fmla="*/ 41 h 200"/>
                <a:gd name="T30" fmla="*/ 244 w 244"/>
                <a:gd name="T31" fmla="*/ 165 h 200"/>
                <a:gd name="T32" fmla="*/ 220 w 244"/>
                <a:gd name="T33" fmla="*/ 165 h 200"/>
                <a:gd name="T34" fmla="*/ 220 w 244"/>
                <a:gd name="T35" fmla="*/ 122 h 200"/>
                <a:gd name="T36" fmla="*/ 215 w 244"/>
                <a:gd name="T37" fmla="*/ 102 h 200"/>
                <a:gd name="T38" fmla="*/ 221 w 244"/>
                <a:gd name="T39" fmla="*/ 101 h 200"/>
                <a:gd name="T40" fmla="*/ 244 w 244"/>
                <a:gd name="T41" fmla="*/ 124 h 200"/>
                <a:gd name="T42" fmla="*/ 244 w 244"/>
                <a:gd name="T43" fmla="*/ 165 h 200"/>
                <a:gd name="T44" fmla="*/ 64 w 244"/>
                <a:gd name="T45" fmla="*/ 41 h 200"/>
                <a:gd name="T46" fmla="*/ 43 w 244"/>
                <a:gd name="T47" fmla="*/ 61 h 200"/>
                <a:gd name="T48" fmla="*/ 64 w 244"/>
                <a:gd name="T49" fmla="*/ 82 h 200"/>
                <a:gd name="T50" fmla="*/ 84 w 244"/>
                <a:gd name="T51" fmla="*/ 61 h 200"/>
                <a:gd name="T52" fmla="*/ 64 w 244"/>
                <a:gd name="T53" fmla="*/ 41 h 200"/>
                <a:gd name="T54" fmla="*/ 23 w 244"/>
                <a:gd name="T55" fmla="*/ 101 h 200"/>
                <a:gd name="T56" fmla="*/ 29 w 244"/>
                <a:gd name="T57" fmla="*/ 102 h 200"/>
                <a:gd name="T58" fmla="*/ 24 w 244"/>
                <a:gd name="T59" fmla="*/ 122 h 200"/>
                <a:gd name="T60" fmla="*/ 24 w 244"/>
                <a:gd name="T61" fmla="*/ 165 h 200"/>
                <a:gd name="T62" fmla="*/ 0 w 244"/>
                <a:gd name="T63" fmla="*/ 165 h 200"/>
                <a:gd name="T64" fmla="*/ 0 w 244"/>
                <a:gd name="T65" fmla="*/ 124 h 200"/>
                <a:gd name="T66" fmla="*/ 23 w 244"/>
                <a:gd name="T67" fmla="*/ 101 h 200"/>
                <a:gd name="T68" fmla="*/ 122 w 244"/>
                <a:gd name="T69" fmla="*/ 0 h 200"/>
                <a:gd name="T70" fmla="*/ 92 w 244"/>
                <a:gd name="T71" fmla="*/ 30 h 200"/>
                <a:gd name="T72" fmla="*/ 122 w 244"/>
                <a:gd name="T73" fmla="*/ 60 h 200"/>
                <a:gd name="T74" fmla="*/ 152 w 244"/>
                <a:gd name="T75" fmla="*/ 30 h 200"/>
                <a:gd name="T76" fmla="*/ 122 w 244"/>
                <a:gd name="T77" fmla="*/ 0 h 200"/>
                <a:gd name="T78" fmla="*/ 213 w 244"/>
                <a:gd name="T79" fmla="*/ 181 h 200"/>
                <a:gd name="T80" fmla="*/ 177 w 244"/>
                <a:gd name="T81" fmla="*/ 181 h 200"/>
                <a:gd name="T82" fmla="*/ 177 w 244"/>
                <a:gd name="T83" fmla="*/ 116 h 200"/>
                <a:gd name="T84" fmla="*/ 171 w 244"/>
                <a:gd name="T85" fmla="*/ 91 h 200"/>
                <a:gd name="T86" fmla="*/ 180 w 244"/>
                <a:gd name="T87" fmla="*/ 90 h 200"/>
                <a:gd name="T88" fmla="*/ 213 w 244"/>
                <a:gd name="T89" fmla="*/ 122 h 200"/>
                <a:gd name="T90" fmla="*/ 213 w 244"/>
                <a:gd name="T91" fmla="*/ 181 h 200"/>
                <a:gd name="T92" fmla="*/ 67 w 244"/>
                <a:gd name="T93" fmla="*/ 116 h 200"/>
                <a:gd name="T94" fmla="*/ 67 w 244"/>
                <a:gd name="T95" fmla="*/ 181 h 200"/>
                <a:gd name="T96" fmla="*/ 31 w 244"/>
                <a:gd name="T97" fmla="*/ 181 h 200"/>
                <a:gd name="T98" fmla="*/ 31 w 244"/>
                <a:gd name="T99" fmla="*/ 122 h 200"/>
                <a:gd name="T100" fmla="*/ 64 w 244"/>
                <a:gd name="T101" fmla="*/ 90 h 200"/>
                <a:gd name="T102" fmla="*/ 73 w 244"/>
                <a:gd name="T103" fmla="*/ 91 h 200"/>
                <a:gd name="T104" fmla="*/ 67 w 244"/>
                <a:gd name="T105" fmla="*/ 116 h 200"/>
                <a:gd name="T106" fmla="*/ 74 w 244"/>
                <a:gd name="T107" fmla="*/ 200 h 200"/>
                <a:gd name="T108" fmla="*/ 170 w 244"/>
                <a:gd name="T109" fmla="*/ 200 h 200"/>
                <a:gd name="T110" fmla="*/ 170 w 244"/>
                <a:gd name="T111" fmla="*/ 116 h 200"/>
                <a:gd name="T112" fmla="*/ 122 w 244"/>
                <a:gd name="T113" fmla="*/ 68 h 200"/>
                <a:gd name="T114" fmla="*/ 74 w 244"/>
                <a:gd name="T115" fmla="*/ 116 h 200"/>
                <a:gd name="T116" fmla="*/ 74 w 244"/>
                <a:gd name="T117" fmla="*/ 200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244" h="200">
                  <a:moveTo>
                    <a:pt x="221" y="66"/>
                  </a:moveTo>
                  <a:cubicBezTo>
                    <a:pt x="213" y="66"/>
                    <a:pt x="207" y="72"/>
                    <a:pt x="207" y="80"/>
                  </a:cubicBezTo>
                  <a:cubicBezTo>
                    <a:pt x="207" y="87"/>
                    <a:pt x="213" y="93"/>
                    <a:pt x="221" y="93"/>
                  </a:cubicBezTo>
                  <a:cubicBezTo>
                    <a:pt x="229" y="93"/>
                    <a:pt x="235" y="87"/>
                    <a:pt x="235" y="80"/>
                  </a:cubicBezTo>
                  <a:cubicBezTo>
                    <a:pt x="235" y="72"/>
                    <a:pt x="229" y="66"/>
                    <a:pt x="221" y="66"/>
                  </a:cubicBezTo>
                  <a:close/>
                  <a:moveTo>
                    <a:pt x="23" y="66"/>
                  </a:moveTo>
                  <a:cubicBezTo>
                    <a:pt x="15" y="66"/>
                    <a:pt x="9" y="72"/>
                    <a:pt x="9" y="80"/>
                  </a:cubicBezTo>
                  <a:cubicBezTo>
                    <a:pt x="9" y="87"/>
                    <a:pt x="15" y="93"/>
                    <a:pt x="23" y="93"/>
                  </a:cubicBezTo>
                  <a:cubicBezTo>
                    <a:pt x="31" y="93"/>
                    <a:pt x="37" y="87"/>
                    <a:pt x="37" y="80"/>
                  </a:cubicBezTo>
                  <a:cubicBezTo>
                    <a:pt x="37" y="72"/>
                    <a:pt x="31" y="66"/>
                    <a:pt x="23" y="66"/>
                  </a:cubicBezTo>
                  <a:close/>
                  <a:moveTo>
                    <a:pt x="180" y="41"/>
                  </a:moveTo>
                  <a:cubicBezTo>
                    <a:pt x="169" y="41"/>
                    <a:pt x="160" y="50"/>
                    <a:pt x="160" y="61"/>
                  </a:cubicBezTo>
                  <a:cubicBezTo>
                    <a:pt x="160" y="73"/>
                    <a:pt x="169" y="82"/>
                    <a:pt x="180" y="82"/>
                  </a:cubicBezTo>
                  <a:cubicBezTo>
                    <a:pt x="191" y="82"/>
                    <a:pt x="201" y="73"/>
                    <a:pt x="201" y="61"/>
                  </a:cubicBezTo>
                  <a:cubicBezTo>
                    <a:pt x="201" y="50"/>
                    <a:pt x="191" y="41"/>
                    <a:pt x="180" y="41"/>
                  </a:cubicBezTo>
                  <a:close/>
                  <a:moveTo>
                    <a:pt x="244" y="165"/>
                  </a:moveTo>
                  <a:cubicBezTo>
                    <a:pt x="220" y="165"/>
                    <a:pt x="220" y="165"/>
                    <a:pt x="220" y="165"/>
                  </a:cubicBezTo>
                  <a:cubicBezTo>
                    <a:pt x="220" y="122"/>
                    <a:pt x="220" y="122"/>
                    <a:pt x="220" y="122"/>
                  </a:cubicBezTo>
                  <a:cubicBezTo>
                    <a:pt x="220" y="115"/>
                    <a:pt x="218" y="108"/>
                    <a:pt x="215" y="102"/>
                  </a:cubicBezTo>
                  <a:cubicBezTo>
                    <a:pt x="217" y="102"/>
                    <a:pt x="219" y="101"/>
                    <a:pt x="221" y="101"/>
                  </a:cubicBezTo>
                  <a:cubicBezTo>
                    <a:pt x="234" y="101"/>
                    <a:pt x="244" y="111"/>
                    <a:pt x="244" y="124"/>
                  </a:cubicBezTo>
                  <a:lnTo>
                    <a:pt x="244" y="165"/>
                  </a:lnTo>
                  <a:close/>
                  <a:moveTo>
                    <a:pt x="64" y="41"/>
                  </a:moveTo>
                  <a:cubicBezTo>
                    <a:pt x="53" y="41"/>
                    <a:pt x="43" y="50"/>
                    <a:pt x="43" y="61"/>
                  </a:cubicBezTo>
                  <a:cubicBezTo>
                    <a:pt x="43" y="73"/>
                    <a:pt x="53" y="82"/>
                    <a:pt x="64" y="82"/>
                  </a:cubicBezTo>
                  <a:cubicBezTo>
                    <a:pt x="75" y="82"/>
                    <a:pt x="84" y="73"/>
                    <a:pt x="84" y="61"/>
                  </a:cubicBezTo>
                  <a:cubicBezTo>
                    <a:pt x="84" y="50"/>
                    <a:pt x="75" y="41"/>
                    <a:pt x="64" y="41"/>
                  </a:cubicBezTo>
                  <a:close/>
                  <a:moveTo>
                    <a:pt x="23" y="101"/>
                  </a:moveTo>
                  <a:cubicBezTo>
                    <a:pt x="25" y="101"/>
                    <a:pt x="27" y="102"/>
                    <a:pt x="29" y="102"/>
                  </a:cubicBezTo>
                  <a:cubicBezTo>
                    <a:pt x="26" y="108"/>
                    <a:pt x="24" y="115"/>
                    <a:pt x="24" y="122"/>
                  </a:cubicBezTo>
                  <a:cubicBezTo>
                    <a:pt x="24" y="165"/>
                    <a:pt x="24" y="165"/>
                    <a:pt x="24" y="165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0" y="124"/>
                    <a:pt x="0" y="124"/>
                    <a:pt x="0" y="124"/>
                  </a:cubicBezTo>
                  <a:cubicBezTo>
                    <a:pt x="0" y="111"/>
                    <a:pt x="10" y="101"/>
                    <a:pt x="23" y="101"/>
                  </a:cubicBezTo>
                  <a:close/>
                  <a:moveTo>
                    <a:pt x="122" y="0"/>
                  </a:moveTo>
                  <a:cubicBezTo>
                    <a:pt x="105" y="0"/>
                    <a:pt x="92" y="13"/>
                    <a:pt x="92" y="30"/>
                  </a:cubicBezTo>
                  <a:cubicBezTo>
                    <a:pt x="92" y="47"/>
                    <a:pt x="105" y="60"/>
                    <a:pt x="122" y="60"/>
                  </a:cubicBezTo>
                  <a:cubicBezTo>
                    <a:pt x="139" y="60"/>
                    <a:pt x="152" y="47"/>
                    <a:pt x="152" y="30"/>
                  </a:cubicBezTo>
                  <a:cubicBezTo>
                    <a:pt x="152" y="13"/>
                    <a:pt x="139" y="0"/>
                    <a:pt x="122" y="0"/>
                  </a:cubicBezTo>
                  <a:close/>
                  <a:moveTo>
                    <a:pt x="213" y="181"/>
                  </a:moveTo>
                  <a:cubicBezTo>
                    <a:pt x="177" y="181"/>
                    <a:pt x="177" y="181"/>
                    <a:pt x="177" y="181"/>
                  </a:cubicBezTo>
                  <a:cubicBezTo>
                    <a:pt x="177" y="116"/>
                    <a:pt x="177" y="116"/>
                    <a:pt x="177" y="116"/>
                  </a:cubicBezTo>
                  <a:cubicBezTo>
                    <a:pt x="177" y="107"/>
                    <a:pt x="175" y="99"/>
                    <a:pt x="171" y="91"/>
                  </a:cubicBezTo>
                  <a:cubicBezTo>
                    <a:pt x="174" y="90"/>
                    <a:pt x="177" y="90"/>
                    <a:pt x="180" y="90"/>
                  </a:cubicBezTo>
                  <a:cubicBezTo>
                    <a:pt x="198" y="90"/>
                    <a:pt x="213" y="104"/>
                    <a:pt x="213" y="122"/>
                  </a:cubicBezTo>
                  <a:lnTo>
                    <a:pt x="213" y="181"/>
                  </a:lnTo>
                  <a:close/>
                  <a:moveTo>
                    <a:pt x="67" y="116"/>
                  </a:moveTo>
                  <a:cubicBezTo>
                    <a:pt x="67" y="181"/>
                    <a:pt x="67" y="181"/>
                    <a:pt x="67" y="181"/>
                  </a:cubicBezTo>
                  <a:cubicBezTo>
                    <a:pt x="31" y="181"/>
                    <a:pt x="31" y="181"/>
                    <a:pt x="31" y="181"/>
                  </a:cubicBezTo>
                  <a:cubicBezTo>
                    <a:pt x="31" y="122"/>
                    <a:pt x="31" y="122"/>
                    <a:pt x="31" y="122"/>
                  </a:cubicBezTo>
                  <a:cubicBezTo>
                    <a:pt x="31" y="104"/>
                    <a:pt x="46" y="90"/>
                    <a:pt x="64" y="90"/>
                  </a:cubicBezTo>
                  <a:cubicBezTo>
                    <a:pt x="67" y="90"/>
                    <a:pt x="70" y="90"/>
                    <a:pt x="73" y="91"/>
                  </a:cubicBezTo>
                  <a:cubicBezTo>
                    <a:pt x="69" y="99"/>
                    <a:pt x="67" y="107"/>
                    <a:pt x="67" y="116"/>
                  </a:cubicBezTo>
                  <a:close/>
                  <a:moveTo>
                    <a:pt x="74" y="200"/>
                  </a:moveTo>
                  <a:cubicBezTo>
                    <a:pt x="170" y="200"/>
                    <a:pt x="170" y="200"/>
                    <a:pt x="170" y="200"/>
                  </a:cubicBezTo>
                  <a:cubicBezTo>
                    <a:pt x="170" y="116"/>
                    <a:pt x="170" y="116"/>
                    <a:pt x="170" y="116"/>
                  </a:cubicBezTo>
                  <a:cubicBezTo>
                    <a:pt x="170" y="90"/>
                    <a:pt x="148" y="68"/>
                    <a:pt x="122" y="68"/>
                  </a:cubicBezTo>
                  <a:cubicBezTo>
                    <a:pt x="96" y="68"/>
                    <a:pt x="74" y="90"/>
                    <a:pt x="74" y="116"/>
                  </a:cubicBezTo>
                  <a:lnTo>
                    <a:pt x="74" y="20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95190C7B-7247-4BC9-9F64-C96C6B5FEDB7}"/>
              </a:ext>
            </a:extLst>
          </p:cNvPr>
          <p:cNvGrpSpPr/>
          <p:nvPr/>
        </p:nvGrpSpPr>
        <p:grpSpPr>
          <a:xfrm>
            <a:off x="6829761" y="3611257"/>
            <a:ext cx="592931" cy="592931"/>
            <a:chOff x="6829761" y="3611257"/>
            <a:chExt cx="592931" cy="592931"/>
          </a:xfrm>
        </p:grpSpPr>
        <p:sp>
          <p:nvSpPr>
            <p:cNvPr id="49" name="Oval 32">
              <a:extLst>
                <a:ext uri="{FF2B5EF4-FFF2-40B4-BE49-F238E27FC236}">
                  <a16:creationId xmlns:a16="http://schemas.microsoft.com/office/drawing/2014/main" id="{8ED9FB3C-C098-4E96-BA41-19C3B8CBA302}"/>
                </a:ext>
              </a:extLst>
            </p:cNvPr>
            <p:cNvSpPr/>
            <p:nvPr/>
          </p:nvSpPr>
          <p:spPr>
            <a:xfrm>
              <a:off x="6829761" y="3611257"/>
              <a:ext cx="592931" cy="592931"/>
            </a:xfrm>
            <a:prstGeom prst="ellipse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5A267F57-F6E8-441F-82FF-56A1D534C00F}"/>
                </a:ext>
              </a:extLst>
            </p:cNvPr>
            <p:cNvGrpSpPr/>
            <p:nvPr/>
          </p:nvGrpSpPr>
          <p:grpSpPr>
            <a:xfrm>
              <a:off x="6933611" y="3739043"/>
              <a:ext cx="382720" cy="347328"/>
              <a:chOff x="-1587" y="4763"/>
              <a:chExt cx="1012825" cy="919162"/>
            </a:xfrm>
            <a:solidFill>
              <a:schemeClr val="bg1"/>
            </a:solidFill>
          </p:grpSpPr>
          <p:sp>
            <p:nvSpPr>
              <p:cNvPr id="51" name="Freeform 9">
                <a:extLst>
                  <a:ext uri="{FF2B5EF4-FFF2-40B4-BE49-F238E27FC236}">
                    <a16:creationId xmlns:a16="http://schemas.microsoft.com/office/drawing/2014/main" id="{39803B96-AD2D-4CD7-9FB0-3AD0824CEB35}"/>
                  </a:ext>
                </a:extLst>
              </p:cNvPr>
              <p:cNvSpPr/>
              <p:nvPr/>
            </p:nvSpPr>
            <p:spPr bwMode="auto">
              <a:xfrm>
                <a:off x="328613" y="444500"/>
                <a:ext cx="347663" cy="479425"/>
              </a:xfrm>
              <a:custGeom>
                <a:avLst/>
                <a:gdLst>
                  <a:gd name="T0" fmla="*/ 74 w 92"/>
                  <a:gd name="T1" fmla="*/ 60 h 126"/>
                  <a:gd name="T2" fmla="*/ 62 w 92"/>
                  <a:gd name="T3" fmla="*/ 60 h 126"/>
                  <a:gd name="T4" fmla="*/ 76 w 92"/>
                  <a:gd name="T5" fmla="*/ 42 h 126"/>
                  <a:gd name="T6" fmla="*/ 76 w 92"/>
                  <a:gd name="T7" fmla="*/ 18 h 126"/>
                  <a:gd name="T8" fmla="*/ 58 w 92"/>
                  <a:gd name="T9" fmla="*/ 0 h 126"/>
                  <a:gd name="T10" fmla="*/ 34 w 92"/>
                  <a:gd name="T11" fmla="*/ 0 h 126"/>
                  <a:gd name="T12" fmla="*/ 16 w 92"/>
                  <a:gd name="T13" fmla="*/ 18 h 126"/>
                  <a:gd name="T14" fmla="*/ 16 w 92"/>
                  <a:gd name="T15" fmla="*/ 42 h 126"/>
                  <a:gd name="T16" fmla="*/ 30 w 92"/>
                  <a:gd name="T17" fmla="*/ 60 h 126"/>
                  <a:gd name="T18" fmla="*/ 19 w 92"/>
                  <a:gd name="T19" fmla="*/ 60 h 126"/>
                  <a:gd name="T20" fmla="*/ 0 w 92"/>
                  <a:gd name="T21" fmla="*/ 78 h 126"/>
                  <a:gd name="T22" fmla="*/ 0 w 92"/>
                  <a:gd name="T23" fmla="*/ 126 h 126"/>
                  <a:gd name="T24" fmla="*/ 16 w 92"/>
                  <a:gd name="T25" fmla="*/ 126 h 126"/>
                  <a:gd name="T26" fmla="*/ 16 w 92"/>
                  <a:gd name="T27" fmla="*/ 93 h 126"/>
                  <a:gd name="T28" fmla="*/ 19 w 92"/>
                  <a:gd name="T29" fmla="*/ 90 h 126"/>
                  <a:gd name="T30" fmla="*/ 22 w 92"/>
                  <a:gd name="T31" fmla="*/ 93 h 126"/>
                  <a:gd name="T32" fmla="*/ 22 w 92"/>
                  <a:gd name="T33" fmla="*/ 126 h 126"/>
                  <a:gd name="T34" fmla="*/ 71 w 92"/>
                  <a:gd name="T35" fmla="*/ 126 h 126"/>
                  <a:gd name="T36" fmla="*/ 71 w 92"/>
                  <a:gd name="T37" fmla="*/ 93 h 126"/>
                  <a:gd name="T38" fmla="*/ 74 w 92"/>
                  <a:gd name="T39" fmla="*/ 90 h 126"/>
                  <a:gd name="T40" fmla="*/ 76 w 92"/>
                  <a:gd name="T41" fmla="*/ 93 h 126"/>
                  <a:gd name="T42" fmla="*/ 76 w 92"/>
                  <a:gd name="T43" fmla="*/ 126 h 126"/>
                  <a:gd name="T44" fmla="*/ 92 w 92"/>
                  <a:gd name="T45" fmla="*/ 126 h 126"/>
                  <a:gd name="T46" fmla="*/ 92 w 92"/>
                  <a:gd name="T47" fmla="*/ 78 h 126"/>
                  <a:gd name="T48" fmla="*/ 74 w 92"/>
                  <a:gd name="T49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125">
                    <a:moveTo>
                      <a:pt x="74" y="60"/>
                    </a:moveTo>
                    <a:cubicBezTo>
                      <a:pt x="62" y="60"/>
                      <a:pt x="62" y="60"/>
                      <a:pt x="62" y="60"/>
                    </a:cubicBezTo>
                    <a:cubicBezTo>
                      <a:pt x="70" y="58"/>
                      <a:pt x="76" y="51"/>
                      <a:pt x="76" y="42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8"/>
                      <a:pt x="68" y="0"/>
                      <a:pt x="5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4" y="0"/>
                      <a:pt x="16" y="8"/>
                      <a:pt x="16" y="18"/>
                    </a:cubicBezTo>
                    <a:cubicBezTo>
                      <a:pt x="16" y="42"/>
                      <a:pt x="16" y="42"/>
                      <a:pt x="16" y="42"/>
                    </a:cubicBezTo>
                    <a:cubicBezTo>
                      <a:pt x="16" y="51"/>
                      <a:pt x="22" y="58"/>
                      <a:pt x="30" y="60"/>
                    </a:cubicBezTo>
                    <a:cubicBezTo>
                      <a:pt x="19" y="60"/>
                      <a:pt x="19" y="60"/>
                      <a:pt x="19" y="60"/>
                    </a:cubicBezTo>
                    <a:cubicBezTo>
                      <a:pt x="9" y="60"/>
                      <a:pt x="0" y="68"/>
                      <a:pt x="0" y="78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6" y="126"/>
                      <a:pt x="16" y="126"/>
                      <a:pt x="16" y="126"/>
                    </a:cubicBezTo>
                    <a:cubicBezTo>
                      <a:pt x="16" y="93"/>
                      <a:pt x="16" y="93"/>
                      <a:pt x="16" y="93"/>
                    </a:cubicBezTo>
                    <a:cubicBezTo>
                      <a:pt x="16" y="91"/>
                      <a:pt x="17" y="90"/>
                      <a:pt x="19" y="90"/>
                    </a:cubicBezTo>
                    <a:cubicBezTo>
                      <a:pt x="20" y="90"/>
                      <a:pt x="22" y="91"/>
                      <a:pt x="22" y="93"/>
                    </a:cubicBezTo>
                    <a:cubicBezTo>
                      <a:pt x="22" y="126"/>
                      <a:pt x="22" y="126"/>
                      <a:pt x="22" y="126"/>
                    </a:cubicBezTo>
                    <a:cubicBezTo>
                      <a:pt x="71" y="126"/>
                      <a:pt x="71" y="126"/>
                      <a:pt x="71" y="126"/>
                    </a:cubicBezTo>
                    <a:cubicBezTo>
                      <a:pt x="71" y="93"/>
                      <a:pt x="71" y="93"/>
                      <a:pt x="71" y="93"/>
                    </a:cubicBezTo>
                    <a:cubicBezTo>
                      <a:pt x="71" y="91"/>
                      <a:pt x="72" y="90"/>
                      <a:pt x="74" y="90"/>
                    </a:cubicBezTo>
                    <a:cubicBezTo>
                      <a:pt x="75" y="90"/>
                      <a:pt x="76" y="91"/>
                      <a:pt x="76" y="93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92" y="126"/>
                      <a:pt x="92" y="126"/>
                      <a:pt x="92" y="126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2" y="68"/>
                      <a:pt x="84" y="60"/>
                      <a:pt x="74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2" name="Freeform 10">
                <a:extLst>
                  <a:ext uri="{FF2B5EF4-FFF2-40B4-BE49-F238E27FC236}">
                    <a16:creationId xmlns:a16="http://schemas.microsoft.com/office/drawing/2014/main" id="{DACD1D8E-602B-4701-B684-04049EA69656}"/>
                  </a:ext>
                </a:extLst>
              </p:cNvPr>
              <p:cNvSpPr/>
              <p:nvPr/>
            </p:nvSpPr>
            <p:spPr bwMode="auto">
              <a:xfrm>
                <a:off x="661988" y="4763"/>
                <a:ext cx="349250" cy="477838"/>
              </a:xfrm>
              <a:custGeom>
                <a:avLst/>
                <a:gdLst>
                  <a:gd name="T0" fmla="*/ 73 w 92"/>
                  <a:gd name="T1" fmla="*/ 60 h 126"/>
                  <a:gd name="T2" fmla="*/ 62 w 92"/>
                  <a:gd name="T3" fmla="*/ 60 h 126"/>
                  <a:gd name="T4" fmla="*/ 76 w 92"/>
                  <a:gd name="T5" fmla="*/ 42 h 126"/>
                  <a:gd name="T6" fmla="*/ 76 w 92"/>
                  <a:gd name="T7" fmla="*/ 18 h 126"/>
                  <a:gd name="T8" fmla="*/ 58 w 92"/>
                  <a:gd name="T9" fmla="*/ 0 h 126"/>
                  <a:gd name="T10" fmla="*/ 34 w 92"/>
                  <a:gd name="T11" fmla="*/ 0 h 126"/>
                  <a:gd name="T12" fmla="*/ 15 w 92"/>
                  <a:gd name="T13" fmla="*/ 18 h 126"/>
                  <a:gd name="T14" fmla="*/ 15 w 92"/>
                  <a:gd name="T15" fmla="*/ 42 h 126"/>
                  <a:gd name="T16" fmla="*/ 29 w 92"/>
                  <a:gd name="T17" fmla="*/ 60 h 126"/>
                  <a:gd name="T18" fmla="*/ 18 w 92"/>
                  <a:gd name="T19" fmla="*/ 60 h 126"/>
                  <a:gd name="T20" fmla="*/ 0 w 92"/>
                  <a:gd name="T21" fmla="*/ 78 h 126"/>
                  <a:gd name="T22" fmla="*/ 0 w 92"/>
                  <a:gd name="T23" fmla="*/ 126 h 126"/>
                  <a:gd name="T24" fmla="*/ 15 w 92"/>
                  <a:gd name="T25" fmla="*/ 126 h 126"/>
                  <a:gd name="T26" fmla="*/ 15 w 92"/>
                  <a:gd name="T27" fmla="*/ 93 h 126"/>
                  <a:gd name="T28" fmla="*/ 18 w 92"/>
                  <a:gd name="T29" fmla="*/ 90 h 126"/>
                  <a:gd name="T30" fmla="*/ 21 w 92"/>
                  <a:gd name="T31" fmla="*/ 93 h 126"/>
                  <a:gd name="T32" fmla="*/ 21 w 92"/>
                  <a:gd name="T33" fmla="*/ 126 h 126"/>
                  <a:gd name="T34" fmla="*/ 70 w 92"/>
                  <a:gd name="T35" fmla="*/ 126 h 126"/>
                  <a:gd name="T36" fmla="*/ 70 w 92"/>
                  <a:gd name="T37" fmla="*/ 93 h 126"/>
                  <a:gd name="T38" fmla="*/ 73 w 92"/>
                  <a:gd name="T39" fmla="*/ 90 h 126"/>
                  <a:gd name="T40" fmla="*/ 76 w 92"/>
                  <a:gd name="T41" fmla="*/ 93 h 126"/>
                  <a:gd name="T42" fmla="*/ 76 w 92"/>
                  <a:gd name="T43" fmla="*/ 126 h 126"/>
                  <a:gd name="T44" fmla="*/ 92 w 92"/>
                  <a:gd name="T45" fmla="*/ 126 h 126"/>
                  <a:gd name="T46" fmla="*/ 92 w 92"/>
                  <a:gd name="T47" fmla="*/ 78 h 126"/>
                  <a:gd name="T48" fmla="*/ 73 w 92"/>
                  <a:gd name="T49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125">
                    <a:moveTo>
                      <a:pt x="73" y="60"/>
                    </a:moveTo>
                    <a:cubicBezTo>
                      <a:pt x="62" y="60"/>
                      <a:pt x="62" y="60"/>
                      <a:pt x="62" y="60"/>
                    </a:cubicBezTo>
                    <a:cubicBezTo>
                      <a:pt x="70" y="58"/>
                      <a:pt x="76" y="51"/>
                      <a:pt x="76" y="42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8"/>
                      <a:pt x="68" y="0"/>
                      <a:pt x="5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4" y="0"/>
                      <a:pt x="15" y="8"/>
                      <a:pt x="15" y="18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51"/>
                      <a:pt x="21" y="58"/>
                      <a:pt x="29" y="60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8" y="60"/>
                      <a:pt x="0" y="68"/>
                      <a:pt x="0" y="78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1"/>
                      <a:pt x="17" y="90"/>
                      <a:pt x="18" y="90"/>
                    </a:cubicBezTo>
                    <a:cubicBezTo>
                      <a:pt x="20" y="90"/>
                      <a:pt x="21" y="91"/>
                      <a:pt x="21" y="93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70" y="91"/>
                      <a:pt x="71" y="90"/>
                      <a:pt x="73" y="90"/>
                    </a:cubicBezTo>
                    <a:cubicBezTo>
                      <a:pt x="75" y="90"/>
                      <a:pt x="76" y="91"/>
                      <a:pt x="76" y="93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92" y="126"/>
                      <a:pt x="92" y="126"/>
                      <a:pt x="92" y="126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2" y="68"/>
                      <a:pt x="83" y="60"/>
                      <a:pt x="7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Freeform 11">
                <a:extLst>
                  <a:ext uri="{FF2B5EF4-FFF2-40B4-BE49-F238E27FC236}">
                    <a16:creationId xmlns:a16="http://schemas.microsoft.com/office/drawing/2014/main" id="{C159300F-175E-4ABC-9452-6F18048A41B5}"/>
                  </a:ext>
                </a:extLst>
              </p:cNvPr>
              <p:cNvSpPr/>
              <p:nvPr/>
            </p:nvSpPr>
            <p:spPr bwMode="auto">
              <a:xfrm>
                <a:off x="-1587" y="4763"/>
                <a:ext cx="347663" cy="477838"/>
              </a:xfrm>
              <a:custGeom>
                <a:avLst/>
                <a:gdLst>
                  <a:gd name="T0" fmla="*/ 73 w 92"/>
                  <a:gd name="T1" fmla="*/ 60 h 126"/>
                  <a:gd name="T2" fmla="*/ 62 w 92"/>
                  <a:gd name="T3" fmla="*/ 60 h 126"/>
                  <a:gd name="T4" fmla="*/ 76 w 92"/>
                  <a:gd name="T5" fmla="*/ 42 h 126"/>
                  <a:gd name="T6" fmla="*/ 76 w 92"/>
                  <a:gd name="T7" fmla="*/ 18 h 126"/>
                  <a:gd name="T8" fmla="*/ 58 w 92"/>
                  <a:gd name="T9" fmla="*/ 0 h 126"/>
                  <a:gd name="T10" fmla="*/ 34 w 92"/>
                  <a:gd name="T11" fmla="*/ 0 h 126"/>
                  <a:gd name="T12" fmla="*/ 15 w 92"/>
                  <a:gd name="T13" fmla="*/ 18 h 126"/>
                  <a:gd name="T14" fmla="*/ 15 w 92"/>
                  <a:gd name="T15" fmla="*/ 42 h 126"/>
                  <a:gd name="T16" fmla="*/ 29 w 92"/>
                  <a:gd name="T17" fmla="*/ 60 h 126"/>
                  <a:gd name="T18" fmla="*/ 18 w 92"/>
                  <a:gd name="T19" fmla="*/ 60 h 126"/>
                  <a:gd name="T20" fmla="*/ 0 w 92"/>
                  <a:gd name="T21" fmla="*/ 78 h 126"/>
                  <a:gd name="T22" fmla="*/ 0 w 92"/>
                  <a:gd name="T23" fmla="*/ 126 h 126"/>
                  <a:gd name="T24" fmla="*/ 15 w 92"/>
                  <a:gd name="T25" fmla="*/ 126 h 126"/>
                  <a:gd name="T26" fmla="*/ 15 w 92"/>
                  <a:gd name="T27" fmla="*/ 93 h 126"/>
                  <a:gd name="T28" fmla="*/ 18 w 92"/>
                  <a:gd name="T29" fmla="*/ 90 h 126"/>
                  <a:gd name="T30" fmla="*/ 21 w 92"/>
                  <a:gd name="T31" fmla="*/ 93 h 126"/>
                  <a:gd name="T32" fmla="*/ 21 w 92"/>
                  <a:gd name="T33" fmla="*/ 126 h 126"/>
                  <a:gd name="T34" fmla="*/ 70 w 92"/>
                  <a:gd name="T35" fmla="*/ 126 h 126"/>
                  <a:gd name="T36" fmla="*/ 70 w 92"/>
                  <a:gd name="T37" fmla="*/ 93 h 126"/>
                  <a:gd name="T38" fmla="*/ 73 w 92"/>
                  <a:gd name="T39" fmla="*/ 90 h 126"/>
                  <a:gd name="T40" fmla="*/ 76 w 92"/>
                  <a:gd name="T41" fmla="*/ 93 h 126"/>
                  <a:gd name="T42" fmla="*/ 76 w 92"/>
                  <a:gd name="T43" fmla="*/ 126 h 126"/>
                  <a:gd name="T44" fmla="*/ 92 w 92"/>
                  <a:gd name="T45" fmla="*/ 126 h 126"/>
                  <a:gd name="T46" fmla="*/ 92 w 92"/>
                  <a:gd name="T47" fmla="*/ 78 h 126"/>
                  <a:gd name="T48" fmla="*/ 73 w 92"/>
                  <a:gd name="T49" fmla="*/ 60 h 1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92" h="125">
                    <a:moveTo>
                      <a:pt x="73" y="60"/>
                    </a:moveTo>
                    <a:cubicBezTo>
                      <a:pt x="62" y="60"/>
                      <a:pt x="62" y="60"/>
                      <a:pt x="62" y="60"/>
                    </a:cubicBezTo>
                    <a:cubicBezTo>
                      <a:pt x="70" y="58"/>
                      <a:pt x="76" y="51"/>
                      <a:pt x="76" y="42"/>
                    </a:cubicBezTo>
                    <a:cubicBezTo>
                      <a:pt x="76" y="18"/>
                      <a:pt x="76" y="18"/>
                      <a:pt x="76" y="18"/>
                    </a:cubicBezTo>
                    <a:cubicBezTo>
                      <a:pt x="76" y="8"/>
                      <a:pt x="68" y="0"/>
                      <a:pt x="58" y="0"/>
                    </a:cubicBezTo>
                    <a:cubicBezTo>
                      <a:pt x="34" y="0"/>
                      <a:pt x="34" y="0"/>
                      <a:pt x="34" y="0"/>
                    </a:cubicBezTo>
                    <a:cubicBezTo>
                      <a:pt x="24" y="0"/>
                      <a:pt x="15" y="8"/>
                      <a:pt x="15" y="18"/>
                    </a:cubicBezTo>
                    <a:cubicBezTo>
                      <a:pt x="15" y="42"/>
                      <a:pt x="15" y="42"/>
                      <a:pt x="15" y="42"/>
                    </a:cubicBezTo>
                    <a:cubicBezTo>
                      <a:pt x="15" y="51"/>
                      <a:pt x="21" y="58"/>
                      <a:pt x="29" y="60"/>
                    </a:cubicBezTo>
                    <a:cubicBezTo>
                      <a:pt x="18" y="60"/>
                      <a:pt x="18" y="60"/>
                      <a:pt x="18" y="60"/>
                    </a:cubicBezTo>
                    <a:cubicBezTo>
                      <a:pt x="8" y="60"/>
                      <a:pt x="0" y="68"/>
                      <a:pt x="0" y="78"/>
                    </a:cubicBezTo>
                    <a:cubicBezTo>
                      <a:pt x="0" y="126"/>
                      <a:pt x="0" y="126"/>
                      <a:pt x="0" y="126"/>
                    </a:cubicBezTo>
                    <a:cubicBezTo>
                      <a:pt x="15" y="126"/>
                      <a:pt x="15" y="126"/>
                      <a:pt x="15" y="126"/>
                    </a:cubicBezTo>
                    <a:cubicBezTo>
                      <a:pt x="15" y="93"/>
                      <a:pt x="15" y="93"/>
                      <a:pt x="15" y="93"/>
                    </a:cubicBezTo>
                    <a:cubicBezTo>
                      <a:pt x="15" y="91"/>
                      <a:pt x="17" y="90"/>
                      <a:pt x="18" y="90"/>
                    </a:cubicBezTo>
                    <a:cubicBezTo>
                      <a:pt x="20" y="90"/>
                      <a:pt x="21" y="91"/>
                      <a:pt x="21" y="93"/>
                    </a:cubicBezTo>
                    <a:cubicBezTo>
                      <a:pt x="21" y="126"/>
                      <a:pt x="21" y="126"/>
                      <a:pt x="21" y="126"/>
                    </a:cubicBezTo>
                    <a:cubicBezTo>
                      <a:pt x="70" y="126"/>
                      <a:pt x="70" y="126"/>
                      <a:pt x="70" y="126"/>
                    </a:cubicBezTo>
                    <a:cubicBezTo>
                      <a:pt x="70" y="93"/>
                      <a:pt x="70" y="93"/>
                      <a:pt x="70" y="93"/>
                    </a:cubicBezTo>
                    <a:cubicBezTo>
                      <a:pt x="70" y="91"/>
                      <a:pt x="71" y="90"/>
                      <a:pt x="73" y="90"/>
                    </a:cubicBezTo>
                    <a:cubicBezTo>
                      <a:pt x="75" y="90"/>
                      <a:pt x="76" y="91"/>
                      <a:pt x="76" y="93"/>
                    </a:cubicBezTo>
                    <a:cubicBezTo>
                      <a:pt x="76" y="126"/>
                      <a:pt x="76" y="126"/>
                      <a:pt x="76" y="126"/>
                    </a:cubicBezTo>
                    <a:cubicBezTo>
                      <a:pt x="92" y="126"/>
                      <a:pt x="92" y="126"/>
                      <a:pt x="92" y="126"/>
                    </a:cubicBezTo>
                    <a:cubicBezTo>
                      <a:pt x="92" y="78"/>
                      <a:pt x="92" y="78"/>
                      <a:pt x="92" y="78"/>
                    </a:cubicBezTo>
                    <a:cubicBezTo>
                      <a:pt x="92" y="68"/>
                      <a:pt x="83" y="60"/>
                      <a:pt x="73" y="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4" name="Freeform 12">
                <a:extLst>
                  <a:ext uri="{FF2B5EF4-FFF2-40B4-BE49-F238E27FC236}">
                    <a16:creationId xmlns:a16="http://schemas.microsoft.com/office/drawing/2014/main" id="{B8A6AF08-1F69-4D8B-9F61-A64B4166850A}"/>
                  </a:ext>
                </a:extLst>
              </p:cNvPr>
              <p:cNvSpPr/>
              <p:nvPr/>
            </p:nvSpPr>
            <p:spPr bwMode="auto">
              <a:xfrm>
                <a:off x="706438" y="509588"/>
                <a:ext cx="217488" cy="327025"/>
              </a:xfrm>
              <a:custGeom>
                <a:avLst/>
                <a:gdLst>
                  <a:gd name="T0" fmla="*/ 57 w 57"/>
                  <a:gd name="T1" fmla="*/ 0 h 86"/>
                  <a:gd name="T2" fmla="*/ 45 w 57"/>
                  <a:gd name="T3" fmla="*/ 0 h 86"/>
                  <a:gd name="T4" fmla="*/ 0 w 57"/>
                  <a:gd name="T5" fmla="*/ 71 h 86"/>
                  <a:gd name="T6" fmla="*/ 0 w 57"/>
                  <a:gd name="T7" fmla="*/ 86 h 86"/>
                  <a:gd name="T8" fmla="*/ 57 w 57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6">
                    <a:moveTo>
                      <a:pt x="57" y="0"/>
                    </a:moveTo>
                    <a:cubicBezTo>
                      <a:pt x="45" y="0"/>
                      <a:pt x="45" y="0"/>
                      <a:pt x="45" y="0"/>
                    </a:cubicBezTo>
                    <a:cubicBezTo>
                      <a:pt x="41" y="30"/>
                      <a:pt x="24" y="56"/>
                      <a:pt x="0" y="71"/>
                    </a:cubicBezTo>
                    <a:cubicBezTo>
                      <a:pt x="0" y="86"/>
                      <a:pt x="0" y="86"/>
                      <a:pt x="0" y="86"/>
                    </a:cubicBezTo>
                    <a:cubicBezTo>
                      <a:pt x="31" y="68"/>
                      <a:pt x="53" y="37"/>
                      <a:pt x="5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Freeform 13">
                <a:extLst>
                  <a:ext uri="{FF2B5EF4-FFF2-40B4-BE49-F238E27FC236}">
                    <a16:creationId xmlns:a16="http://schemas.microsoft.com/office/drawing/2014/main" id="{49CDB57B-FD7C-46FB-AD68-DFAEFFCD6DA5}"/>
                  </a:ext>
                </a:extLst>
              </p:cNvPr>
              <p:cNvSpPr/>
              <p:nvPr/>
            </p:nvSpPr>
            <p:spPr bwMode="auto">
              <a:xfrm>
                <a:off x="80963" y="509588"/>
                <a:ext cx="220663" cy="327025"/>
              </a:xfrm>
              <a:custGeom>
                <a:avLst/>
                <a:gdLst>
                  <a:gd name="T0" fmla="*/ 12 w 58"/>
                  <a:gd name="T1" fmla="*/ 0 h 86"/>
                  <a:gd name="T2" fmla="*/ 0 w 58"/>
                  <a:gd name="T3" fmla="*/ 0 h 86"/>
                  <a:gd name="T4" fmla="*/ 58 w 58"/>
                  <a:gd name="T5" fmla="*/ 86 h 86"/>
                  <a:gd name="T6" fmla="*/ 58 w 58"/>
                  <a:gd name="T7" fmla="*/ 71 h 86"/>
                  <a:gd name="T8" fmla="*/ 12 w 58"/>
                  <a:gd name="T9" fmla="*/ 0 h 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86">
                    <a:moveTo>
                      <a:pt x="12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4" y="37"/>
                      <a:pt x="27" y="68"/>
                      <a:pt x="58" y="86"/>
                    </a:cubicBezTo>
                    <a:cubicBezTo>
                      <a:pt x="58" y="71"/>
                      <a:pt x="58" y="71"/>
                      <a:pt x="58" y="71"/>
                    </a:cubicBezTo>
                    <a:cubicBezTo>
                      <a:pt x="33" y="56"/>
                      <a:pt x="16" y="30"/>
                      <a:pt x="12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6" name="Freeform 14">
                <a:extLst>
                  <a:ext uri="{FF2B5EF4-FFF2-40B4-BE49-F238E27FC236}">
                    <a16:creationId xmlns:a16="http://schemas.microsoft.com/office/drawing/2014/main" id="{6502729A-B896-4E84-B021-6CF82DC6A561}"/>
                  </a:ext>
                </a:extLst>
              </p:cNvPr>
              <p:cNvSpPr/>
              <p:nvPr/>
            </p:nvSpPr>
            <p:spPr bwMode="auto">
              <a:xfrm>
                <a:off x="315913" y="34925"/>
                <a:ext cx="376238" cy="98425"/>
              </a:xfrm>
              <a:custGeom>
                <a:avLst/>
                <a:gdLst>
                  <a:gd name="T0" fmla="*/ 99 w 99"/>
                  <a:gd name="T1" fmla="*/ 26 h 26"/>
                  <a:gd name="T2" fmla="*/ 99 w 99"/>
                  <a:gd name="T3" fmla="*/ 12 h 26"/>
                  <a:gd name="T4" fmla="*/ 49 w 99"/>
                  <a:gd name="T5" fmla="*/ 0 h 26"/>
                  <a:gd name="T6" fmla="*/ 0 w 99"/>
                  <a:gd name="T7" fmla="*/ 12 h 26"/>
                  <a:gd name="T8" fmla="*/ 0 w 99"/>
                  <a:gd name="T9" fmla="*/ 26 h 26"/>
                  <a:gd name="T10" fmla="*/ 49 w 99"/>
                  <a:gd name="T11" fmla="*/ 13 h 26"/>
                  <a:gd name="T12" fmla="*/ 99 w 99"/>
                  <a:gd name="T13" fmla="*/ 26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99" h="26">
                    <a:moveTo>
                      <a:pt x="99" y="26"/>
                    </a:moveTo>
                    <a:cubicBezTo>
                      <a:pt x="99" y="12"/>
                      <a:pt x="99" y="12"/>
                      <a:pt x="99" y="12"/>
                    </a:cubicBezTo>
                    <a:cubicBezTo>
                      <a:pt x="84" y="4"/>
                      <a:pt x="67" y="0"/>
                      <a:pt x="49" y="0"/>
                    </a:cubicBezTo>
                    <a:cubicBezTo>
                      <a:pt x="31" y="0"/>
                      <a:pt x="15" y="4"/>
                      <a:pt x="0" y="12"/>
                    </a:cubicBezTo>
                    <a:cubicBezTo>
                      <a:pt x="0" y="26"/>
                      <a:pt x="0" y="26"/>
                      <a:pt x="0" y="26"/>
                    </a:cubicBezTo>
                    <a:cubicBezTo>
                      <a:pt x="14" y="17"/>
                      <a:pt x="31" y="13"/>
                      <a:pt x="49" y="13"/>
                    </a:cubicBezTo>
                    <a:cubicBezTo>
                      <a:pt x="67" y="13"/>
                      <a:pt x="84" y="17"/>
                      <a:pt x="99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1D79DB13-466D-4B55-84DF-1ABC5460B4AD}"/>
              </a:ext>
            </a:extLst>
          </p:cNvPr>
          <p:cNvGrpSpPr/>
          <p:nvPr/>
        </p:nvGrpSpPr>
        <p:grpSpPr>
          <a:xfrm>
            <a:off x="5260472" y="5315499"/>
            <a:ext cx="592931" cy="592931"/>
            <a:chOff x="5260472" y="5315499"/>
            <a:chExt cx="592931" cy="592931"/>
          </a:xfrm>
        </p:grpSpPr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E543CBF6-1A99-4A4C-9673-E5B5C84C5883}"/>
                </a:ext>
              </a:extLst>
            </p:cNvPr>
            <p:cNvSpPr/>
            <p:nvPr/>
          </p:nvSpPr>
          <p:spPr>
            <a:xfrm>
              <a:off x="5260472" y="5315499"/>
              <a:ext cx="592931" cy="592931"/>
            </a:xfrm>
            <a:prstGeom prst="ellipse">
              <a:avLst/>
            </a:prstGeom>
            <a:solidFill>
              <a:srgbClr val="4EC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23CACDB7-34AA-4538-9C33-255F0F37C329}"/>
                </a:ext>
              </a:extLst>
            </p:cNvPr>
            <p:cNvGrpSpPr/>
            <p:nvPr/>
          </p:nvGrpSpPr>
          <p:grpSpPr>
            <a:xfrm>
              <a:off x="5399560" y="5449724"/>
              <a:ext cx="304105" cy="324480"/>
              <a:chOff x="142875" y="4370388"/>
              <a:chExt cx="947738" cy="1011237"/>
            </a:xfrm>
            <a:solidFill>
              <a:schemeClr val="bg1"/>
            </a:solidFill>
          </p:grpSpPr>
          <p:sp>
            <p:nvSpPr>
              <p:cNvPr id="60" name="Freeform 207">
                <a:extLst>
                  <a:ext uri="{FF2B5EF4-FFF2-40B4-BE49-F238E27FC236}">
                    <a16:creationId xmlns:a16="http://schemas.microsoft.com/office/drawing/2014/main" id="{48AFB8D0-2015-4F44-B825-0742105A7763}"/>
                  </a:ext>
                </a:extLst>
              </p:cNvPr>
              <p:cNvSpPr/>
              <p:nvPr/>
            </p:nvSpPr>
            <p:spPr bwMode="auto">
              <a:xfrm>
                <a:off x="361950" y="4638675"/>
                <a:ext cx="228600" cy="742950"/>
              </a:xfrm>
              <a:custGeom>
                <a:avLst/>
                <a:gdLst>
                  <a:gd name="T0" fmla="*/ 59 w 60"/>
                  <a:gd name="T1" fmla="*/ 34 h 196"/>
                  <a:gd name="T2" fmla="*/ 53 w 60"/>
                  <a:gd name="T3" fmla="*/ 47 h 196"/>
                  <a:gd name="T4" fmla="*/ 47 w 60"/>
                  <a:gd name="T5" fmla="*/ 62 h 196"/>
                  <a:gd name="T6" fmla="*/ 39 w 60"/>
                  <a:gd name="T7" fmla="*/ 70 h 196"/>
                  <a:gd name="T8" fmla="*/ 39 w 60"/>
                  <a:gd name="T9" fmla="*/ 196 h 196"/>
                  <a:gd name="T10" fmla="*/ 8 w 60"/>
                  <a:gd name="T11" fmla="*/ 196 h 196"/>
                  <a:gd name="T12" fmla="*/ 15 w 60"/>
                  <a:gd name="T13" fmla="*/ 68 h 196"/>
                  <a:gd name="T14" fmla="*/ 8 w 60"/>
                  <a:gd name="T15" fmla="*/ 55 h 196"/>
                  <a:gd name="T16" fmla="*/ 8 w 60"/>
                  <a:gd name="T17" fmla="*/ 42 h 196"/>
                  <a:gd name="T18" fmla="*/ 2 w 60"/>
                  <a:gd name="T19" fmla="*/ 27 h 196"/>
                  <a:gd name="T20" fmla="*/ 1 w 60"/>
                  <a:gd name="T21" fmla="*/ 18 h 196"/>
                  <a:gd name="T22" fmla="*/ 5 w 60"/>
                  <a:gd name="T23" fmla="*/ 19 h 196"/>
                  <a:gd name="T24" fmla="*/ 10 w 60"/>
                  <a:gd name="T25" fmla="*/ 31 h 196"/>
                  <a:gd name="T26" fmla="*/ 15 w 60"/>
                  <a:gd name="T27" fmla="*/ 36 h 196"/>
                  <a:gd name="T28" fmla="*/ 11 w 60"/>
                  <a:gd name="T29" fmla="*/ 9 h 196"/>
                  <a:gd name="T30" fmla="*/ 14 w 60"/>
                  <a:gd name="T31" fmla="*/ 4 h 196"/>
                  <a:gd name="T32" fmla="*/ 17 w 60"/>
                  <a:gd name="T33" fmla="*/ 6 h 196"/>
                  <a:gd name="T34" fmla="*/ 22 w 60"/>
                  <a:gd name="T35" fmla="*/ 32 h 196"/>
                  <a:gd name="T36" fmla="*/ 24 w 60"/>
                  <a:gd name="T37" fmla="*/ 31 h 196"/>
                  <a:gd name="T38" fmla="*/ 24 w 60"/>
                  <a:gd name="T39" fmla="*/ 3 h 196"/>
                  <a:gd name="T40" fmla="*/ 27 w 60"/>
                  <a:gd name="T41" fmla="*/ 0 h 196"/>
                  <a:gd name="T42" fmla="*/ 31 w 60"/>
                  <a:gd name="T43" fmla="*/ 5 h 196"/>
                  <a:gd name="T44" fmla="*/ 32 w 60"/>
                  <a:gd name="T45" fmla="*/ 31 h 196"/>
                  <a:gd name="T46" fmla="*/ 33 w 60"/>
                  <a:gd name="T47" fmla="*/ 31 h 196"/>
                  <a:gd name="T48" fmla="*/ 36 w 60"/>
                  <a:gd name="T49" fmla="*/ 8 h 196"/>
                  <a:gd name="T50" fmla="*/ 40 w 60"/>
                  <a:gd name="T51" fmla="*/ 5 h 196"/>
                  <a:gd name="T52" fmla="*/ 43 w 60"/>
                  <a:gd name="T53" fmla="*/ 9 h 196"/>
                  <a:gd name="T54" fmla="*/ 41 w 60"/>
                  <a:gd name="T55" fmla="*/ 41 h 196"/>
                  <a:gd name="T56" fmla="*/ 43 w 60"/>
                  <a:gd name="T57" fmla="*/ 46 h 196"/>
                  <a:gd name="T58" fmla="*/ 48 w 60"/>
                  <a:gd name="T59" fmla="*/ 36 h 196"/>
                  <a:gd name="T60" fmla="*/ 56 w 60"/>
                  <a:gd name="T61" fmla="*/ 32 h 196"/>
                  <a:gd name="T62" fmla="*/ 59 w 60"/>
                  <a:gd name="T63" fmla="*/ 34 h 1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60" h="196">
                    <a:moveTo>
                      <a:pt x="59" y="34"/>
                    </a:moveTo>
                    <a:cubicBezTo>
                      <a:pt x="60" y="36"/>
                      <a:pt x="54" y="43"/>
                      <a:pt x="53" y="47"/>
                    </a:cubicBezTo>
                    <a:cubicBezTo>
                      <a:pt x="51" y="51"/>
                      <a:pt x="51" y="58"/>
                      <a:pt x="47" y="62"/>
                    </a:cubicBezTo>
                    <a:cubicBezTo>
                      <a:pt x="45" y="65"/>
                      <a:pt x="39" y="68"/>
                      <a:pt x="39" y="70"/>
                    </a:cubicBezTo>
                    <a:cubicBezTo>
                      <a:pt x="37" y="106"/>
                      <a:pt x="39" y="196"/>
                      <a:pt x="39" y="196"/>
                    </a:cubicBezTo>
                    <a:cubicBezTo>
                      <a:pt x="8" y="196"/>
                      <a:pt x="8" y="196"/>
                      <a:pt x="8" y="196"/>
                    </a:cubicBezTo>
                    <a:cubicBezTo>
                      <a:pt x="8" y="196"/>
                      <a:pt x="14" y="103"/>
                      <a:pt x="15" y="68"/>
                    </a:cubicBezTo>
                    <a:cubicBezTo>
                      <a:pt x="15" y="65"/>
                      <a:pt x="10" y="65"/>
                      <a:pt x="8" y="55"/>
                    </a:cubicBezTo>
                    <a:cubicBezTo>
                      <a:pt x="7" y="52"/>
                      <a:pt x="8" y="45"/>
                      <a:pt x="8" y="42"/>
                    </a:cubicBezTo>
                    <a:cubicBezTo>
                      <a:pt x="7" y="38"/>
                      <a:pt x="3" y="31"/>
                      <a:pt x="2" y="27"/>
                    </a:cubicBezTo>
                    <a:cubicBezTo>
                      <a:pt x="1" y="25"/>
                      <a:pt x="0" y="19"/>
                      <a:pt x="1" y="18"/>
                    </a:cubicBezTo>
                    <a:cubicBezTo>
                      <a:pt x="3" y="17"/>
                      <a:pt x="4" y="18"/>
                      <a:pt x="5" y="19"/>
                    </a:cubicBezTo>
                    <a:cubicBezTo>
                      <a:pt x="7" y="21"/>
                      <a:pt x="9" y="27"/>
                      <a:pt x="10" y="31"/>
                    </a:cubicBezTo>
                    <a:cubicBezTo>
                      <a:pt x="11" y="32"/>
                      <a:pt x="15" y="37"/>
                      <a:pt x="15" y="36"/>
                    </a:cubicBezTo>
                    <a:cubicBezTo>
                      <a:pt x="15" y="28"/>
                      <a:pt x="12" y="16"/>
                      <a:pt x="11" y="9"/>
                    </a:cubicBezTo>
                    <a:cubicBezTo>
                      <a:pt x="11" y="8"/>
                      <a:pt x="11" y="5"/>
                      <a:pt x="14" y="4"/>
                    </a:cubicBezTo>
                    <a:cubicBezTo>
                      <a:pt x="15" y="4"/>
                      <a:pt x="17" y="5"/>
                      <a:pt x="17" y="6"/>
                    </a:cubicBezTo>
                    <a:cubicBezTo>
                      <a:pt x="19" y="12"/>
                      <a:pt x="21" y="24"/>
                      <a:pt x="22" y="32"/>
                    </a:cubicBezTo>
                    <a:cubicBezTo>
                      <a:pt x="22" y="32"/>
                      <a:pt x="24" y="32"/>
                      <a:pt x="24" y="31"/>
                    </a:cubicBezTo>
                    <a:cubicBezTo>
                      <a:pt x="24" y="26"/>
                      <a:pt x="23" y="9"/>
                      <a:pt x="24" y="3"/>
                    </a:cubicBezTo>
                    <a:cubicBezTo>
                      <a:pt x="24" y="2"/>
                      <a:pt x="25" y="0"/>
                      <a:pt x="27" y="0"/>
                    </a:cubicBezTo>
                    <a:cubicBezTo>
                      <a:pt x="29" y="0"/>
                      <a:pt x="30" y="2"/>
                      <a:pt x="31" y="5"/>
                    </a:cubicBezTo>
                    <a:cubicBezTo>
                      <a:pt x="32" y="11"/>
                      <a:pt x="32" y="24"/>
                      <a:pt x="32" y="31"/>
                    </a:cubicBezTo>
                    <a:cubicBezTo>
                      <a:pt x="32" y="31"/>
                      <a:pt x="33" y="31"/>
                      <a:pt x="33" y="31"/>
                    </a:cubicBezTo>
                    <a:cubicBezTo>
                      <a:pt x="35" y="25"/>
                      <a:pt x="36" y="14"/>
                      <a:pt x="36" y="8"/>
                    </a:cubicBezTo>
                    <a:cubicBezTo>
                      <a:pt x="37" y="6"/>
                      <a:pt x="38" y="5"/>
                      <a:pt x="40" y="5"/>
                    </a:cubicBezTo>
                    <a:cubicBezTo>
                      <a:pt x="41" y="5"/>
                      <a:pt x="43" y="6"/>
                      <a:pt x="43" y="9"/>
                    </a:cubicBezTo>
                    <a:cubicBezTo>
                      <a:pt x="45" y="17"/>
                      <a:pt x="41" y="33"/>
                      <a:pt x="41" y="41"/>
                    </a:cubicBezTo>
                    <a:cubicBezTo>
                      <a:pt x="41" y="43"/>
                      <a:pt x="42" y="46"/>
                      <a:pt x="43" y="46"/>
                    </a:cubicBezTo>
                    <a:cubicBezTo>
                      <a:pt x="45" y="46"/>
                      <a:pt x="47" y="39"/>
                      <a:pt x="48" y="36"/>
                    </a:cubicBezTo>
                    <a:cubicBezTo>
                      <a:pt x="50" y="34"/>
                      <a:pt x="53" y="32"/>
                      <a:pt x="56" y="32"/>
                    </a:cubicBezTo>
                    <a:cubicBezTo>
                      <a:pt x="57" y="31"/>
                      <a:pt x="59" y="31"/>
                      <a:pt x="59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Freeform 208">
                <a:extLst>
                  <a:ext uri="{FF2B5EF4-FFF2-40B4-BE49-F238E27FC236}">
                    <a16:creationId xmlns:a16="http://schemas.microsoft.com/office/drawing/2014/main" id="{076DB3A2-5E8C-4516-9FD5-A6DA13250275}"/>
                  </a:ext>
                </a:extLst>
              </p:cNvPr>
              <p:cNvSpPr/>
              <p:nvPr/>
            </p:nvSpPr>
            <p:spPr bwMode="auto">
              <a:xfrm>
                <a:off x="142875" y="4851400"/>
                <a:ext cx="207963" cy="530225"/>
              </a:xfrm>
              <a:custGeom>
                <a:avLst/>
                <a:gdLst>
                  <a:gd name="T0" fmla="*/ 1 w 55"/>
                  <a:gd name="T1" fmla="*/ 26 h 140"/>
                  <a:gd name="T2" fmla="*/ 5 w 55"/>
                  <a:gd name="T3" fmla="*/ 39 h 140"/>
                  <a:gd name="T4" fmla="*/ 8 w 55"/>
                  <a:gd name="T5" fmla="*/ 53 h 140"/>
                  <a:gd name="T6" fmla="*/ 14 w 55"/>
                  <a:gd name="T7" fmla="*/ 61 h 140"/>
                  <a:gd name="T8" fmla="*/ 0 w 55"/>
                  <a:gd name="T9" fmla="*/ 140 h 140"/>
                  <a:gd name="T10" fmla="*/ 27 w 55"/>
                  <a:gd name="T11" fmla="*/ 140 h 140"/>
                  <a:gd name="T12" fmla="*/ 35 w 55"/>
                  <a:gd name="T13" fmla="*/ 62 h 140"/>
                  <a:gd name="T14" fmla="*/ 43 w 55"/>
                  <a:gd name="T15" fmla="*/ 52 h 140"/>
                  <a:gd name="T16" fmla="*/ 45 w 55"/>
                  <a:gd name="T17" fmla="*/ 40 h 140"/>
                  <a:gd name="T18" fmla="*/ 52 w 55"/>
                  <a:gd name="T19" fmla="*/ 28 h 140"/>
                  <a:gd name="T20" fmla="*/ 54 w 55"/>
                  <a:gd name="T21" fmla="*/ 21 h 140"/>
                  <a:gd name="T22" fmla="*/ 50 w 55"/>
                  <a:gd name="T23" fmla="*/ 21 h 140"/>
                  <a:gd name="T24" fmla="*/ 44 w 55"/>
                  <a:gd name="T25" fmla="*/ 30 h 140"/>
                  <a:gd name="T26" fmla="*/ 40 w 55"/>
                  <a:gd name="T27" fmla="*/ 34 h 140"/>
                  <a:gd name="T28" fmla="*/ 46 w 55"/>
                  <a:gd name="T29" fmla="*/ 11 h 140"/>
                  <a:gd name="T30" fmla="*/ 45 w 55"/>
                  <a:gd name="T31" fmla="*/ 6 h 140"/>
                  <a:gd name="T32" fmla="*/ 41 w 55"/>
                  <a:gd name="T33" fmla="*/ 7 h 140"/>
                  <a:gd name="T34" fmla="*/ 34 w 55"/>
                  <a:gd name="T35" fmla="*/ 30 h 140"/>
                  <a:gd name="T36" fmla="*/ 33 w 55"/>
                  <a:gd name="T37" fmla="*/ 29 h 140"/>
                  <a:gd name="T38" fmla="*/ 36 w 55"/>
                  <a:gd name="T39" fmla="*/ 4 h 140"/>
                  <a:gd name="T40" fmla="*/ 34 w 55"/>
                  <a:gd name="T41" fmla="*/ 1 h 140"/>
                  <a:gd name="T42" fmla="*/ 30 w 55"/>
                  <a:gd name="T43" fmla="*/ 5 h 140"/>
                  <a:gd name="T44" fmla="*/ 26 w 55"/>
                  <a:gd name="T45" fmla="*/ 28 h 140"/>
                  <a:gd name="T46" fmla="*/ 25 w 55"/>
                  <a:gd name="T47" fmla="*/ 28 h 140"/>
                  <a:gd name="T48" fmla="*/ 25 w 55"/>
                  <a:gd name="T49" fmla="*/ 7 h 140"/>
                  <a:gd name="T50" fmla="*/ 23 w 55"/>
                  <a:gd name="T51" fmla="*/ 3 h 140"/>
                  <a:gd name="T52" fmla="*/ 19 w 55"/>
                  <a:gd name="T53" fmla="*/ 6 h 140"/>
                  <a:gd name="T54" fmla="*/ 16 w 55"/>
                  <a:gd name="T55" fmla="*/ 35 h 140"/>
                  <a:gd name="T56" fmla="*/ 14 w 55"/>
                  <a:gd name="T57" fmla="*/ 39 h 140"/>
                  <a:gd name="T58" fmla="*/ 11 w 55"/>
                  <a:gd name="T59" fmla="*/ 29 h 140"/>
                  <a:gd name="T60" fmla="*/ 5 w 55"/>
                  <a:gd name="T61" fmla="*/ 25 h 140"/>
                  <a:gd name="T62" fmla="*/ 1 w 55"/>
                  <a:gd name="T63" fmla="*/ 26 h 1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55" h="140">
                    <a:moveTo>
                      <a:pt x="1" y="26"/>
                    </a:moveTo>
                    <a:cubicBezTo>
                      <a:pt x="0" y="28"/>
                      <a:pt x="4" y="35"/>
                      <a:pt x="5" y="39"/>
                    </a:cubicBezTo>
                    <a:cubicBezTo>
                      <a:pt x="6" y="42"/>
                      <a:pt x="5" y="49"/>
                      <a:pt x="8" y="53"/>
                    </a:cubicBezTo>
                    <a:cubicBezTo>
                      <a:pt x="9" y="55"/>
                      <a:pt x="14" y="59"/>
                      <a:pt x="14" y="61"/>
                    </a:cubicBezTo>
                    <a:cubicBezTo>
                      <a:pt x="11" y="93"/>
                      <a:pt x="0" y="140"/>
                      <a:pt x="0" y="140"/>
                    </a:cubicBezTo>
                    <a:cubicBezTo>
                      <a:pt x="27" y="140"/>
                      <a:pt x="27" y="140"/>
                      <a:pt x="27" y="140"/>
                    </a:cubicBezTo>
                    <a:cubicBezTo>
                      <a:pt x="27" y="140"/>
                      <a:pt x="31" y="93"/>
                      <a:pt x="35" y="62"/>
                    </a:cubicBezTo>
                    <a:cubicBezTo>
                      <a:pt x="35" y="59"/>
                      <a:pt x="39" y="60"/>
                      <a:pt x="43" y="52"/>
                    </a:cubicBezTo>
                    <a:cubicBezTo>
                      <a:pt x="44" y="49"/>
                      <a:pt x="44" y="43"/>
                      <a:pt x="45" y="40"/>
                    </a:cubicBezTo>
                    <a:cubicBezTo>
                      <a:pt x="46" y="37"/>
                      <a:pt x="50" y="31"/>
                      <a:pt x="52" y="28"/>
                    </a:cubicBezTo>
                    <a:cubicBezTo>
                      <a:pt x="53" y="26"/>
                      <a:pt x="55" y="22"/>
                      <a:pt x="54" y="21"/>
                    </a:cubicBezTo>
                    <a:cubicBezTo>
                      <a:pt x="52" y="20"/>
                      <a:pt x="51" y="20"/>
                      <a:pt x="50" y="21"/>
                    </a:cubicBezTo>
                    <a:cubicBezTo>
                      <a:pt x="49" y="22"/>
                      <a:pt x="46" y="27"/>
                      <a:pt x="44" y="30"/>
                    </a:cubicBezTo>
                    <a:cubicBezTo>
                      <a:pt x="44" y="31"/>
                      <a:pt x="40" y="35"/>
                      <a:pt x="40" y="34"/>
                    </a:cubicBezTo>
                    <a:cubicBezTo>
                      <a:pt x="40" y="27"/>
                      <a:pt x="45" y="17"/>
                      <a:pt x="46" y="11"/>
                    </a:cubicBezTo>
                    <a:cubicBezTo>
                      <a:pt x="47" y="10"/>
                      <a:pt x="47" y="7"/>
                      <a:pt x="45" y="6"/>
                    </a:cubicBezTo>
                    <a:cubicBezTo>
                      <a:pt x="44" y="6"/>
                      <a:pt x="42" y="6"/>
                      <a:pt x="41" y="7"/>
                    </a:cubicBezTo>
                    <a:cubicBezTo>
                      <a:pt x="39" y="13"/>
                      <a:pt x="36" y="23"/>
                      <a:pt x="34" y="30"/>
                    </a:cubicBezTo>
                    <a:cubicBezTo>
                      <a:pt x="34" y="30"/>
                      <a:pt x="33" y="30"/>
                      <a:pt x="33" y="29"/>
                    </a:cubicBezTo>
                    <a:cubicBezTo>
                      <a:pt x="33" y="25"/>
                      <a:pt x="36" y="9"/>
                      <a:pt x="36" y="4"/>
                    </a:cubicBezTo>
                    <a:cubicBezTo>
                      <a:pt x="36" y="3"/>
                      <a:pt x="36" y="1"/>
                      <a:pt x="34" y="1"/>
                    </a:cubicBezTo>
                    <a:cubicBezTo>
                      <a:pt x="33" y="0"/>
                      <a:pt x="31" y="2"/>
                      <a:pt x="30" y="5"/>
                    </a:cubicBezTo>
                    <a:cubicBezTo>
                      <a:pt x="28" y="10"/>
                      <a:pt x="27" y="22"/>
                      <a:pt x="26" y="28"/>
                    </a:cubicBezTo>
                    <a:cubicBezTo>
                      <a:pt x="26" y="28"/>
                      <a:pt x="25" y="28"/>
                      <a:pt x="25" y="28"/>
                    </a:cubicBezTo>
                    <a:cubicBezTo>
                      <a:pt x="24" y="22"/>
                      <a:pt x="25" y="12"/>
                      <a:pt x="25" y="7"/>
                    </a:cubicBezTo>
                    <a:cubicBezTo>
                      <a:pt x="25" y="5"/>
                      <a:pt x="24" y="4"/>
                      <a:pt x="23" y="3"/>
                    </a:cubicBezTo>
                    <a:cubicBezTo>
                      <a:pt x="22" y="3"/>
                      <a:pt x="20" y="4"/>
                      <a:pt x="19" y="6"/>
                    </a:cubicBezTo>
                    <a:cubicBezTo>
                      <a:pt x="17" y="13"/>
                      <a:pt x="18" y="28"/>
                      <a:pt x="16" y="35"/>
                    </a:cubicBezTo>
                    <a:cubicBezTo>
                      <a:pt x="16" y="36"/>
                      <a:pt x="15" y="39"/>
                      <a:pt x="14" y="39"/>
                    </a:cubicBezTo>
                    <a:cubicBezTo>
                      <a:pt x="12" y="39"/>
                      <a:pt x="12" y="32"/>
                      <a:pt x="11" y="29"/>
                    </a:cubicBezTo>
                    <a:cubicBezTo>
                      <a:pt x="10" y="28"/>
                      <a:pt x="7" y="25"/>
                      <a:pt x="5" y="25"/>
                    </a:cubicBezTo>
                    <a:cubicBezTo>
                      <a:pt x="4" y="24"/>
                      <a:pt x="2" y="24"/>
                      <a:pt x="1" y="2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2" name="Freeform 209">
                <a:extLst>
                  <a:ext uri="{FF2B5EF4-FFF2-40B4-BE49-F238E27FC236}">
                    <a16:creationId xmlns:a16="http://schemas.microsoft.com/office/drawing/2014/main" id="{75C8E0BA-559D-4D57-BC81-B3E6B0DE4FDC}"/>
                  </a:ext>
                </a:extLst>
              </p:cNvPr>
              <p:cNvSpPr/>
              <p:nvPr/>
            </p:nvSpPr>
            <p:spPr bwMode="auto">
              <a:xfrm>
                <a:off x="601663" y="4518025"/>
                <a:ext cx="273050" cy="863600"/>
              </a:xfrm>
              <a:custGeom>
                <a:avLst/>
                <a:gdLst>
                  <a:gd name="T0" fmla="*/ 71 w 72"/>
                  <a:gd name="T1" fmla="*/ 39 h 228"/>
                  <a:gd name="T2" fmla="*/ 63 w 72"/>
                  <a:gd name="T3" fmla="*/ 55 h 228"/>
                  <a:gd name="T4" fmla="*/ 56 w 72"/>
                  <a:gd name="T5" fmla="*/ 74 h 228"/>
                  <a:gd name="T6" fmla="*/ 47 w 72"/>
                  <a:gd name="T7" fmla="*/ 82 h 228"/>
                  <a:gd name="T8" fmla="*/ 48 w 72"/>
                  <a:gd name="T9" fmla="*/ 228 h 228"/>
                  <a:gd name="T10" fmla="*/ 10 w 72"/>
                  <a:gd name="T11" fmla="*/ 228 h 228"/>
                  <a:gd name="T12" fmla="*/ 19 w 72"/>
                  <a:gd name="T13" fmla="*/ 79 h 228"/>
                  <a:gd name="T14" fmla="*/ 11 w 72"/>
                  <a:gd name="T15" fmla="*/ 64 h 228"/>
                  <a:gd name="T16" fmla="*/ 10 w 72"/>
                  <a:gd name="T17" fmla="*/ 49 h 228"/>
                  <a:gd name="T18" fmla="*/ 4 w 72"/>
                  <a:gd name="T19" fmla="*/ 32 h 228"/>
                  <a:gd name="T20" fmla="*/ 3 w 72"/>
                  <a:gd name="T21" fmla="*/ 22 h 228"/>
                  <a:gd name="T22" fmla="*/ 7 w 72"/>
                  <a:gd name="T23" fmla="*/ 23 h 228"/>
                  <a:gd name="T24" fmla="*/ 14 w 72"/>
                  <a:gd name="T25" fmla="*/ 36 h 228"/>
                  <a:gd name="T26" fmla="*/ 17 w 72"/>
                  <a:gd name="T27" fmla="*/ 41 h 228"/>
                  <a:gd name="T28" fmla="*/ 19 w 72"/>
                  <a:gd name="T29" fmla="*/ 41 h 228"/>
                  <a:gd name="T30" fmla="*/ 15 w 72"/>
                  <a:gd name="T31" fmla="*/ 10 h 228"/>
                  <a:gd name="T32" fmla="*/ 18 w 72"/>
                  <a:gd name="T33" fmla="*/ 5 h 228"/>
                  <a:gd name="T34" fmla="*/ 22 w 72"/>
                  <a:gd name="T35" fmla="*/ 7 h 228"/>
                  <a:gd name="T36" fmla="*/ 28 w 72"/>
                  <a:gd name="T37" fmla="*/ 37 h 228"/>
                  <a:gd name="T38" fmla="*/ 30 w 72"/>
                  <a:gd name="T39" fmla="*/ 37 h 228"/>
                  <a:gd name="T40" fmla="*/ 30 w 72"/>
                  <a:gd name="T41" fmla="*/ 4 h 228"/>
                  <a:gd name="T42" fmla="*/ 34 w 72"/>
                  <a:gd name="T43" fmla="*/ 0 h 228"/>
                  <a:gd name="T44" fmla="*/ 38 w 72"/>
                  <a:gd name="T45" fmla="*/ 5 h 228"/>
                  <a:gd name="T46" fmla="*/ 40 w 72"/>
                  <a:gd name="T47" fmla="*/ 36 h 228"/>
                  <a:gd name="T48" fmla="*/ 41 w 72"/>
                  <a:gd name="T49" fmla="*/ 37 h 228"/>
                  <a:gd name="T50" fmla="*/ 45 w 72"/>
                  <a:gd name="T51" fmla="*/ 10 h 228"/>
                  <a:gd name="T52" fmla="*/ 49 w 72"/>
                  <a:gd name="T53" fmla="*/ 6 h 228"/>
                  <a:gd name="T54" fmla="*/ 54 w 72"/>
                  <a:gd name="T55" fmla="*/ 10 h 228"/>
                  <a:gd name="T56" fmla="*/ 51 w 72"/>
                  <a:gd name="T57" fmla="*/ 48 h 228"/>
                  <a:gd name="T58" fmla="*/ 54 w 72"/>
                  <a:gd name="T59" fmla="*/ 54 h 228"/>
                  <a:gd name="T60" fmla="*/ 59 w 72"/>
                  <a:gd name="T61" fmla="*/ 42 h 228"/>
                  <a:gd name="T62" fmla="*/ 67 w 72"/>
                  <a:gd name="T63" fmla="*/ 37 h 228"/>
                  <a:gd name="T64" fmla="*/ 71 w 72"/>
                  <a:gd name="T65" fmla="*/ 39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72" h="228">
                    <a:moveTo>
                      <a:pt x="71" y="39"/>
                    </a:moveTo>
                    <a:cubicBezTo>
                      <a:pt x="72" y="42"/>
                      <a:pt x="65" y="51"/>
                      <a:pt x="63" y="55"/>
                    </a:cubicBezTo>
                    <a:cubicBezTo>
                      <a:pt x="62" y="60"/>
                      <a:pt x="60" y="69"/>
                      <a:pt x="56" y="74"/>
                    </a:cubicBezTo>
                    <a:cubicBezTo>
                      <a:pt x="52" y="79"/>
                      <a:pt x="47" y="79"/>
                      <a:pt x="47" y="82"/>
                    </a:cubicBezTo>
                    <a:cubicBezTo>
                      <a:pt x="45" y="123"/>
                      <a:pt x="48" y="228"/>
                      <a:pt x="48" y="228"/>
                    </a:cubicBezTo>
                    <a:cubicBezTo>
                      <a:pt x="10" y="228"/>
                      <a:pt x="10" y="228"/>
                      <a:pt x="10" y="228"/>
                    </a:cubicBezTo>
                    <a:cubicBezTo>
                      <a:pt x="10" y="228"/>
                      <a:pt x="18" y="120"/>
                      <a:pt x="19" y="79"/>
                    </a:cubicBezTo>
                    <a:cubicBezTo>
                      <a:pt x="19" y="75"/>
                      <a:pt x="14" y="76"/>
                      <a:pt x="11" y="64"/>
                    </a:cubicBezTo>
                    <a:cubicBezTo>
                      <a:pt x="10" y="60"/>
                      <a:pt x="11" y="52"/>
                      <a:pt x="10" y="49"/>
                    </a:cubicBezTo>
                    <a:cubicBezTo>
                      <a:pt x="9" y="44"/>
                      <a:pt x="6" y="36"/>
                      <a:pt x="4" y="32"/>
                    </a:cubicBezTo>
                    <a:cubicBezTo>
                      <a:pt x="3" y="30"/>
                      <a:pt x="0" y="24"/>
                      <a:pt x="3" y="22"/>
                    </a:cubicBezTo>
                    <a:cubicBezTo>
                      <a:pt x="4" y="20"/>
                      <a:pt x="6" y="21"/>
                      <a:pt x="7" y="23"/>
                    </a:cubicBezTo>
                    <a:cubicBezTo>
                      <a:pt x="9" y="25"/>
                      <a:pt x="11" y="32"/>
                      <a:pt x="14" y="36"/>
                    </a:cubicBezTo>
                    <a:cubicBezTo>
                      <a:pt x="14" y="37"/>
                      <a:pt x="16" y="39"/>
                      <a:pt x="17" y="41"/>
                    </a:cubicBezTo>
                    <a:cubicBezTo>
                      <a:pt x="18" y="42"/>
                      <a:pt x="19" y="42"/>
                      <a:pt x="19" y="41"/>
                    </a:cubicBezTo>
                    <a:cubicBezTo>
                      <a:pt x="20" y="33"/>
                      <a:pt x="16" y="18"/>
                      <a:pt x="15" y="10"/>
                    </a:cubicBezTo>
                    <a:cubicBezTo>
                      <a:pt x="15" y="9"/>
                      <a:pt x="15" y="6"/>
                      <a:pt x="18" y="5"/>
                    </a:cubicBezTo>
                    <a:cubicBezTo>
                      <a:pt x="20" y="5"/>
                      <a:pt x="22" y="5"/>
                      <a:pt x="22" y="7"/>
                    </a:cubicBezTo>
                    <a:cubicBezTo>
                      <a:pt x="24" y="15"/>
                      <a:pt x="26" y="28"/>
                      <a:pt x="28" y="37"/>
                    </a:cubicBezTo>
                    <a:cubicBezTo>
                      <a:pt x="28" y="37"/>
                      <a:pt x="30" y="37"/>
                      <a:pt x="30" y="37"/>
                    </a:cubicBezTo>
                    <a:cubicBezTo>
                      <a:pt x="31" y="31"/>
                      <a:pt x="30" y="10"/>
                      <a:pt x="30" y="4"/>
                    </a:cubicBezTo>
                    <a:cubicBezTo>
                      <a:pt x="31" y="2"/>
                      <a:pt x="31" y="0"/>
                      <a:pt x="34" y="0"/>
                    </a:cubicBezTo>
                    <a:cubicBezTo>
                      <a:pt x="37" y="0"/>
                      <a:pt x="38" y="2"/>
                      <a:pt x="38" y="5"/>
                    </a:cubicBezTo>
                    <a:cubicBezTo>
                      <a:pt x="39" y="13"/>
                      <a:pt x="39" y="28"/>
                      <a:pt x="40" y="36"/>
                    </a:cubicBezTo>
                    <a:cubicBezTo>
                      <a:pt x="40" y="37"/>
                      <a:pt x="41" y="37"/>
                      <a:pt x="41" y="37"/>
                    </a:cubicBezTo>
                    <a:cubicBezTo>
                      <a:pt x="43" y="30"/>
                      <a:pt x="44" y="16"/>
                      <a:pt x="45" y="10"/>
                    </a:cubicBezTo>
                    <a:cubicBezTo>
                      <a:pt x="45" y="7"/>
                      <a:pt x="48" y="6"/>
                      <a:pt x="49" y="6"/>
                    </a:cubicBezTo>
                    <a:cubicBezTo>
                      <a:pt x="50" y="6"/>
                      <a:pt x="53" y="7"/>
                      <a:pt x="54" y="10"/>
                    </a:cubicBezTo>
                    <a:cubicBezTo>
                      <a:pt x="55" y="20"/>
                      <a:pt x="51" y="39"/>
                      <a:pt x="51" y="48"/>
                    </a:cubicBezTo>
                    <a:cubicBezTo>
                      <a:pt x="51" y="50"/>
                      <a:pt x="52" y="54"/>
                      <a:pt x="54" y="54"/>
                    </a:cubicBezTo>
                    <a:cubicBezTo>
                      <a:pt x="55" y="54"/>
                      <a:pt x="57" y="45"/>
                      <a:pt x="59" y="42"/>
                    </a:cubicBezTo>
                    <a:cubicBezTo>
                      <a:pt x="61" y="40"/>
                      <a:pt x="64" y="37"/>
                      <a:pt x="67" y="37"/>
                    </a:cubicBezTo>
                    <a:cubicBezTo>
                      <a:pt x="68" y="36"/>
                      <a:pt x="71" y="36"/>
                      <a:pt x="71" y="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3" name="Freeform 210">
                <a:extLst>
                  <a:ext uri="{FF2B5EF4-FFF2-40B4-BE49-F238E27FC236}">
                    <a16:creationId xmlns:a16="http://schemas.microsoft.com/office/drawing/2014/main" id="{60207DDA-CB42-4ACD-AEA2-F6CA9D05FBF7}"/>
                  </a:ext>
                </a:extLst>
              </p:cNvPr>
              <p:cNvSpPr/>
              <p:nvPr/>
            </p:nvSpPr>
            <p:spPr bwMode="auto">
              <a:xfrm>
                <a:off x="825500" y="4741863"/>
                <a:ext cx="257175" cy="639762"/>
              </a:xfrm>
              <a:custGeom>
                <a:avLst/>
                <a:gdLst>
                  <a:gd name="T0" fmla="*/ 0 w 68"/>
                  <a:gd name="T1" fmla="*/ 34 h 169"/>
                  <a:gd name="T2" fmla="*/ 8 w 68"/>
                  <a:gd name="T3" fmla="*/ 45 h 169"/>
                  <a:gd name="T4" fmla="*/ 15 w 68"/>
                  <a:gd name="T5" fmla="*/ 59 h 169"/>
                  <a:gd name="T6" fmla="*/ 22 w 68"/>
                  <a:gd name="T7" fmla="*/ 64 h 169"/>
                  <a:gd name="T8" fmla="*/ 40 w 68"/>
                  <a:gd name="T9" fmla="*/ 169 h 169"/>
                  <a:gd name="T10" fmla="*/ 68 w 68"/>
                  <a:gd name="T11" fmla="*/ 169 h 169"/>
                  <a:gd name="T12" fmla="*/ 42 w 68"/>
                  <a:gd name="T13" fmla="*/ 59 h 169"/>
                  <a:gd name="T14" fmla="*/ 46 w 68"/>
                  <a:gd name="T15" fmla="*/ 47 h 169"/>
                  <a:gd name="T16" fmla="*/ 45 w 68"/>
                  <a:gd name="T17" fmla="*/ 35 h 169"/>
                  <a:gd name="T18" fmla="*/ 47 w 68"/>
                  <a:gd name="T19" fmla="*/ 22 h 169"/>
                  <a:gd name="T20" fmla="*/ 47 w 68"/>
                  <a:gd name="T21" fmla="*/ 14 h 169"/>
                  <a:gd name="T22" fmla="*/ 44 w 68"/>
                  <a:gd name="T23" fmla="*/ 15 h 169"/>
                  <a:gd name="T24" fmla="*/ 41 w 68"/>
                  <a:gd name="T25" fmla="*/ 26 h 169"/>
                  <a:gd name="T26" fmla="*/ 39 w 68"/>
                  <a:gd name="T27" fmla="*/ 30 h 169"/>
                  <a:gd name="T28" fmla="*/ 38 w 68"/>
                  <a:gd name="T29" fmla="*/ 31 h 169"/>
                  <a:gd name="T30" fmla="*/ 38 w 68"/>
                  <a:gd name="T31" fmla="*/ 7 h 169"/>
                  <a:gd name="T32" fmla="*/ 35 w 68"/>
                  <a:gd name="T33" fmla="*/ 3 h 169"/>
                  <a:gd name="T34" fmla="*/ 32 w 68"/>
                  <a:gd name="T35" fmla="*/ 5 h 169"/>
                  <a:gd name="T36" fmla="*/ 32 w 68"/>
                  <a:gd name="T37" fmla="*/ 28 h 169"/>
                  <a:gd name="T38" fmla="*/ 30 w 68"/>
                  <a:gd name="T39" fmla="*/ 28 h 169"/>
                  <a:gd name="T40" fmla="*/ 26 w 68"/>
                  <a:gd name="T41" fmla="*/ 3 h 169"/>
                  <a:gd name="T42" fmla="*/ 23 w 68"/>
                  <a:gd name="T43" fmla="*/ 1 h 169"/>
                  <a:gd name="T44" fmla="*/ 21 w 68"/>
                  <a:gd name="T45" fmla="*/ 5 h 169"/>
                  <a:gd name="T46" fmla="*/ 23 w 68"/>
                  <a:gd name="T47" fmla="*/ 29 h 169"/>
                  <a:gd name="T48" fmla="*/ 22 w 68"/>
                  <a:gd name="T49" fmla="*/ 29 h 169"/>
                  <a:gd name="T50" fmla="*/ 16 w 68"/>
                  <a:gd name="T51" fmla="*/ 9 h 169"/>
                  <a:gd name="T52" fmla="*/ 13 w 68"/>
                  <a:gd name="T53" fmla="*/ 7 h 169"/>
                  <a:gd name="T54" fmla="*/ 10 w 68"/>
                  <a:gd name="T55" fmla="*/ 10 h 169"/>
                  <a:gd name="T56" fmla="*/ 16 w 68"/>
                  <a:gd name="T57" fmla="*/ 39 h 169"/>
                  <a:gd name="T58" fmla="*/ 15 w 68"/>
                  <a:gd name="T59" fmla="*/ 43 h 169"/>
                  <a:gd name="T60" fmla="*/ 10 w 68"/>
                  <a:gd name="T61" fmla="*/ 35 h 169"/>
                  <a:gd name="T62" fmla="*/ 4 w 68"/>
                  <a:gd name="T63" fmla="*/ 31 h 169"/>
                  <a:gd name="T64" fmla="*/ 0 w 68"/>
                  <a:gd name="T65" fmla="*/ 34 h 1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68" h="169">
                    <a:moveTo>
                      <a:pt x="0" y="34"/>
                    </a:moveTo>
                    <a:cubicBezTo>
                      <a:pt x="0" y="36"/>
                      <a:pt x="6" y="43"/>
                      <a:pt x="8" y="45"/>
                    </a:cubicBezTo>
                    <a:cubicBezTo>
                      <a:pt x="9" y="49"/>
                      <a:pt x="12" y="56"/>
                      <a:pt x="15" y="59"/>
                    </a:cubicBezTo>
                    <a:cubicBezTo>
                      <a:pt x="18" y="62"/>
                      <a:pt x="22" y="62"/>
                      <a:pt x="22" y="64"/>
                    </a:cubicBezTo>
                    <a:cubicBezTo>
                      <a:pt x="28" y="95"/>
                      <a:pt x="40" y="169"/>
                      <a:pt x="40" y="169"/>
                    </a:cubicBezTo>
                    <a:cubicBezTo>
                      <a:pt x="68" y="169"/>
                      <a:pt x="68" y="169"/>
                      <a:pt x="68" y="169"/>
                    </a:cubicBezTo>
                    <a:cubicBezTo>
                      <a:pt x="68" y="169"/>
                      <a:pt x="47" y="90"/>
                      <a:pt x="42" y="59"/>
                    </a:cubicBezTo>
                    <a:cubicBezTo>
                      <a:pt x="41" y="56"/>
                      <a:pt x="45" y="56"/>
                      <a:pt x="46" y="47"/>
                    </a:cubicBezTo>
                    <a:cubicBezTo>
                      <a:pt x="46" y="44"/>
                      <a:pt x="45" y="38"/>
                      <a:pt x="45" y="35"/>
                    </a:cubicBezTo>
                    <a:cubicBezTo>
                      <a:pt x="45" y="32"/>
                      <a:pt x="47" y="26"/>
                      <a:pt x="47" y="22"/>
                    </a:cubicBezTo>
                    <a:cubicBezTo>
                      <a:pt x="48" y="20"/>
                      <a:pt x="49" y="16"/>
                      <a:pt x="47" y="14"/>
                    </a:cubicBezTo>
                    <a:cubicBezTo>
                      <a:pt x="46" y="13"/>
                      <a:pt x="45" y="14"/>
                      <a:pt x="44" y="15"/>
                    </a:cubicBezTo>
                    <a:cubicBezTo>
                      <a:pt x="43" y="17"/>
                      <a:pt x="42" y="23"/>
                      <a:pt x="41" y="26"/>
                    </a:cubicBezTo>
                    <a:cubicBezTo>
                      <a:pt x="41" y="26"/>
                      <a:pt x="40" y="29"/>
                      <a:pt x="39" y="30"/>
                    </a:cubicBezTo>
                    <a:cubicBezTo>
                      <a:pt x="39" y="31"/>
                      <a:pt x="38" y="31"/>
                      <a:pt x="38" y="31"/>
                    </a:cubicBezTo>
                    <a:cubicBezTo>
                      <a:pt x="36" y="24"/>
                      <a:pt x="38" y="13"/>
                      <a:pt x="38" y="7"/>
                    </a:cubicBezTo>
                    <a:cubicBezTo>
                      <a:pt x="38" y="6"/>
                      <a:pt x="38" y="4"/>
                      <a:pt x="35" y="3"/>
                    </a:cubicBezTo>
                    <a:cubicBezTo>
                      <a:pt x="34" y="3"/>
                      <a:pt x="32" y="3"/>
                      <a:pt x="32" y="5"/>
                    </a:cubicBezTo>
                    <a:cubicBezTo>
                      <a:pt x="32" y="11"/>
                      <a:pt x="32" y="21"/>
                      <a:pt x="32" y="28"/>
                    </a:cubicBezTo>
                    <a:cubicBezTo>
                      <a:pt x="32" y="28"/>
                      <a:pt x="30" y="28"/>
                      <a:pt x="30" y="28"/>
                    </a:cubicBezTo>
                    <a:cubicBezTo>
                      <a:pt x="29" y="24"/>
                      <a:pt x="28" y="8"/>
                      <a:pt x="26" y="3"/>
                    </a:cubicBezTo>
                    <a:cubicBezTo>
                      <a:pt x="26" y="2"/>
                      <a:pt x="25" y="0"/>
                      <a:pt x="23" y="1"/>
                    </a:cubicBezTo>
                    <a:cubicBezTo>
                      <a:pt x="22" y="1"/>
                      <a:pt x="21" y="3"/>
                      <a:pt x="21" y="5"/>
                    </a:cubicBezTo>
                    <a:cubicBezTo>
                      <a:pt x="21" y="11"/>
                      <a:pt x="23" y="23"/>
                      <a:pt x="23" y="29"/>
                    </a:cubicBezTo>
                    <a:cubicBezTo>
                      <a:pt x="23" y="29"/>
                      <a:pt x="22" y="29"/>
                      <a:pt x="22" y="29"/>
                    </a:cubicBezTo>
                    <a:cubicBezTo>
                      <a:pt x="20" y="24"/>
                      <a:pt x="18" y="14"/>
                      <a:pt x="16" y="9"/>
                    </a:cubicBezTo>
                    <a:cubicBezTo>
                      <a:pt x="16" y="7"/>
                      <a:pt x="14" y="7"/>
                      <a:pt x="13" y="7"/>
                    </a:cubicBezTo>
                    <a:cubicBezTo>
                      <a:pt x="12" y="7"/>
                      <a:pt x="10" y="8"/>
                      <a:pt x="10" y="10"/>
                    </a:cubicBezTo>
                    <a:cubicBezTo>
                      <a:pt x="11" y="18"/>
                      <a:pt x="15" y="31"/>
                      <a:pt x="16" y="39"/>
                    </a:cubicBezTo>
                    <a:cubicBezTo>
                      <a:pt x="16" y="40"/>
                      <a:pt x="16" y="43"/>
                      <a:pt x="15" y="43"/>
                    </a:cubicBezTo>
                    <a:cubicBezTo>
                      <a:pt x="14" y="43"/>
                      <a:pt x="12" y="37"/>
                      <a:pt x="10" y="35"/>
                    </a:cubicBezTo>
                    <a:cubicBezTo>
                      <a:pt x="8" y="33"/>
                      <a:pt x="6" y="31"/>
                      <a:pt x="4" y="31"/>
                    </a:cubicBezTo>
                    <a:cubicBezTo>
                      <a:pt x="3" y="32"/>
                      <a:pt x="0" y="32"/>
                      <a:pt x="0" y="3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4" name="Freeform 211">
                <a:extLst>
                  <a:ext uri="{FF2B5EF4-FFF2-40B4-BE49-F238E27FC236}">
                    <a16:creationId xmlns:a16="http://schemas.microsoft.com/office/drawing/2014/main" id="{E9BA479E-C0BD-4EF1-A05E-69116D0A2ECE}"/>
                  </a:ext>
                </a:extLst>
              </p:cNvPr>
              <p:cNvSpPr/>
              <p:nvPr/>
            </p:nvSpPr>
            <p:spPr bwMode="auto">
              <a:xfrm>
                <a:off x="153988" y="4562475"/>
                <a:ext cx="163513" cy="144462"/>
              </a:xfrm>
              <a:custGeom>
                <a:avLst/>
                <a:gdLst>
                  <a:gd name="T0" fmla="*/ 37 w 43"/>
                  <a:gd name="T1" fmla="*/ 6 h 38"/>
                  <a:gd name="T2" fmla="*/ 24 w 43"/>
                  <a:gd name="T3" fmla="*/ 2 h 38"/>
                  <a:gd name="T4" fmla="*/ 18 w 43"/>
                  <a:gd name="T5" fmla="*/ 11 h 38"/>
                  <a:gd name="T6" fmla="*/ 7 w 43"/>
                  <a:gd name="T7" fmla="*/ 9 h 38"/>
                  <a:gd name="T8" fmla="*/ 2 w 43"/>
                  <a:gd name="T9" fmla="*/ 22 h 38"/>
                  <a:gd name="T10" fmla="*/ 2 w 43"/>
                  <a:gd name="T11" fmla="*/ 23 h 38"/>
                  <a:gd name="T12" fmla="*/ 31 w 43"/>
                  <a:gd name="T13" fmla="*/ 38 h 38"/>
                  <a:gd name="T14" fmla="*/ 31 w 43"/>
                  <a:gd name="T15" fmla="*/ 38 h 38"/>
                  <a:gd name="T16" fmla="*/ 38 w 43"/>
                  <a:gd name="T17" fmla="*/ 7 h 38"/>
                  <a:gd name="T18" fmla="*/ 37 w 43"/>
                  <a:gd name="T19" fmla="*/ 6 h 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3" h="38">
                    <a:moveTo>
                      <a:pt x="37" y="6"/>
                    </a:moveTo>
                    <a:cubicBezTo>
                      <a:pt x="34" y="1"/>
                      <a:pt x="29" y="0"/>
                      <a:pt x="24" y="2"/>
                    </a:cubicBezTo>
                    <a:cubicBezTo>
                      <a:pt x="20" y="3"/>
                      <a:pt x="18" y="7"/>
                      <a:pt x="18" y="11"/>
                    </a:cubicBezTo>
                    <a:cubicBezTo>
                      <a:pt x="15" y="9"/>
                      <a:pt x="11" y="8"/>
                      <a:pt x="7" y="9"/>
                    </a:cubicBezTo>
                    <a:cubicBezTo>
                      <a:pt x="3" y="11"/>
                      <a:pt x="0" y="17"/>
                      <a:pt x="2" y="22"/>
                    </a:cubicBezTo>
                    <a:cubicBezTo>
                      <a:pt x="2" y="22"/>
                      <a:pt x="2" y="22"/>
                      <a:pt x="2" y="23"/>
                    </a:cubicBezTo>
                    <a:cubicBezTo>
                      <a:pt x="7" y="34"/>
                      <a:pt x="23" y="33"/>
                      <a:pt x="31" y="38"/>
                    </a:cubicBezTo>
                    <a:cubicBezTo>
                      <a:pt x="31" y="38"/>
                      <a:pt x="31" y="38"/>
                      <a:pt x="31" y="38"/>
                    </a:cubicBezTo>
                    <a:cubicBezTo>
                      <a:pt x="31" y="29"/>
                      <a:pt x="43" y="18"/>
                      <a:pt x="38" y="7"/>
                    </a:cubicBezTo>
                    <a:cubicBezTo>
                      <a:pt x="37" y="6"/>
                      <a:pt x="37" y="6"/>
                      <a:pt x="37" y="6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5" name="Freeform 212">
                <a:extLst>
                  <a:ext uri="{FF2B5EF4-FFF2-40B4-BE49-F238E27FC236}">
                    <a16:creationId xmlns:a16="http://schemas.microsoft.com/office/drawing/2014/main" id="{5535300C-BD34-4D66-BD26-9B219FA37D83}"/>
                  </a:ext>
                </a:extLst>
              </p:cNvPr>
              <p:cNvSpPr/>
              <p:nvPr/>
            </p:nvSpPr>
            <p:spPr bwMode="auto">
              <a:xfrm>
                <a:off x="396875" y="4384675"/>
                <a:ext cx="166688" cy="152400"/>
              </a:xfrm>
              <a:custGeom>
                <a:avLst/>
                <a:gdLst>
                  <a:gd name="T0" fmla="*/ 40 w 44"/>
                  <a:gd name="T1" fmla="*/ 8 h 40"/>
                  <a:gd name="T2" fmla="*/ 28 w 44"/>
                  <a:gd name="T3" fmla="*/ 1 h 40"/>
                  <a:gd name="T4" fmla="*/ 20 w 44"/>
                  <a:gd name="T5" fmla="*/ 9 h 40"/>
                  <a:gd name="T6" fmla="*/ 9 w 44"/>
                  <a:gd name="T7" fmla="*/ 5 h 40"/>
                  <a:gd name="T8" fmla="*/ 1 w 44"/>
                  <a:gd name="T9" fmla="*/ 17 h 40"/>
                  <a:gd name="T10" fmla="*/ 1 w 44"/>
                  <a:gd name="T11" fmla="*/ 18 h 40"/>
                  <a:gd name="T12" fmla="*/ 27 w 44"/>
                  <a:gd name="T13" fmla="*/ 40 h 40"/>
                  <a:gd name="T14" fmla="*/ 27 w 44"/>
                  <a:gd name="T15" fmla="*/ 40 h 40"/>
                  <a:gd name="T16" fmla="*/ 41 w 44"/>
                  <a:gd name="T17" fmla="*/ 9 h 40"/>
                  <a:gd name="T18" fmla="*/ 40 w 44"/>
                  <a:gd name="T19" fmla="*/ 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44" h="40">
                    <a:moveTo>
                      <a:pt x="40" y="8"/>
                    </a:moveTo>
                    <a:cubicBezTo>
                      <a:pt x="39" y="3"/>
                      <a:pt x="33" y="0"/>
                      <a:pt x="28" y="1"/>
                    </a:cubicBezTo>
                    <a:cubicBezTo>
                      <a:pt x="24" y="2"/>
                      <a:pt x="21" y="5"/>
                      <a:pt x="20" y="9"/>
                    </a:cubicBezTo>
                    <a:cubicBezTo>
                      <a:pt x="18" y="6"/>
                      <a:pt x="14" y="4"/>
                      <a:pt x="9" y="5"/>
                    </a:cubicBezTo>
                    <a:cubicBezTo>
                      <a:pt x="4" y="6"/>
                      <a:pt x="0" y="11"/>
                      <a:pt x="1" y="17"/>
                    </a:cubicBezTo>
                    <a:cubicBezTo>
                      <a:pt x="1" y="17"/>
                      <a:pt x="1" y="17"/>
                      <a:pt x="1" y="18"/>
                    </a:cubicBezTo>
                    <a:cubicBezTo>
                      <a:pt x="4" y="30"/>
                      <a:pt x="21" y="33"/>
                      <a:pt x="27" y="40"/>
                    </a:cubicBezTo>
                    <a:cubicBezTo>
                      <a:pt x="27" y="40"/>
                      <a:pt x="27" y="40"/>
                      <a:pt x="27" y="40"/>
                    </a:cubicBezTo>
                    <a:cubicBezTo>
                      <a:pt x="30" y="31"/>
                      <a:pt x="44" y="21"/>
                      <a:pt x="41" y="9"/>
                    </a:cubicBezTo>
                    <a:cubicBezTo>
                      <a:pt x="41" y="9"/>
                      <a:pt x="41" y="8"/>
                      <a:pt x="40" y="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6" name="Freeform 213">
                <a:extLst>
                  <a:ext uri="{FF2B5EF4-FFF2-40B4-BE49-F238E27FC236}">
                    <a16:creationId xmlns:a16="http://schemas.microsoft.com/office/drawing/2014/main" id="{B38EED19-2378-493B-A504-1E6248F03B5D}"/>
                  </a:ext>
                </a:extLst>
              </p:cNvPr>
              <p:cNvSpPr/>
              <p:nvPr/>
            </p:nvSpPr>
            <p:spPr bwMode="auto">
              <a:xfrm>
                <a:off x="1019175" y="4627563"/>
                <a:ext cx="71438" cy="60325"/>
              </a:xfrm>
              <a:custGeom>
                <a:avLst/>
                <a:gdLst>
                  <a:gd name="T0" fmla="*/ 18 w 19"/>
                  <a:gd name="T1" fmla="*/ 10 h 16"/>
                  <a:gd name="T2" fmla="*/ 16 w 19"/>
                  <a:gd name="T3" fmla="*/ 5 h 16"/>
                  <a:gd name="T4" fmla="*/ 11 w 19"/>
                  <a:gd name="T5" fmla="*/ 5 h 16"/>
                  <a:gd name="T6" fmla="*/ 9 w 19"/>
                  <a:gd name="T7" fmla="*/ 1 h 16"/>
                  <a:gd name="T8" fmla="*/ 3 w 19"/>
                  <a:gd name="T9" fmla="*/ 2 h 16"/>
                  <a:gd name="T10" fmla="*/ 3 w 19"/>
                  <a:gd name="T11" fmla="*/ 2 h 16"/>
                  <a:gd name="T12" fmla="*/ 5 w 19"/>
                  <a:gd name="T13" fmla="*/ 16 h 16"/>
                  <a:gd name="T14" fmla="*/ 5 w 19"/>
                  <a:gd name="T15" fmla="*/ 16 h 16"/>
                  <a:gd name="T16" fmla="*/ 17 w 19"/>
                  <a:gd name="T17" fmla="*/ 11 h 16"/>
                  <a:gd name="T18" fmla="*/ 18 w 19"/>
                  <a:gd name="T19" fmla="*/ 10 h 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19" h="16">
                    <a:moveTo>
                      <a:pt x="18" y="10"/>
                    </a:moveTo>
                    <a:cubicBezTo>
                      <a:pt x="19" y="8"/>
                      <a:pt x="18" y="6"/>
                      <a:pt x="16" y="5"/>
                    </a:cubicBezTo>
                    <a:cubicBezTo>
                      <a:pt x="14" y="4"/>
                      <a:pt x="13" y="4"/>
                      <a:pt x="11" y="5"/>
                    </a:cubicBezTo>
                    <a:cubicBezTo>
                      <a:pt x="11" y="4"/>
                      <a:pt x="11" y="2"/>
                      <a:pt x="9" y="1"/>
                    </a:cubicBezTo>
                    <a:cubicBezTo>
                      <a:pt x="7" y="0"/>
                      <a:pt x="5" y="0"/>
                      <a:pt x="3" y="2"/>
                    </a:cubicBezTo>
                    <a:cubicBezTo>
                      <a:pt x="3" y="2"/>
                      <a:pt x="3" y="2"/>
                      <a:pt x="3" y="2"/>
                    </a:cubicBezTo>
                    <a:cubicBezTo>
                      <a:pt x="0" y="7"/>
                      <a:pt x="5" y="12"/>
                      <a:pt x="5" y="16"/>
                    </a:cubicBezTo>
                    <a:cubicBezTo>
                      <a:pt x="5" y="16"/>
                      <a:pt x="5" y="16"/>
                      <a:pt x="5" y="16"/>
                    </a:cubicBezTo>
                    <a:cubicBezTo>
                      <a:pt x="8" y="14"/>
                      <a:pt x="14" y="15"/>
                      <a:pt x="17" y="11"/>
                    </a:cubicBezTo>
                    <a:cubicBezTo>
                      <a:pt x="18" y="10"/>
                      <a:pt x="18" y="10"/>
                      <a:pt x="18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7" name="Freeform 214">
                <a:extLst>
                  <a:ext uri="{FF2B5EF4-FFF2-40B4-BE49-F238E27FC236}">
                    <a16:creationId xmlns:a16="http://schemas.microsoft.com/office/drawing/2014/main" id="{7225E246-B5E1-4BCB-8C19-2F93DAD26281}"/>
                  </a:ext>
                </a:extLst>
              </p:cNvPr>
              <p:cNvSpPr/>
              <p:nvPr/>
            </p:nvSpPr>
            <p:spPr bwMode="auto">
              <a:xfrm>
                <a:off x="798513" y="4370388"/>
                <a:ext cx="196850" cy="177800"/>
              </a:xfrm>
              <a:custGeom>
                <a:avLst/>
                <a:gdLst>
                  <a:gd name="T0" fmla="*/ 50 w 52"/>
                  <a:gd name="T1" fmla="*/ 28 h 47"/>
                  <a:gd name="T2" fmla="*/ 44 w 52"/>
                  <a:gd name="T3" fmla="*/ 12 h 47"/>
                  <a:gd name="T4" fmla="*/ 30 w 52"/>
                  <a:gd name="T5" fmla="*/ 14 h 47"/>
                  <a:gd name="T6" fmla="*/ 23 w 52"/>
                  <a:gd name="T7" fmla="*/ 2 h 47"/>
                  <a:gd name="T8" fmla="*/ 7 w 52"/>
                  <a:gd name="T9" fmla="*/ 7 h 47"/>
                  <a:gd name="T10" fmla="*/ 7 w 52"/>
                  <a:gd name="T11" fmla="*/ 8 h 47"/>
                  <a:gd name="T12" fmla="*/ 14 w 52"/>
                  <a:gd name="T13" fmla="*/ 47 h 47"/>
                  <a:gd name="T14" fmla="*/ 14 w 52"/>
                  <a:gd name="T15" fmla="*/ 47 h 47"/>
                  <a:gd name="T16" fmla="*/ 50 w 52"/>
                  <a:gd name="T17" fmla="*/ 29 h 47"/>
                  <a:gd name="T18" fmla="*/ 50 w 52"/>
                  <a:gd name="T19" fmla="*/ 28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52" h="47">
                    <a:moveTo>
                      <a:pt x="50" y="28"/>
                    </a:moveTo>
                    <a:cubicBezTo>
                      <a:pt x="52" y="22"/>
                      <a:pt x="50" y="15"/>
                      <a:pt x="44" y="12"/>
                    </a:cubicBezTo>
                    <a:cubicBezTo>
                      <a:pt x="39" y="10"/>
                      <a:pt x="34" y="11"/>
                      <a:pt x="30" y="14"/>
                    </a:cubicBezTo>
                    <a:cubicBezTo>
                      <a:pt x="30" y="9"/>
                      <a:pt x="28" y="5"/>
                      <a:pt x="23" y="2"/>
                    </a:cubicBezTo>
                    <a:cubicBezTo>
                      <a:pt x="18" y="0"/>
                      <a:pt x="11" y="2"/>
                      <a:pt x="7" y="7"/>
                    </a:cubicBezTo>
                    <a:cubicBezTo>
                      <a:pt x="7" y="7"/>
                      <a:pt x="7" y="7"/>
                      <a:pt x="7" y="8"/>
                    </a:cubicBezTo>
                    <a:cubicBezTo>
                      <a:pt x="0" y="21"/>
                      <a:pt x="14" y="36"/>
                      <a:pt x="14" y="47"/>
                    </a:cubicBezTo>
                    <a:cubicBezTo>
                      <a:pt x="14" y="47"/>
                      <a:pt x="14" y="47"/>
                      <a:pt x="14" y="47"/>
                    </a:cubicBezTo>
                    <a:cubicBezTo>
                      <a:pt x="23" y="41"/>
                      <a:pt x="43" y="42"/>
                      <a:pt x="50" y="29"/>
                    </a:cubicBezTo>
                    <a:cubicBezTo>
                      <a:pt x="50" y="28"/>
                      <a:pt x="50" y="28"/>
                      <a:pt x="50" y="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CC79D55-41C3-4CD4-8C21-EF81F3703038}"/>
              </a:ext>
            </a:extLst>
          </p:cNvPr>
          <p:cNvGrpSpPr/>
          <p:nvPr/>
        </p:nvGrpSpPr>
        <p:grpSpPr>
          <a:xfrm>
            <a:off x="8358416" y="1830356"/>
            <a:ext cx="727081" cy="727081"/>
            <a:chOff x="8358416" y="1830356"/>
            <a:chExt cx="727081" cy="727081"/>
          </a:xfrm>
        </p:grpSpPr>
        <p:sp>
          <p:nvSpPr>
            <p:cNvPr id="69" name="Oval 39">
              <a:extLst>
                <a:ext uri="{FF2B5EF4-FFF2-40B4-BE49-F238E27FC236}">
                  <a16:creationId xmlns:a16="http://schemas.microsoft.com/office/drawing/2014/main" id="{B25E0066-D65B-4CE5-A990-13D7DCE132E9}"/>
                </a:ext>
              </a:extLst>
            </p:cNvPr>
            <p:cNvSpPr/>
            <p:nvPr/>
          </p:nvSpPr>
          <p:spPr>
            <a:xfrm>
              <a:off x="8426716" y="1895156"/>
              <a:ext cx="592931" cy="592931"/>
            </a:xfrm>
            <a:prstGeom prst="ellipse">
              <a:avLst/>
            </a:prstGeom>
            <a:solidFill>
              <a:srgbClr val="4EC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0" name="Arc 51">
              <a:extLst>
                <a:ext uri="{FF2B5EF4-FFF2-40B4-BE49-F238E27FC236}">
                  <a16:creationId xmlns:a16="http://schemas.microsoft.com/office/drawing/2014/main" id="{56CFAD6F-53B7-469F-92B1-561C6FA297E5}"/>
                </a:ext>
              </a:extLst>
            </p:cNvPr>
            <p:cNvSpPr/>
            <p:nvPr/>
          </p:nvSpPr>
          <p:spPr>
            <a:xfrm>
              <a:off x="8358416" y="1830356"/>
              <a:ext cx="727081" cy="727081"/>
            </a:xfrm>
            <a:prstGeom prst="arc">
              <a:avLst>
                <a:gd name="adj1" fmla="val 12770549"/>
                <a:gd name="adj2" fmla="val 2991777"/>
              </a:avLst>
            </a:prstGeom>
            <a:ln w="25400">
              <a:solidFill>
                <a:schemeClr val="tx1">
                  <a:lumMod val="50000"/>
                  <a:lumOff val="50000"/>
                </a:schemeClr>
              </a:solidFill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71" name="组合 70">
              <a:extLst>
                <a:ext uri="{FF2B5EF4-FFF2-40B4-BE49-F238E27FC236}">
                  <a16:creationId xmlns:a16="http://schemas.microsoft.com/office/drawing/2014/main" id="{BD1CC84F-9555-46C0-B102-A4F673EDBD6D}"/>
                </a:ext>
              </a:extLst>
            </p:cNvPr>
            <p:cNvGrpSpPr/>
            <p:nvPr/>
          </p:nvGrpSpPr>
          <p:grpSpPr>
            <a:xfrm>
              <a:off x="8534514" y="1980027"/>
              <a:ext cx="402027" cy="405308"/>
              <a:chOff x="9407525" y="1358900"/>
              <a:chExt cx="1555751" cy="1568451"/>
            </a:xfrm>
            <a:solidFill>
              <a:schemeClr val="bg1"/>
            </a:solidFill>
          </p:grpSpPr>
          <p:sp>
            <p:nvSpPr>
              <p:cNvPr id="72" name="Freeform 5">
                <a:extLst>
                  <a:ext uri="{FF2B5EF4-FFF2-40B4-BE49-F238E27FC236}">
                    <a16:creationId xmlns:a16="http://schemas.microsoft.com/office/drawing/2014/main" id="{72420E51-4553-461D-9315-594433704FC5}"/>
                  </a:ext>
                </a:extLst>
              </p:cNvPr>
              <p:cNvSpPr/>
              <p:nvPr/>
            </p:nvSpPr>
            <p:spPr bwMode="auto">
              <a:xfrm>
                <a:off x="10437813" y="1846263"/>
                <a:ext cx="163513" cy="153988"/>
              </a:xfrm>
              <a:custGeom>
                <a:avLst/>
                <a:gdLst>
                  <a:gd name="T0" fmla="*/ 13 w 43"/>
                  <a:gd name="T1" fmla="*/ 41 h 41"/>
                  <a:gd name="T2" fmla="*/ 43 w 43"/>
                  <a:gd name="T3" fmla="*/ 24 h 41"/>
                  <a:gd name="T4" fmla="*/ 25 w 43"/>
                  <a:gd name="T5" fmla="*/ 0 h 41"/>
                  <a:gd name="T6" fmla="*/ 0 w 43"/>
                  <a:gd name="T7" fmla="*/ 24 h 41"/>
                  <a:gd name="T8" fmla="*/ 13 w 43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3" h="41">
                    <a:moveTo>
                      <a:pt x="13" y="41"/>
                    </a:moveTo>
                    <a:cubicBezTo>
                      <a:pt x="43" y="24"/>
                      <a:pt x="43" y="24"/>
                      <a:pt x="43" y="24"/>
                    </a:cubicBezTo>
                    <a:cubicBezTo>
                      <a:pt x="38" y="16"/>
                      <a:pt x="32" y="7"/>
                      <a:pt x="25" y="0"/>
                    </a:cubicBezTo>
                    <a:cubicBezTo>
                      <a:pt x="0" y="24"/>
                      <a:pt x="0" y="24"/>
                      <a:pt x="0" y="24"/>
                    </a:cubicBezTo>
                    <a:cubicBezTo>
                      <a:pt x="5" y="29"/>
                      <a:pt x="9" y="35"/>
                      <a:pt x="13" y="4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3" name="Freeform 6">
                <a:extLst>
                  <a:ext uri="{FF2B5EF4-FFF2-40B4-BE49-F238E27FC236}">
                    <a16:creationId xmlns:a16="http://schemas.microsoft.com/office/drawing/2014/main" id="{F88CEDFA-E1A9-4D5E-9A8C-DE29B9330B31}"/>
                  </a:ext>
                </a:extLst>
              </p:cNvPr>
              <p:cNvSpPr/>
              <p:nvPr/>
            </p:nvSpPr>
            <p:spPr bwMode="auto">
              <a:xfrm>
                <a:off x="9407525" y="1592263"/>
                <a:ext cx="1333500" cy="1335088"/>
              </a:xfrm>
              <a:custGeom>
                <a:avLst/>
                <a:gdLst>
                  <a:gd name="T0" fmla="*/ 268 w 353"/>
                  <a:gd name="T1" fmla="*/ 265 h 353"/>
                  <a:gd name="T2" fmla="*/ 87 w 353"/>
                  <a:gd name="T3" fmla="*/ 265 h 353"/>
                  <a:gd name="T4" fmla="*/ 87 w 353"/>
                  <a:gd name="T5" fmla="*/ 85 h 353"/>
                  <a:gd name="T6" fmla="*/ 229 w 353"/>
                  <a:gd name="T7" fmla="*/ 58 h 353"/>
                  <a:gd name="T8" fmla="*/ 245 w 353"/>
                  <a:gd name="T9" fmla="*/ 27 h 353"/>
                  <a:gd name="T10" fmla="*/ 63 w 353"/>
                  <a:gd name="T11" fmla="*/ 60 h 353"/>
                  <a:gd name="T12" fmla="*/ 63 w 353"/>
                  <a:gd name="T13" fmla="*/ 290 h 353"/>
                  <a:gd name="T14" fmla="*/ 292 w 353"/>
                  <a:gd name="T15" fmla="*/ 290 h 353"/>
                  <a:gd name="T16" fmla="*/ 324 w 353"/>
                  <a:gd name="T17" fmla="*/ 105 h 353"/>
                  <a:gd name="T18" fmla="*/ 293 w 353"/>
                  <a:gd name="T19" fmla="*/ 121 h 353"/>
                  <a:gd name="T20" fmla="*/ 268 w 353"/>
                  <a:gd name="T21" fmla="*/ 265 h 3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353" h="353">
                    <a:moveTo>
                      <a:pt x="268" y="265"/>
                    </a:moveTo>
                    <a:cubicBezTo>
                      <a:pt x="218" y="315"/>
                      <a:pt x="137" y="315"/>
                      <a:pt x="87" y="265"/>
                    </a:cubicBezTo>
                    <a:cubicBezTo>
                      <a:pt x="38" y="215"/>
                      <a:pt x="38" y="135"/>
                      <a:pt x="87" y="85"/>
                    </a:cubicBezTo>
                    <a:cubicBezTo>
                      <a:pt x="126" y="46"/>
                      <a:pt x="182" y="38"/>
                      <a:pt x="229" y="58"/>
                    </a:cubicBezTo>
                    <a:cubicBezTo>
                      <a:pt x="245" y="27"/>
                      <a:pt x="245" y="27"/>
                      <a:pt x="245" y="27"/>
                    </a:cubicBezTo>
                    <a:cubicBezTo>
                      <a:pt x="185" y="0"/>
                      <a:pt x="112" y="11"/>
                      <a:pt x="63" y="60"/>
                    </a:cubicBezTo>
                    <a:cubicBezTo>
                      <a:pt x="0" y="124"/>
                      <a:pt x="0" y="226"/>
                      <a:pt x="63" y="290"/>
                    </a:cubicBezTo>
                    <a:cubicBezTo>
                      <a:pt x="126" y="353"/>
                      <a:pt x="229" y="353"/>
                      <a:pt x="292" y="290"/>
                    </a:cubicBezTo>
                    <a:cubicBezTo>
                      <a:pt x="342" y="240"/>
                      <a:pt x="353" y="166"/>
                      <a:pt x="324" y="105"/>
                    </a:cubicBezTo>
                    <a:cubicBezTo>
                      <a:pt x="293" y="121"/>
                      <a:pt x="293" y="121"/>
                      <a:pt x="293" y="121"/>
                    </a:cubicBezTo>
                    <a:cubicBezTo>
                      <a:pt x="315" y="169"/>
                      <a:pt x="307" y="226"/>
                      <a:pt x="268" y="26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4" name="Freeform 7">
                <a:extLst>
                  <a:ext uri="{FF2B5EF4-FFF2-40B4-BE49-F238E27FC236}">
                    <a16:creationId xmlns:a16="http://schemas.microsoft.com/office/drawing/2014/main" id="{A7150396-719A-4FC2-B353-C1844194E2D0}"/>
                  </a:ext>
                </a:extLst>
              </p:cNvPr>
              <p:cNvSpPr/>
              <p:nvPr/>
            </p:nvSpPr>
            <p:spPr bwMode="auto">
              <a:xfrm>
                <a:off x="10325100" y="1725613"/>
                <a:ext cx="166688" cy="169863"/>
              </a:xfrm>
              <a:custGeom>
                <a:avLst/>
                <a:gdLst>
                  <a:gd name="T0" fmla="*/ 20 w 44"/>
                  <a:gd name="T1" fmla="*/ 45 h 45"/>
                  <a:gd name="T2" fmla="*/ 44 w 44"/>
                  <a:gd name="T3" fmla="*/ 20 h 45"/>
                  <a:gd name="T4" fmla="*/ 16 w 44"/>
                  <a:gd name="T5" fmla="*/ 0 h 45"/>
                  <a:gd name="T6" fmla="*/ 0 w 44"/>
                  <a:gd name="T7" fmla="*/ 30 h 45"/>
                  <a:gd name="T8" fmla="*/ 20 w 44"/>
                  <a:gd name="T9" fmla="*/ 45 h 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4" h="45">
                    <a:moveTo>
                      <a:pt x="20" y="45"/>
                    </a:moveTo>
                    <a:cubicBezTo>
                      <a:pt x="44" y="20"/>
                      <a:pt x="44" y="20"/>
                      <a:pt x="44" y="20"/>
                    </a:cubicBezTo>
                    <a:cubicBezTo>
                      <a:pt x="35" y="12"/>
                      <a:pt x="26" y="5"/>
                      <a:pt x="16" y="0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7" y="34"/>
                      <a:pt x="13" y="39"/>
                      <a:pt x="20" y="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5" name="Freeform 8">
                <a:extLst>
                  <a:ext uri="{FF2B5EF4-FFF2-40B4-BE49-F238E27FC236}">
                    <a16:creationId xmlns:a16="http://schemas.microsoft.com/office/drawing/2014/main" id="{68B9B26D-83AB-4A95-94D0-9EFAC4BEF60D}"/>
                  </a:ext>
                </a:extLst>
              </p:cNvPr>
              <p:cNvSpPr/>
              <p:nvPr/>
            </p:nvSpPr>
            <p:spPr bwMode="auto">
              <a:xfrm>
                <a:off x="9683750" y="1868488"/>
                <a:ext cx="781050" cy="779463"/>
              </a:xfrm>
              <a:custGeom>
                <a:avLst/>
                <a:gdLst>
                  <a:gd name="T0" fmla="*/ 147 w 207"/>
                  <a:gd name="T1" fmla="*/ 145 h 206"/>
                  <a:gd name="T2" fmla="*/ 62 w 207"/>
                  <a:gd name="T3" fmla="*/ 145 h 206"/>
                  <a:gd name="T4" fmla="*/ 62 w 207"/>
                  <a:gd name="T5" fmla="*/ 59 h 206"/>
                  <a:gd name="T6" fmla="*/ 126 w 207"/>
                  <a:gd name="T7" fmla="*/ 45 h 206"/>
                  <a:gd name="T8" fmla="*/ 142 w 207"/>
                  <a:gd name="T9" fmla="*/ 14 h 206"/>
                  <a:gd name="T10" fmla="*/ 37 w 207"/>
                  <a:gd name="T11" fmla="*/ 35 h 206"/>
                  <a:gd name="T12" fmla="*/ 37 w 207"/>
                  <a:gd name="T13" fmla="*/ 169 h 206"/>
                  <a:gd name="T14" fmla="*/ 172 w 207"/>
                  <a:gd name="T15" fmla="*/ 169 h 206"/>
                  <a:gd name="T16" fmla="*/ 192 w 207"/>
                  <a:gd name="T17" fmla="*/ 64 h 206"/>
                  <a:gd name="T18" fmla="*/ 161 w 207"/>
                  <a:gd name="T19" fmla="*/ 80 h 206"/>
                  <a:gd name="T20" fmla="*/ 147 w 207"/>
                  <a:gd name="T21" fmla="*/ 145 h 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206" h="206">
                    <a:moveTo>
                      <a:pt x="147" y="145"/>
                    </a:moveTo>
                    <a:cubicBezTo>
                      <a:pt x="124" y="168"/>
                      <a:pt x="85" y="168"/>
                      <a:pt x="62" y="145"/>
                    </a:cubicBezTo>
                    <a:cubicBezTo>
                      <a:pt x="38" y="121"/>
                      <a:pt x="38" y="83"/>
                      <a:pt x="62" y="59"/>
                    </a:cubicBezTo>
                    <a:cubicBezTo>
                      <a:pt x="79" y="42"/>
                      <a:pt x="105" y="37"/>
                      <a:pt x="126" y="45"/>
                    </a:cubicBezTo>
                    <a:cubicBezTo>
                      <a:pt x="142" y="14"/>
                      <a:pt x="142" y="14"/>
                      <a:pt x="142" y="14"/>
                    </a:cubicBezTo>
                    <a:cubicBezTo>
                      <a:pt x="107" y="0"/>
                      <a:pt x="66" y="7"/>
                      <a:pt x="37" y="35"/>
                    </a:cubicBezTo>
                    <a:cubicBezTo>
                      <a:pt x="0" y="72"/>
                      <a:pt x="0" y="132"/>
                      <a:pt x="37" y="169"/>
                    </a:cubicBezTo>
                    <a:cubicBezTo>
                      <a:pt x="74" y="206"/>
                      <a:pt x="135" y="206"/>
                      <a:pt x="172" y="169"/>
                    </a:cubicBezTo>
                    <a:cubicBezTo>
                      <a:pt x="200" y="141"/>
                      <a:pt x="207" y="99"/>
                      <a:pt x="192" y="64"/>
                    </a:cubicBezTo>
                    <a:cubicBezTo>
                      <a:pt x="161" y="80"/>
                      <a:pt x="161" y="80"/>
                      <a:pt x="161" y="80"/>
                    </a:cubicBezTo>
                    <a:cubicBezTo>
                      <a:pt x="169" y="102"/>
                      <a:pt x="165" y="127"/>
                      <a:pt x="147" y="145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6" name="Freeform 9">
                <a:extLst>
                  <a:ext uri="{FF2B5EF4-FFF2-40B4-BE49-F238E27FC236}">
                    <a16:creationId xmlns:a16="http://schemas.microsoft.com/office/drawing/2014/main" id="{A1CE268D-1247-486B-95C3-62DBDDA1EBFC}"/>
                  </a:ext>
                </a:extLst>
              </p:cNvPr>
              <p:cNvSpPr/>
              <p:nvPr/>
            </p:nvSpPr>
            <p:spPr bwMode="auto">
              <a:xfrm>
                <a:off x="10256838" y="2019300"/>
                <a:ext cx="125413" cy="106363"/>
              </a:xfrm>
              <a:custGeom>
                <a:avLst/>
                <a:gdLst>
                  <a:gd name="T0" fmla="*/ 0 w 33"/>
                  <a:gd name="T1" fmla="*/ 25 h 28"/>
                  <a:gd name="T2" fmla="*/ 2 w 33"/>
                  <a:gd name="T3" fmla="*/ 28 h 28"/>
                  <a:gd name="T4" fmla="*/ 33 w 33"/>
                  <a:gd name="T5" fmla="*/ 11 h 28"/>
                  <a:gd name="T6" fmla="*/ 25 w 33"/>
                  <a:gd name="T7" fmla="*/ 0 h 28"/>
                  <a:gd name="T8" fmla="*/ 0 w 33"/>
                  <a:gd name="T9" fmla="*/ 25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" h="28">
                    <a:moveTo>
                      <a:pt x="0" y="25"/>
                    </a:moveTo>
                    <a:cubicBezTo>
                      <a:pt x="1" y="26"/>
                      <a:pt x="2" y="27"/>
                      <a:pt x="2" y="28"/>
                    </a:cubicBezTo>
                    <a:cubicBezTo>
                      <a:pt x="33" y="11"/>
                      <a:pt x="33" y="11"/>
                      <a:pt x="33" y="11"/>
                    </a:cubicBezTo>
                    <a:cubicBezTo>
                      <a:pt x="30" y="7"/>
                      <a:pt x="28" y="4"/>
                      <a:pt x="25" y="0"/>
                    </a:cubicBezTo>
                    <a:lnTo>
                      <a:pt x="0" y="2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7" name="Freeform 10">
                <a:extLst>
                  <a:ext uri="{FF2B5EF4-FFF2-40B4-BE49-F238E27FC236}">
                    <a16:creationId xmlns:a16="http://schemas.microsoft.com/office/drawing/2014/main" id="{F4611F01-A8C7-454F-949A-7B94C1F7EA81}"/>
                  </a:ext>
                </a:extLst>
              </p:cNvPr>
              <p:cNvSpPr/>
              <p:nvPr/>
            </p:nvSpPr>
            <p:spPr bwMode="auto">
              <a:xfrm>
                <a:off x="10204450" y="1947863"/>
                <a:ext cx="109538" cy="128588"/>
              </a:xfrm>
              <a:custGeom>
                <a:avLst/>
                <a:gdLst>
                  <a:gd name="T0" fmla="*/ 29 w 29"/>
                  <a:gd name="T1" fmla="*/ 9 h 34"/>
                  <a:gd name="T2" fmla="*/ 16 w 29"/>
                  <a:gd name="T3" fmla="*/ 0 h 34"/>
                  <a:gd name="T4" fmla="*/ 0 w 29"/>
                  <a:gd name="T5" fmla="*/ 31 h 34"/>
                  <a:gd name="T6" fmla="*/ 5 w 29"/>
                  <a:gd name="T7" fmla="*/ 34 h 34"/>
                  <a:gd name="T8" fmla="*/ 29 w 29"/>
                  <a:gd name="T9" fmla="*/ 9 h 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8" h="34">
                    <a:moveTo>
                      <a:pt x="29" y="9"/>
                    </a:moveTo>
                    <a:cubicBezTo>
                      <a:pt x="25" y="6"/>
                      <a:pt x="21" y="3"/>
                      <a:pt x="16" y="0"/>
                    </a:cubicBezTo>
                    <a:cubicBezTo>
                      <a:pt x="0" y="31"/>
                      <a:pt x="0" y="31"/>
                      <a:pt x="0" y="31"/>
                    </a:cubicBezTo>
                    <a:cubicBezTo>
                      <a:pt x="2" y="32"/>
                      <a:pt x="3" y="33"/>
                      <a:pt x="5" y="34"/>
                    </a:cubicBezTo>
                    <a:lnTo>
                      <a:pt x="29" y="9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8" name="Freeform 11">
                <a:extLst>
                  <a:ext uri="{FF2B5EF4-FFF2-40B4-BE49-F238E27FC236}">
                    <a16:creationId xmlns:a16="http://schemas.microsoft.com/office/drawing/2014/main" id="{7000C985-9661-4F7F-85E4-D173686042B5}"/>
                  </a:ext>
                </a:extLst>
              </p:cNvPr>
              <p:cNvSpPr/>
              <p:nvPr/>
            </p:nvSpPr>
            <p:spPr bwMode="auto">
              <a:xfrm>
                <a:off x="9977438" y="2152650"/>
                <a:ext cx="207963" cy="203200"/>
              </a:xfrm>
              <a:custGeom>
                <a:avLst/>
                <a:gdLst>
                  <a:gd name="T0" fmla="*/ 22 w 55"/>
                  <a:gd name="T1" fmla="*/ 27 h 54"/>
                  <a:gd name="T2" fmla="*/ 21 w 55"/>
                  <a:gd name="T3" fmla="*/ 26 h 54"/>
                  <a:gd name="T4" fmla="*/ 22 w 55"/>
                  <a:gd name="T5" fmla="*/ 23 h 54"/>
                  <a:gd name="T6" fmla="*/ 33 w 55"/>
                  <a:gd name="T7" fmla="*/ 1 h 54"/>
                  <a:gd name="T8" fmla="*/ 10 w 55"/>
                  <a:gd name="T9" fmla="*/ 8 h 54"/>
                  <a:gd name="T10" fmla="*/ 10 w 55"/>
                  <a:gd name="T11" fmla="*/ 44 h 54"/>
                  <a:gd name="T12" fmla="*/ 46 w 55"/>
                  <a:gd name="T13" fmla="*/ 44 h 54"/>
                  <a:gd name="T14" fmla="*/ 53 w 55"/>
                  <a:gd name="T15" fmla="*/ 21 h 54"/>
                  <a:gd name="T16" fmla="*/ 31 w 55"/>
                  <a:gd name="T17" fmla="*/ 33 h 54"/>
                  <a:gd name="T18" fmla="*/ 29 w 55"/>
                  <a:gd name="T19" fmla="*/ 33 h 54"/>
                  <a:gd name="T20" fmla="*/ 25 w 55"/>
                  <a:gd name="T21" fmla="*/ 31 h 54"/>
                  <a:gd name="T22" fmla="*/ 24 w 55"/>
                  <a:gd name="T23" fmla="*/ 30 h 54"/>
                  <a:gd name="T24" fmla="*/ 22 w 55"/>
                  <a:gd name="T25" fmla="*/ 27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5" h="54">
                    <a:moveTo>
                      <a:pt x="22" y="27"/>
                    </a:moveTo>
                    <a:cubicBezTo>
                      <a:pt x="22" y="27"/>
                      <a:pt x="21" y="27"/>
                      <a:pt x="21" y="26"/>
                    </a:cubicBezTo>
                    <a:cubicBezTo>
                      <a:pt x="21" y="25"/>
                      <a:pt x="22" y="23"/>
                      <a:pt x="22" y="23"/>
                    </a:cubicBezTo>
                    <a:cubicBezTo>
                      <a:pt x="33" y="1"/>
                      <a:pt x="33" y="1"/>
                      <a:pt x="33" y="1"/>
                    </a:cubicBezTo>
                    <a:cubicBezTo>
                      <a:pt x="25" y="0"/>
                      <a:pt x="16" y="2"/>
                      <a:pt x="10" y="8"/>
                    </a:cubicBezTo>
                    <a:cubicBezTo>
                      <a:pt x="0" y="18"/>
                      <a:pt x="0" y="34"/>
                      <a:pt x="10" y="44"/>
                    </a:cubicBezTo>
                    <a:cubicBezTo>
                      <a:pt x="20" y="54"/>
                      <a:pt x="36" y="54"/>
                      <a:pt x="46" y="44"/>
                    </a:cubicBezTo>
                    <a:cubicBezTo>
                      <a:pt x="52" y="38"/>
                      <a:pt x="55" y="29"/>
                      <a:pt x="53" y="21"/>
                    </a:cubicBezTo>
                    <a:cubicBezTo>
                      <a:pt x="31" y="33"/>
                      <a:pt x="31" y="33"/>
                      <a:pt x="31" y="33"/>
                    </a:cubicBezTo>
                    <a:cubicBezTo>
                      <a:pt x="31" y="33"/>
                      <a:pt x="30" y="33"/>
                      <a:pt x="29" y="33"/>
                    </a:cubicBezTo>
                    <a:cubicBezTo>
                      <a:pt x="28" y="33"/>
                      <a:pt x="26" y="33"/>
                      <a:pt x="25" y="31"/>
                    </a:cubicBezTo>
                    <a:cubicBezTo>
                      <a:pt x="25" y="31"/>
                      <a:pt x="24" y="31"/>
                      <a:pt x="24" y="30"/>
                    </a:cubicBezTo>
                    <a:cubicBezTo>
                      <a:pt x="23" y="29"/>
                      <a:pt x="22" y="28"/>
                      <a:pt x="22" y="27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79" name="Freeform 12">
                <a:extLst>
                  <a:ext uri="{FF2B5EF4-FFF2-40B4-BE49-F238E27FC236}">
                    <a16:creationId xmlns:a16="http://schemas.microsoft.com/office/drawing/2014/main" id="{B1D38CFA-28FC-4D68-A5BD-FD09432D6C01}"/>
                  </a:ext>
                </a:extLst>
              </p:cNvPr>
              <p:cNvSpPr/>
              <p:nvPr/>
            </p:nvSpPr>
            <p:spPr bwMode="auto">
              <a:xfrm>
                <a:off x="10083800" y="1358900"/>
                <a:ext cx="501650" cy="857250"/>
              </a:xfrm>
              <a:custGeom>
                <a:avLst/>
                <a:gdLst>
                  <a:gd name="T0" fmla="*/ 16 w 133"/>
                  <a:gd name="T1" fmla="*/ 211 h 227"/>
                  <a:gd name="T2" fmla="*/ 103 w 133"/>
                  <a:gd name="T3" fmla="*/ 45 h 227"/>
                  <a:gd name="T4" fmla="*/ 104 w 133"/>
                  <a:gd name="T5" fmla="*/ 45 h 227"/>
                  <a:gd name="T6" fmla="*/ 104 w 133"/>
                  <a:gd name="T7" fmla="*/ 45 h 227"/>
                  <a:gd name="T8" fmla="*/ 133 w 133"/>
                  <a:gd name="T9" fmla="*/ 18 h 227"/>
                  <a:gd name="T10" fmla="*/ 126 w 133"/>
                  <a:gd name="T11" fmla="*/ 17 h 227"/>
                  <a:gd name="T12" fmla="*/ 111 w 133"/>
                  <a:gd name="T13" fmla="*/ 21 h 227"/>
                  <a:gd name="T14" fmla="*/ 109 w 133"/>
                  <a:gd name="T15" fmla="*/ 22 h 227"/>
                  <a:gd name="T16" fmla="*/ 109 w 133"/>
                  <a:gd name="T17" fmla="*/ 19 h 227"/>
                  <a:gd name="T18" fmla="*/ 99 w 133"/>
                  <a:gd name="T19" fmla="*/ 0 h 227"/>
                  <a:gd name="T20" fmla="*/ 93 w 133"/>
                  <a:gd name="T21" fmla="*/ 40 h 227"/>
                  <a:gd name="T22" fmla="*/ 93 w 133"/>
                  <a:gd name="T23" fmla="*/ 41 h 227"/>
                  <a:gd name="T24" fmla="*/ 93 w 133"/>
                  <a:gd name="T25" fmla="*/ 41 h 227"/>
                  <a:gd name="T26" fmla="*/ 0 w 133"/>
                  <a:gd name="T27" fmla="*/ 227 h 227"/>
                  <a:gd name="T28" fmla="*/ 16 w 133"/>
                  <a:gd name="T29" fmla="*/ 211 h 2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33" h="226">
                    <a:moveTo>
                      <a:pt x="16" y="211"/>
                    </a:moveTo>
                    <a:cubicBezTo>
                      <a:pt x="103" y="45"/>
                      <a:pt x="103" y="45"/>
                      <a:pt x="103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4" y="45"/>
                      <a:pt x="104" y="45"/>
                      <a:pt x="104" y="45"/>
                    </a:cubicBezTo>
                    <a:cubicBezTo>
                      <a:pt x="106" y="45"/>
                      <a:pt x="122" y="45"/>
                      <a:pt x="133" y="18"/>
                    </a:cubicBezTo>
                    <a:cubicBezTo>
                      <a:pt x="131" y="17"/>
                      <a:pt x="129" y="17"/>
                      <a:pt x="126" y="17"/>
                    </a:cubicBezTo>
                    <a:cubicBezTo>
                      <a:pt x="119" y="17"/>
                      <a:pt x="111" y="21"/>
                      <a:pt x="111" y="21"/>
                    </a:cubicBezTo>
                    <a:cubicBezTo>
                      <a:pt x="109" y="22"/>
                      <a:pt x="109" y="22"/>
                      <a:pt x="109" y="22"/>
                    </a:cubicBezTo>
                    <a:cubicBezTo>
                      <a:pt x="109" y="19"/>
                      <a:pt x="109" y="19"/>
                      <a:pt x="109" y="19"/>
                    </a:cubicBezTo>
                    <a:cubicBezTo>
                      <a:pt x="109" y="19"/>
                      <a:pt x="108" y="5"/>
                      <a:pt x="99" y="0"/>
                    </a:cubicBezTo>
                    <a:cubicBezTo>
                      <a:pt x="83" y="25"/>
                      <a:pt x="93" y="40"/>
                      <a:pt x="93" y="40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93" y="41"/>
                      <a:pt x="93" y="41"/>
                      <a:pt x="93" y="41"/>
                    </a:cubicBezTo>
                    <a:cubicBezTo>
                      <a:pt x="0" y="227"/>
                      <a:pt x="0" y="227"/>
                      <a:pt x="0" y="227"/>
                    </a:cubicBezTo>
                    <a:lnTo>
                      <a:pt x="16" y="21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0" name="Freeform 13">
                <a:extLst>
                  <a:ext uri="{FF2B5EF4-FFF2-40B4-BE49-F238E27FC236}">
                    <a16:creationId xmlns:a16="http://schemas.microsoft.com/office/drawing/2014/main" id="{ED042EDC-090C-42B9-8E4E-251503D6DD70}"/>
                  </a:ext>
                </a:extLst>
              </p:cNvPr>
              <p:cNvSpPr/>
              <p:nvPr/>
            </p:nvSpPr>
            <p:spPr bwMode="auto">
              <a:xfrm>
                <a:off x="10120313" y="1728788"/>
                <a:ext cx="842963" cy="517525"/>
              </a:xfrm>
              <a:custGeom>
                <a:avLst/>
                <a:gdLst>
                  <a:gd name="T0" fmla="*/ 0 w 223"/>
                  <a:gd name="T1" fmla="*/ 137 h 137"/>
                  <a:gd name="T2" fmla="*/ 183 w 223"/>
                  <a:gd name="T3" fmla="*/ 40 h 137"/>
                  <a:gd name="T4" fmla="*/ 184 w 223"/>
                  <a:gd name="T5" fmla="*/ 41 h 137"/>
                  <a:gd name="T6" fmla="*/ 196 w 223"/>
                  <a:gd name="T7" fmla="*/ 44 h 137"/>
                  <a:gd name="T8" fmla="*/ 223 w 223"/>
                  <a:gd name="T9" fmla="*/ 35 h 137"/>
                  <a:gd name="T10" fmla="*/ 204 w 223"/>
                  <a:gd name="T11" fmla="*/ 24 h 137"/>
                  <a:gd name="T12" fmla="*/ 201 w 223"/>
                  <a:gd name="T13" fmla="*/ 24 h 137"/>
                  <a:gd name="T14" fmla="*/ 203 w 223"/>
                  <a:gd name="T15" fmla="*/ 22 h 137"/>
                  <a:gd name="T16" fmla="*/ 205 w 223"/>
                  <a:gd name="T17" fmla="*/ 0 h 137"/>
                  <a:gd name="T18" fmla="*/ 178 w 223"/>
                  <a:gd name="T19" fmla="*/ 30 h 137"/>
                  <a:gd name="T20" fmla="*/ 178 w 223"/>
                  <a:gd name="T21" fmla="*/ 31 h 137"/>
                  <a:gd name="T22" fmla="*/ 18 w 223"/>
                  <a:gd name="T23" fmla="*/ 120 h 137"/>
                  <a:gd name="T24" fmla="*/ 0 w 223"/>
                  <a:gd name="T25" fmla="*/ 137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23" h="137">
                    <a:moveTo>
                      <a:pt x="0" y="137"/>
                    </a:moveTo>
                    <a:cubicBezTo>
                      <a:pt x="183" y="40"/>
                      <a:pt x="183" y="40"/>
                      <a:pt x="183" y="40"/>
                    </a:cubicBezTo>
                    <a:cubicBezTo>
                      <a:pt x="184" y="41"/>
                      <a:pt x="184" y="41"/>
                      <a:pt x="184" y="41"/>
                    </a:cubicBezTo>
                    <a:cubicBezTo>
                      <a:pt x="184" y="41"/>
                      <a:pt x="188" y="44"/>
                      <a:pt x="196" y="44"/>
                    </a:cubicBezTo>
                    <a:cubicBezTo>
                      <a:pt x="204" y="44"/>
                      <a:pt x="213" y="41"/>
                      <a:pt x="223" y="35"/>
                    </a:cubicBezTo>
                    <a:cubicBezTo>
                      <a:pt x="219" y="26"/>
                      <a:pt x="204" y="24"/>
                      <a:pt x="204" y="24"/>
                    </a:cubicBezTo>
                    <a:cubicBezTo>
                      <a:pt x="201" y="24"/>
                      <a:pt x="201" y="24"/>
                      <a:pt x="201" y="24"/>
                    </a:cubicBezTo>
                    <a:cubicBezTo>
                      <a:pt x="203" y="22"/>
                      <a:pt x="203" y="22"/>
                      <a:pt x="203" y="22"/>
                    </a:cubicBezTo>
                    <a:cubicBezTo>
                      <a:pt x="203" y="22"/>
                      <a:pt x="210" y="10"/>
                      <a:pt x="205" y="0"/>
                    </a:cubicBezTo>
                    <a:cubicBezTo>
                      <a:pt x="178" y="12"/>
                      <a:pt x="178" y="30"/>
                      <a:pt x="178" y="30"/>
                    </a:cubicBezTo>
                    <a:cubicBezTo>
                      <a:pt x="178" y="31"/>
                      <a:pt x="178" y="31"/>
                      <a:pt x="178" y="31"/>
                    </a:cubicBezTo>
                    <a:cubicBezTo>
                      <a:pt x="18" y="120"/>
                      <a:pt x="18" y="120"/>
                      <a:pt x="18" y="120"/>
                    </a:cubicBezTo>
                    <a:lnTo>
                      <a:pt x="0" y="13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81" name="Freeform 14">
                <a:extLst>
                  <a:ext uri="{FF2B5EF4-FFF2-40B4-BE49-F238E27FC236}">
                    <a16:creationId xmlns:a16="http://schemas.microsoft.com/office/drawing/2014/main" id="{52963810-B645-4DB8-89E6-C51E2F8C8568}"/>
                  </a:ext>
                </a:extLst>
              </p:cNvPr>
              <p:cNvSpPr/>
              <p:nvPr/>
            </p:nvSpPr>
            <p:spPr bwMode="auto">
              <a:xfrm>
                <a:off x="10067925" y="1520825"/>
                <a:ext cx="744538" cy="744538"/>
              </a:xfrm>
              <a:custGeom>
                <a:avLst/>
                <a:gdLst>
                  <a:gd name="T0" fmla="*/ 1 w 197"/>
                  <a:gd name="T1" fmla="*/ 192 h 197"/>
                  <a:gd name="T2" fmla="*/ 0 w 197"/>
                  <a:gd name="T3" fmla="*/ 193 h 197"/>
                  <a:gd name="T4" fmla="*/ 2 w 197"/>
                  <a:gd name="T5" fmla="*/ 195 h 197"/>
                  <a:gd name="T6" fmla="*/ 5 w 197"/>
                  <a:gd name="T7" fmla="*/ 197 h 197"/>
                  <a:gd name="T8" fmla="*/ 5 w 197"/>
                  <a:gd name="T9" fmla="*/ 196 h 197"/>
                  <a:gd name="T10" fmla="*/ 161 w 197"/>
                  <a:gd name="T11" fmla="*/ 44 h 197"/>
                  <a:gd name="T12" fmla="*/ 162 w 197"/>
                  <a:gd name="T13" fmla="*/ 45 h 197"/>
                  <a:gd name="T14" fmla="*/ 167 w 197"/>
                  <a:gd name="T15" fmla="*/ 45 h 197"/>
                  <a:gd name="T16" fmla="*/ 197 w 197"/>
                  <a:gd name="T17" fmla="*/ 28 h 197"/>
                  <a:gd name="T18" fmla="*/ 176 w 197"/>
                  <a:gd name="T19" fmla="*/ 23 h 197"/>
                  <a:gd name="T20" fmla="*/ 174 w 197"/>
                  <a:gd name="T21" fmla="*/ 24 h 197"/>
                  <a:gd name="T22" fmla="*/ 174 w 197"/>
                  <a:gd name="T23" fmla="*/ 21 h 197"/>
                  <a:gd name="T24" fmla="*/ 170 w 197"/>
                  <a:gd name="T25" fmla="*/ 0 h 197"/>
                  <a:gd name="T26" fmla="*/ 152 w 197"/>
                  <a:gd name="T27" fmla="*/ 36 h 197"/>
                  <a:gd name="T28" fmla="*/ 153 w 197"/>
                  <a:gd name="T29" fmla="*/ 37 h 197"/>
                  <a:gd name="T30" fmla="*/ 152 w 197"/>
                  <a:gd name="T31" fmla="*/ 37 h 197"/>
                  <a:gd name="T32" fmla="*/ 1 w 197"/>
                  <a:gd name="T33" fmla="*/ 192 h 19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97" h="197">
                    <a:moveTo>
                      <a:pt x="1" y="192"/>
                    </a:moveTo>
                    <a:cubicBezTo>
                      <a:pt x="1" y="192"/>
                      <a:pt x="0" y="192"/>
                      <a:pt x="0" y="193"/>
                    </a:cubicBezTo>
                    <a:cubicBezTo>
                      <a:pt x="0" y="193"/>
                      <a:pt x="1" y="194"/>
                      <a:pt x="2" y="195"/>
                    </a:cubicBezTo>
                    <a:cubicBezTo>
                      <a:pt x="3" y="196"/>
                      <a:pt x="4" y="197"/>
                      <a:pt x="5" y="197"/>
                    </a:cubicBezTo>
                    <a:cubicBezTo>
                      <a:pt x="5" y="197"/>
                      <a:pt x="5" y="196"/>
                      <a:pt x="5" y="196"/>
                    </a:cubicBezTo>
                    <a:cubicBezTo>
                      <a:pt x="161" y="44"/>
                      <a:pt x="161" y="44"/>
                      <a:pt x="161" y="44"/>
                    </a:cubicBezTo>
                    <a:cubicBezTo>
                      <a:pt x="162" y="45"/>
                      <a:pt x="162" y="45"/>
                      <a:pt x="162" y="45"/>
                    </a:cubicBezTo>
                    <a:cubicBezTo>
                      <a:pt x="162" y="45"/>
                      <a:pt x="164" y="45"/>
                      <a:pt x="167" y="45"/>
                    </a:cubicBezTo>
                    <a:cubicBezTo>
                      <a:pt x="173" y="45"/>
                      <a:pt x="184" y="43"/>
                      <a:pt x="197" y="28"/>
                    </a:cubicBezTo>
                    <a:cubicBezTo>
                      <a:pt x="191" y="21"/>
                      <a:pt x="176" y="23"/>
                      <a:pt x="176" y="23"/>
                    </a:cubicBezTo>
                    <a:cubicBezTo>
                      <a:pt x="174" y="24"/>
                      <a:pt x="174" y="24"/>
                      <a:pt x="174" y="24"/>
                    </a:cubicBezTo>
                    <a:cubicBezTo>
                      <a:pt x="174" y="21"/>
                      <a:pt x="174" y="21"/>
                      <a:pt x="174" y="21"/>
                    </a:cubicBezTo>
                    <a:cubicBezTo>
                      <a:pt x="174" y="21"/>
                      <a:pt x="178" y="7"/>
                      <a:pt x="170" y="0"/>
                    </a:cubicBezTo>
                    <a:cubicBezTo>
                      <a:pt x="147" y="19"/>
                      <a:pt x="152" y="36"/>
                      <a:pt x="152" y="36"/>
                    </a:cubicBezTo>
                    <a:cubicBezTo>
                      <a:pt x="153" y="37"/>
                      <a:pt x="153" y="37"/>
                      <a:pt x="153" y="37"/>
                    </a:cubicBezTo>
                    <a:cubicBezTo>
                      <a:pt x="152" y="37"/>
                      <a:pt x="152" y="37"/>
                      <a:pt x="152" y="37"/>
                    </a:cubicBezTo>
                    <a:lnTo>
                      <a:pt x="1" y="19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74945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950"/>
                            </p:stCondLst>
                            <p:childTnLst>
                              <p:par>
                                <p:cTn id="2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3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3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250"/>
                            </p:stCondLst>
                            <p:childTnLst>
                              <p:par>
                                <p:cTn id="34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3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3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5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3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850"/>
                            </p:stCondLst>
                            <p:childTnLst>
                              <p:par>
                                <p:cTn id="4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5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3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450"/>
                            </p:stCondLst>
                            <p:childTnLst>
                              <p:par>
                                <p:cTn id="5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3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75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50"/>
                            </p:stCondLst>
                            <p:childTnLst>
                              <p:par>
                                <p:cTn id="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3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350"/>
                            </p:stCondLst>
                            <p:childTnLst>
                              <p:par>
                                <p:cTn id="68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3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465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3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950"/>
                            </p:stCondLst>
                            <p:childTnLst>
                              <p:par>
                                <p:cTn id="7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3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250"/>
                            </p:stCondLst>
                            <p:childTnLst>
                              <p:par>
                                <p:cTn id="8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3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50"/>
                            </p:stCondLst>
                            <p:childTnLst>
                              <p:par>
                                <p:cTn id="8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3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3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850"/>
                            </p:stCondLst>
                            <p:childTnLst>
                              <p:par>
                                <p:cTn id="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615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3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3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450"/>
                            </p:stCondLst>
                            <p:childTnLst>
                              <p:par>
                                <p:cTn id="10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3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75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050"/>
                            </p:stCondLst>
                            <p:childTnLst>
                              <p:par>
                                <p:cTn id="1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3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350"/>
                            </p:stCondLst>
                            <p:childTnLst>
                              <p:par>
                                <p:cTn id="1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3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7650"/>
                            </p:stCondLst>
                            <p:childTnLst>
                              <p:par>
                                <p:cTn id="12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3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3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3561D89-E166-4A2B-BC4E-C5B31309385B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背景介绍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772B1D5-C933-4717-9F0B-AD9A29E29C4B}"/>
              </a:ext>
            </a:extLst>
          </p:cNvPr>
          <p:cNvSpPr txBox="1"/>
          <p:nvPr/>
        </p:nvSpPr>
        <p:spPr>
          <a:xfrm>
            <a:off x="1272970" y="797168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</a:p>
        </p:txBody>
      </p:sp>
      <p:graphicFrame>
        <p:nvGraphicFramePr>
          <p:cNvPr id="4" name="图表 3">
            <a:extLst>
              <a:ext uri="{FF2B5EF4-FFF2-40B4-BE49-F238E27FC236}">
                <a16:creationId xmlns:a16="http://schemas.microsoft.com/office/drawing/2014/main" id="{A7128946-0B8D-4CC0-A47D-8D7F2011D267}"/>
              </a:ext>
            </a:extLst>
          </p:cNvPr>
          <p:cNvGraphicFramePr/>
          <p:nvPr/>
        </p:nvGraphicFramePr>
        <p:xfrm>
          <a:off x="681628" y="1889910"/>
          <a:ext cx="2321169" cy="1939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5" name="组合 4">
            <a:extLst>
              <a:ext uri="{FF2B5EF4-FFF2-40B4-BE49-F238E27FC236}">
                <a16:creationId xmlns:a16="http://schemas.microsoft.com/office/drawing/2014/main" id="{520E3F98-5F7F-4DF9-94A1-82144C947C0B}"/>
              </a:ext>
            </a:extLst>
          </p:cNvPr>
          <p:cNvGrpSpPr/>
          <p:nvPr/>
        </p:nvGrpSpPr>
        <p:grpSpPr>
          <a:xfrm>
            <a:off x="1468896" y="2570728"/>
            <a:ext cx="746632" cy="577750"/>
            <a:chOff x="7261225" y="582613"/>
            <a:chExt cx="533401" cy="412750"/>
          </a:xfrm>
          <a:solidFill>
            <a:srgbClr val="282828"/>
          </a:solidFill>
        </p:grpSpPr>
        <p:sp>
          <p:nvSpPr>
            <p:cNvPr id="6" name="Freeform 34">
              <a:extLst>
                <a:ext uri="{FF2B5EF4-FFF2-40B4-BE49-F238E27FC236}">
                  <a16:creationId xmlns:a16="http://schemas.microsoft.com/office/drawing/2014/main" id="{191AF92E-0571-42D4-8025-B9C5AE3C87F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61225" y="628650"/>
              <a:ext cx="460375" cy="366713"/>
            </a:xfrm>
            <a:custGeom>
              <a:avLst/>
              <a:gdLst>
                <a:gd name="T0" fmla="*/ 99 w 120"/>
                <a:gd name="T1" fmla="*/ 40 h 95"/>
                <a:gd name="T2" fmla="*/ 96 w 120"/>
                <a:gd name="T3" fmla="*/ 36 h 95"/>
                <a:gd name="T4" fmla="*/ 95 w 120"/>
                <a:gd name="T5" fmla="*/ 22 h 95"/>
                <a:gd name="T6" fmla="*/ 70 w 120"/>
                <a:gd name="T7" fmla="*/ 23 h 95"/>
                <a:gd name="T8" fmla="*/ 66 w 120"/>
                <a:gd name="T9" fmla="*/ 16 h 95"/>
                <a:gd name="T10" fmla="*/ 45 w 120"/>
                <a:gd name="T11" fmla="*/ 6 h 95"/>
                <a:gd name="T12" fmla="*/ 11 w 120"/>
                <a:gd name="T13" fmla="*/ 34 h 95"/>
                <a:gd name="T14" fmla="*/ 2 w 120"/>
                <a:gd name="T15" fmla="*/ 60 h 95"/>
                <a:gd name="T16" fmla="*/ 51 w 120"/>
                <a:gd name="T17" fmla="*/ 93 h 95"/>
                <a:gd name="T18" fmla="*/ 111 w 120"/>
                <a:gd name="T19" fmla="*/ 67 h 95"/>
                <a:gd name="T20" fmla="*/ 99 w 120"/>
                <a:gd name="T21" fmla="*/ 40 h 95"/>
                <a:gd name="T22" fmla="*/ 53 w 120"/>
                <a:gd name="T23" fmla="*/ 86 h 95"/>
                <a:gd name="T24" fmla="*/ 14 w 120"/>
                <a:gd name="T25" fmla="*/ 62 h 95"/>
                <a:gd name="T26" fmla="*/ 53 w 120"/>
                <a:gd name="T27" fmla="*/ 35 h 95"/>
                <a:gd name="T28" fmla="*/ 92 w 120"/>
                <a:gd name="T29" fmla="*/ 57 h 95"/>
                <a:gd name="T30" fmla="*/ 53 w 120"/>
                <a:gd name="T31" fmla="*/ 86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20" h="95">
                  <a:moveTo>
                    <a:pt x="99" y="40"/>
                  </a:moveTo>
                  <a:cubicBezTo>
                    <a:pt x="94" y="39"/>
                    <a:pt x="96" y="36"/>
                    <a:pt x="96" y="36"/>
                  </a:cubicBezTo>
                  <a:cubicBezTo>
                    <a:pt x="96" y="36"/>
                    <a:pt x="101" y="28"/>
                    <a:pt x="95" y="22"/>
                  </a:cubicBezTo>
                  <a:cubicBezTo>
                    <a:pt x="88" y="14"/>
                    <a:pt x="70" y="23"/>
                    <a:pt x="70" y="23"/>
                  </a:cubicBezTo>
                  <a:cubicBezTo>
                    <a:pt x="63" y="25"/>
                    <a:pt x="65" y="22"/>
                    <a:pt x="66" y="16"/>
                  </a:cubicBezTo>
                  <a:cubicBezTo>
                    <a:pt x="66" y="10"/>
                    <a:pt x="64" y="0"/>
                    <a:pt x="45" y="6"/>
                  </a:cubicBezTo>
                  <a:cubicBezTo>
                    <a:pt x="27" y="12"/>
                    <a:pt x="11" y="34"/>
                    <a:pt x="11" y="34"/>
                  </a:cubicBezTo>
                  <a:cubicBezTo>
                    <a:pt x="0" y="49"/>
                    <a:pt x="2" y="60"/>
                    <a:pt x="2" y="60"/>
                  </a:cubicBezTo>
                  <a:cubicBezTo>
                    <a:pt x="5" y="85"/>
                    <a:pt x="31" y="91"/>
                    <a:pt x="51" y="93"/>
                  </a:cubicBezTo>
                  <a:cubicBezTo>
                    <a:pt x="73" y="95"/>
                    <a:pt x="102" y="86"/>
                    <a:pt x="111" y="67"/>
                  </a:cubicBezTo>
                  <a:cubicBezTo>
                    <a:pt x="120" y="48"/>
                    <a:pt x="104" y="41"/>
                    <a:pt x="99" y="40"/>
                  </a:cubicBezTo>
                  <a:close/>
                  <a:moveTo>
                    <a:pt x="53" y="86"/>
                  </a:moveTo>
                  <a:cubicBezTo>
                    <a:pt x="32" y="87"/>
                    <a:pt x="14" y="76"/>
                    <a:pt x="14" y="62"/>
                  </a:cubicBezTo>
                  <a:cubicBezTo>
                    <a:pt x="14" y="48"/>
                    <a:pt x="32" y="36"/>
                    <a:pt x="53" y="35"/>
                  </a:cubicBezTo>
                  <a:cubicBezTo>
                    <a:pt x="74" y="34"/>
                    <a:pt x="92" y="43"/>
                    <a:pt x="92" y="57"/>
                  </a:cubicBezTo>
                  <a:cubicBezTo>
                    <a:pt x="92" y="72"/>
                    <a:pt x="74" y="85"/>
                    <a:pt x="53" y="86"/>
                  </a:cubicBez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Freeform 35">
              <a:extLst>
                <a:ext uri="{FF2B5EF4-FFF2-40B4-BE49-F238E27FC236}">
                  <a16:creationId xmlns:a16="http://schemas.microsoft.com/office/drawing/2014/main" id="{021C45EA-C9A9-4D26-9AC7-B5977A2348E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364413" y="790575"/>
              <a:ext cx="179388" cy="161925"/>
            </a:xfrm>
            <a:custGeom>
              <a:avLst/>
              <a:gdLst>
                <a:gd name="T0" fmla="*/ 22 w 47"/>
                <a:gd name="T1" fmla="*/ 3 h 42"/>
                <a:gd name="T2" fmla="*/ 3 w 47"/>
                <a:gd name="T3" fmla="*/ 25 h 42"/>
                <a:gd name="T4" fmla="*/ 9 w 47"/>
                <a:gd name="T5" fmla="*/ 35 h 42"/>
                <a:gd name="T6" fmla="*/ 41 w 47"/>
                <a:gd name="T7" fmla="*/ 29 h 42"/>
                <a:gd name="T8" fmla="*/ 22 w 47"/>
                <a:gd name="T9" fmla="*/ 3 h 42"/>
                <a:gd name="T10" fmla="*/ 16 w 47"/>
                <a:gd name="T11" fmla="*/ 31 h 42"/>
                <a:gd name="T12" fmla="*/ 9 w 47"/>
                <a:gd name="T13" fmla="*/ 26 h 42"/>
                <a:gd name="T14" fmla="*/ 16 w 47"/>
                <a:gd name="T15" fmla="*/ 19 h 42"/>
                <a:gd name="T16" fmla="*/ 24 w 47"/>
                <a:gd name="T17" fmla="*/ 24 h 42"/>
                <a:gd name="T18" fmla="*/ 16 w 47"/>
                <a:gd name="T19" fmla="*/ 31 h 42"/>
                <a:gd name="T20" fmla="*/ 29 w 47"/>
                <a:gd name="T21" fmla="*/ 20 h 42"/>
                <a:gd name="T22" fmla="*/ 25 w 47"/>
                <a:gd name="T23" fmla="*/ 20 h 42"/>
                <a:gd name="T24" fmla="*/ 26 w 47"/>
                <a:gd name="T25" fmla="*/ 16 h 42"/>
                <a:gd name="T26" fmla="*/ 30 w 47"/>
                <a:gd name="T27" fmla="*/ 16 h 42"/>
                <a:gd name="T28" fmla="*/ 29 w 47"/>
                <a:gd name="T29" fmla="*/ 2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" h="42">
                  <a:moveTo>
                    <a:pt x="22" y="3"/>
                  </a:moveTo>
                  <a:cubicBezTo>
                    <a:pt x="0" y="5"/>
                    <a:pt x="3" y="25"/>
                    <a:pt x="3" y="25"/>
                  </a:cubicBezTo>
                  <a:cubicBezTo>
                    <a:pt x="3" y="25"/>
                    <a:pt x="3" y="32"/>
                    <a:pt x="9" y="35"/>
                  </a:cubicBezTo>
                  <a:cubicBezTo>
                    <a:pt x="21" y="42"/>
                    <a:pt x="34" y="38"/>
                    <a:pt x="41" y="29"/>
                  </a:cubicBezTo>
                  <a:cubicBezTo>
                    <a:pt x="47" y="21"/>
                    <a:pt x="43" y="0"/>
                    <a:pt x="22" y="3"/>
                  </a:cubicBezTo>
                  <a:close/>
                  <a:moveTo>
                    <a:pt x="16" y="31"/>
                  </a:moveTo>
                  <a:cubicBezTo>
                    <a:pt x="12" y="31"/>
                    <a:pt x="9" y="29"/>
                    <a:pt x="9" y="26"/>
                  </a:cubicBezTo>
                  <a:cubicBezTo>
                    <a:pt x="9" y="22"/>
                    <a:pt x="12" y="19"/>
                    <a:pt x="16" y="19"/>
                  </a:cubicBezTo>
                  <a:cubicBezTo>
                    <a:pt x="21" y="18"/>
                    <a:pt x="24" y="21"/>
                    <a:pt x="24" y="24"/>
                  </a:cubicBezTo>
                  <a:cubicBezTo>
                    <a:pt x="24" y="27"/>
                    <a:pt x="20" y="31"/>
                    <a:pt x="16" y="31"/>
                  </a:cubicBezTo>
                  <a:close/>
                  <a:moveTo>
                    <a:pt x="29" y="20"/>
                  </a:moveTo>
                  <a:cubicBezTo>
                    <a:pt x="28" y="21"/>
                    <a:pt x="26" y="21"/>
                    <a:pt x="25" y="20"/>
                  </a:cubicBezTo>
                  <a:cubicBezTo>
                    <a:pt x="25" y="19"/>
                    <a:pt x="25" y="17"/>
                    <a:pt x="26" y="16"/>
                  </a:cubicBezTo>
                  <a:cubicBezTo>
                    <a:pt x="28" y="15"/>
                    <a:pt x="29" y="15"/>
                    <a:pt x="30" y="16"/>
                  </a:cubicBezTo>
                  <a:cubicBezTo>
                    <a:pt x="31" y="17"/>
                    <a:pt x="30" y="19"/>
                    <a:pt x="29" y="20"/>
                  </a:cubicBez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Freeform 36">
              <a:extLst>
                <a:ext uri="{FF2B5EF4-FFF2-40B4-BE49-F238E27FC236}">
                  <a16:creationId xmlns:a16="http://schemas.microsoft.com/office/drawing/2014/main" id="{67222A4A-D6B5-4F64-8B63-597914436997}"/>
                </a:ext>
              </a:extLst>
            </p:cNvPr>
            <p:cNvSpPr/>
            <p:nvPr/>
          </p:nvSpPr>
          <p:spPr bwMode="auto">
            <a:xfrm>
              <a:off x="7605713" y="644525"/>
              <a:ext cx="96838" cy="104775"/>
            </a:xfrm>
            <a:custGeom>
              <a:avLst/>
              <a:gdLst>
                <a:gd name="T0" fmla="*/ 19 w 25"/>
                <a:gd name="T1" fmla="*/ 27 h 27"/>
                <a:gd name="T2" fmla="*/ 23 w 25"/>
                <a:gd name="T3" fmla="*/ 24 h 27"/>
                <a:gd name="T4" fmla="*/ 23 w 25"/>
                <a:gd name="T5" fmla="*/ 24 h 27"/>
                <a:gd name="T6" fmla="*/ 3 w 25"/>
                <a:gd name="T7" fmla="*/ 4 h 27"/>
                <a:gd name="T8" fmla="*/ 0 w 25"/>
                <a:gd name="T9" fmla="*/ 8 h 27"/>
                <a:gd name="T10" fmla="*/ 3 w 25"/>
                <a:gd name="T11" fmla="*/ 11 h 27"/>
                <a:gd name="T12" fmla="*/ 16 w 25"/>
                <a:gd name="T13" fmla="*/ 23 h 27"/>
                <a:gd name="T14" fmla="*/ 19 w 25"/>
                <a:gd name="T15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" h="27">
                  <a:moveTo>
                    <a:pt x="19" y="27"/>
                  </a:moveTo>
                  <a:cubicBezTo>
                    <a:pt x="21" y="27"/>
                    <a:pt x="22" y="26"/>
                    <a:pt x="23" y="24"/>
                  </a:cubicBezTo>
                  <a:cubicBezTo>
                    <a:pt x="23" y="24"/>
                    <a:pt x="23" y="24"/>
                    <a:pt x="23" y="24"/>
                  </a:cubicBezTo>
                  <a:cubicBezTo>
                    <a:pt x="25" y="0"/>
                    <a:pt x="3" y="4"/>
                    <a:pt x="3" y="4"/>
                  </a:cubicBezTo>
                  <a:cubicBezTo>
                    <a:pt x="1" y="4"/>
                    <a:pt x="0" y="6"/>
                    <a:pt x="0" y="8"/>
                  </a:cubicBezTo>
                  <a:cubicBezTo>
                    <a:pt x="0" y="10"/>
                    <a:pt x="1" y="11"/>
                    <a:pt x="3" y="11"/>
                  </a:cubicBezTo>
                  <a:cubicBezTo>
                    <a:pt x="19" y="8"/>
                    <a:pt x="16" y="23"/>
                    <a:pt x="16" y="23"/>
                  </a:cubicBezTo>
                  <a:cubicBezTo>
                    <a:pt x="16" y="25"/>
                    <a:pt x="17" y="27"/>
                    <a:pt x="19" y="27"/>
                  </a:cubicBez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9" name="Freeform 37">
              <a:extLst>
                <a:ext uri="{FF2B5EF4-FFF2-40B4-BE49-F238E27FC236}">
                  <a16:creationId xmlns:a16="http://schemas.microsoft.com/office/drawing/2014/main" id="{F68A7CDA-C05E-4382-ABC5-4C3D7E1FC261}"/>
                </a:ext>
              </a:extLst>
            </p:cNvPr>
            <p:cNvSpPr/>
            <p:nvPr/>
          </p:nvSpPr>
          <p:spPr bwMode="auto">
            <a:xfrm>
              <a:off x="7586663" y="582613"/>
              <a:ext cx="207963" cy="193675"/>
            </a:xfrm>
            <a:custGeom>
              <a:avLst/>
              <a:gdLst>
                <a:gd name="T0" fmla="*/ 22 w 54"/>
                <a:gd name="T1" fmla="*/ 2 h 50"/>
                <a:gd name="T2" fmla="*/ 4 w 54"/>
                <a:gd name="T3" fmla="*/ 2 h 50"/>
                <a:gd name="T4" fmla="*/ 3 w 54"/>
                <a:gd name="T5" fmla="*/ 2 h 50"/>
                <a:gd name="T6" fmla="*/ 3 w 54"/>
                <a:gd name="T7" fmla="*/ 2 h 50"/>
                <a:gd name="T8" fmla="*/ 0 w 54"/>
                <a:gd name="T9" fmla="*/ 7 h 50"/>
                <a:gd name="T10" fmla="*/ 5 w 54"/>
                <a:gd name="T11" fmla="*/ 12 h 50"/>
                <a:gd name="T12" fmla="*/ 9 w 54"/>
                <a:gd name="T13" fmla="*/ 11 h 50"/>
                <a:gd name="T14" fmla="*/ 35 w 54"/>
                <a:gd name="T15" fmla="*/ 24 h 50"/>
                <a:gd name="T16" fmla="*/ 36 w 54"/>
                <a:gd name="T17" fmla="*/ 41 h 50"/>
                <a:gd name="T18" fmla="*/ 35 w 54"/>
                <a:gd name="T19" fmla="*/ 46 h 50"/>
                <a:gd name="T20" fmla="*/ 40 w 54"/>
                <a:gd name="T21" fmla="*/ 50 h 50"/>
                <a:gd name="T22" fmla="*/ 45 w 54"/>
                <a:gd name="T23" fmla="*/ 46 h 50"/>
                <a:gd name="T24" fmla="*/ 45 w 54"/>
                <a:gd name="T25" fmla="*/ 46 h 50"/>
                <a:gd name="T26" fmla="*/ 22 w 54"/>
                <a:gd name="T27" fmla="*/ 2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54" h="50">
                  <a:moveTo>
                    <a:pt x="22" y="2"/>
                  </a:moveTo>
                  <a:cubicBezTo>
                    <a:pt x="14" y="0"/>
                    <a:pt x="6" y="1"/>
                    <a:pt x="4" y="2"/>
                  </a:cubicBezTo>
                  <a:cubicBezTo>
                    <a:pt x="4" y="2"/>
                    <a:pt x="4" y="2"/>
                    <a:pt x="3" y="2"/>
                  </a:cubicBezTo>
                  <a:cubicBezTo>
                    <a:pt x="3" y="2"/>
                    <a:pt x="3" y="2"/>
                    <a:pt x="3" y="2"/>
                  </a:cubicBezTo>
                  <a:cubicBezTo>
                    <a:pt x="1" y="3"/>
                    <a:pt x="0" y="5"/>
                    <a:pt x="0" y="7"/>
                  </a:cubicBezTo>
                  <a:cubicBezTo>
                    <a:pt x="0" y="10"/>
                    <a:pt x="2" y="12"/>
                    <a:pt x="5" y="12"/>
                  </a:cubicBezTo>
                  <a:cubicBezTo>
                    <a:pt x="5" y="12"/>
                    <a:pt x="7" y="12"/>
                    <a:pt x="9" y="11"/>
                  </a:cubicBezTo>
                  <a:cubicBezTo>
                    <a:pt x="11" y="10"/>
                    <a:pt x="27" y="11"/>
                    <a:pt x="35" y="24"/>
                  </a:cubicBezTo>
                  <a:cubicBezTo>
                    <a:pt x="39" y="33"/>
                    <a:pt x="37" y="40"/>
                    <a:pt x="36" y="41"/>
                  </a:cubicBezTo>
                  <a:cubicBezTo>
                    <a:pt x="36" y="41"/>
                    <a:pt x="35" y="43"/>
                    <a:pt x="35" y="46"/>
                  </a:cubicBezTo>
                  <a:cubicBezTo>
                    <a:pt x="35" y="49"/>
                    <a:pt x="38" y="50"/>
                    <a:pt x="40" y="50"/>
                  </a:cubicBezTo>
                  <a:cubicBezTo>
                    <a:pt x="43" y="50"/>
                    <a:pt x="45" y="50"/>
                    <a:pt x="45" y="46"/>
                  </a:cubicBezTo>
                  <a:cubicBezTo>
                    <a:pt x="45" y="46"/>
                    <a:pt x="45" y="46"/>
                    <a:pt x="45" y="46"/>
                  </a:cubicBezTo>
                  <a:cubicBezTo>
                    <a:pt x="54" y="18"/>
                    <a:pt x="35" y="5"/>
                    <a:pt x="22" y="2"/>
                  </a:cubicBez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A4C37CF7-F3D8-4F4D-89F6-69C579D21F66}"/>
              </a:ext>
            </a:extLst>
          </p:cNvPr>
          <p:cNvGraphicFramePr/>
          <p:nvPr/>
        </p:nvGraphicFramePr>
        <p:xfrm>
          <a:off x="9158077" y="1889910"/>
          <a:ext cx="2321169" cy="1939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Freeform 41">
            <a:extLst>
              <a:ext uri="{FF2B5EF4-FFF2-40B4-BE49-F238E27FC236}">
                <a16:creationId xmlns:a16="http://schemas.microsoft.com/office/drawing/2014/main" id="{CFD80022-DC95-4BD3-9D68-3DBFB8A22681}"/>
              </a:ext>
            </a:extLst>
          </p:cNvPr>
          <p:cNvSpPr/>
          <p:nvPr/>
        </p:nvSpPr>
        <p:spPr bwMode="auto">
          <a:xfrm>
            <a:off x="10044285" y="2573889"/>
            <a:ext cx="548752" cy="571428"/>
          </a:xfrm>
          <a:custGeom>
            <a:avLst/>
            <a:gdLst>
              <a:gd name="T0" fmla="*/ 33 w 242"/>
              <a:gd name="T1" fmla="*/ 106 h 252"/>
              <a:gd name="T2" fmla="*/ 38 w 242"/>
              <a:gd name="T3" fmla="*/ 92 h 252"/>
              <a:gd name="T4" fmla="*/ 43 w 242"/>
              <a:gd name="T5" fmla="*/ 80 h 252"/>
              <a:gd name="T6" fmla="*/ 45 w 242"/>
              <a:gd name="T7" fmla="*/ 65 h 252"/>
              <a:gd name="T8" fmla="*/ 52 w 242"/>
              <a:gd name="T9" fmla="*/ 46 h 252"/>
              <a:gd name="T10" fmla="*/ 62 w 242"/>
              <a:gd name="T11" fmla="*/ 29 h 252"/>
              <a:gd name="T12" fmla="*/ 81 w 242"/>
              <a:gd name="T13" fmla="*/ 14 h 252"/>
              <a:gd name="T14" fmla="*/ 102 w 242"/>
              <a:gd name="T15" fmla="*/ 4 h 252"/>
              <a:gd name="T16" fmla="*/ 126 w 242"/>
              <a:gd name="T17" fmla="*/ 0 h 252"/>
              <a:gd name="T18" fmla="*/ 152 w 242"/>
              <a:gd name="T19" fmla="*/ 4 h 252"/>
              <a:gd name="T20" fmla="*/ 178 w 242"/>
              <a:gd name="T21" fmla="*/ 14 h 252"/>
              <a:gd name="T22" fmla="*/ 192 w 242"/>
              <a:gd name="T23" fmla="*/ 26 h 252"/>
              <a:gd name="T24" fmla="*/ 204 w 242"/>
              <a:gd name="T25" fmla="*/ 43 h 252"/>
              <a:gd name="T26" fmla="*/ 211 w 242"/>
              <a:gd name="T27" fmla="*/ 63 h 252"/>
              <a:gd name="T28" fmla="*/ 213 w 242"/>
              <a:gd name="T29" fmla="*/ 82 h 252"/>
              <a:gd name="T30" fmla="*/ 221 w 242"/>
              <a:gd name="T31" fmla="*/ 97 h 252"/>
              <a:gd name="T32" fmla="*/ 221 w 242"/>
              <a:gd name="T33" fmla="*/ 106 h 252"/>
              <a:gd name="T34" fmla="*/ 223 w 242"/>
              <a:gd name="T35" fmla="*/ 121 h 252"/>
              <a:gd name="T36" fmla="*/ 235 w 242"/>
              <a:gd name="T37" fmla="*/ 143 h 252"/>
              <a:gd name="T38" fmla="*/ 242 w 242"/>
              <a:gd name="T39" fmla="*/ 162 h 252"/>
              <a:gd name="T40" fmla="*/ 242 w 242"/>
              <a:gd name="T41" fmla="*/ 182 h 252"/>
              <a:gd name="T42" fmla="*/ 237 w 242"/>
              <a:gd name="T43" fmla="*/ 194 h 252"/>
              <a:gd name="T44" fmla="*/ 232 w 242"/>
              <a:gd name="T45" fmla="*/ 199 h 252"/>
              <a:gd name="T46" fmla="*/ 228 w 242"/>
              <a:gd name="T47" fmla="*/ 194 h 252"/>
              <a:gd name="T48" fmla="*/ 218 w 242"/>
              <a:gd name="T49" fmla="*/ 179 h 252"/>
              <a:gd name="T50" fmla="*/ 213 w 242"/>
              <a:gd name="T51" fmla="*/ 189 h 252"/>
              <a:gd name="T52" fmla="*/ 202 w 242"/>
              <a:gd name="T53" fmla="*/ 208 h 252"/>
              <a:gd name="T54" fmla="*/ 213 w 242"/>
              <a:gd name="T55" fmla="*/ 220 h 252"/>
              <a:gd name="T56" fmla="*/ 221 w 242"/>
              <a:gd name="T57" fmla="*/ 228 h 252"/>
              <a:gd name="T58" fmla="*/ 221 w 242"/>
              <a:gd name="T59" fmla="*/ 235 h 252"/>
              <a:gd name="T60" fmla="*/ 216 w 242"/>
              <a:gd name="T61" fmla="*/ 242 h 252"/>
              <a:gd name="T62" fmla="*/ 202 w 242"/>
              <a:gd name="T63" fmla="*/ 250 h 252"/>
              <a:gd name="T64" fmla="*/ 178 w 242"/>
              <a:gd name="T65" fmla="*/ 252 h 252"/>
              <a:gd name="T66" fmla="*/ 152 w 242"/>
              <a:gd name="T67" fmla="*/ 247 h 252"/>
              <a:gd name="T68" fmla="*/ 133 w 242"/>
              <a:gd name="T69" fmla="*/ 242 h 252"/>
              <a:gd name="T70" fmla="*/ 119 w 242"/>
              <a:gd name="T71" fmla="*/ 242 h 252"/>
              <a:gd name="T72" fmla="*/ 102 w 242"/>
              <a:gd name="T73" fmla="*/ 252 h 252"/>
              <a:gd name="T74" fmla="*/ 83 w 242"/>
              <a:gd name="T75" fmla="*/ 252 h 252"/>
              <a:gd name="T76" fmla="*/ 52 w 242"/>
              <a:gd name="T77" fmla="*/ 252 h 252"/>
              <a:gd name="T78" fmla="*/ 36 w 242"/>
              <a:gd name="T79" fmla="*/ 245 h 252"/>
              <a:gd name="T80" fmla="*/ 31 w 242"/>
              <a:gd name="T81" fmla="*/ 237 h 252"/>
              <a:gd name="T82" fmla="*/ 31 w 242"/>
              <a:gd name="T83" fmla="*/ 230 h 252"/>
              <a:gd name="T84" fmla="*/ 31 w 242"/>
              <a:gd name="T85" fmla="*/ 223 h 252"/>
              <a:gd name="T86" fmla="*/ 38 w 242"/>
              <a:gd name="T87" fmla="*/ 218 h 252"/>
              <a:gd name="T88" fmla="*/ 50 w 242"/>
              <a:gd name="T89" fmla="*/ 216 h 252"/>
              <a:gd name="T90" fmla="*/ 48 w 242"/>
              <a:gd name="T91" fmla="*/ 211 h 252"/>
              <a:gd name="T92" fmla="*/ 33 w 242"/>
              <a:gd name="T93" fmla="*/ 196 h 252"/>
              <a:gd name="T94" fmla="*/ 26 w 242"/>
              <a:gd name="T95" fmla="*/ 179 h 252"/>
              <a:gd name="T96" fmla="*/ 24 w 242"/>
              <a:gd name="T97" fmla="*/ 177 h 252"/>
              <a:gd name="T98" fmla="*/ 22 w 242"/>
              <a:gd name="T99" fmla="*/ 184 h 252"/>
              <a:gd name="T100" fmla="*/ 10 w 242"/>
              <a:gd name="T101" fmla="*/ 194 h 252"/>
              <a:gd name="T102" fmla="*/ 5 w 242"/>
              <a:gd name="T103" fmla="*/ 194 h 252"/>
              <a:gd name="T104" fmla="*/ 0 w 242"/>
              <a:gd name="T105" fmla="*/ 184 h 252"/>
              <a:gd name="T106" fmla="*/ 3 w 242"/>
              <a:gd name="T107" fmla="*/ 162 h 252"/>
              <a:gd name="T108" fmla="*/ 10 w 242"/>
              <a:gd name="T109" fmla="*/ 143 h 252"/>
              <a:gd name="T110" fmla="*/ 24 w 242"/>
              <a:gd name="T111" fmla="*/ 126 h 252"/>
              <a:gd name="T112" fmla="*/ 36 w 242"/>
              <a:gd name="T113" fmla="*/ 114 h 2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241" h="251">
                <a:moveTo>
                  <a:pt x="36" y="114"/>
                </a:moveTo>
                <a:lnTo>
                  <a:pt x="36" y="114"/>
                </a:lnTo>
                <a:lnTo>
                  <a:pt x="33" y="111"/>
                </a:lnTo>
                <a:lnTo>
                  <a:pt x="33" y="109"/>
                </a:lnTo>
                <a:lnTo>
                  <a:pt x="33" y="109"/>
                </a:lnTo>
                <a:lnTo>
                  <a:pt x="33" y="106"/>
                </a:lnTo>
                <a:lnTo>
                  <a:pt x="33" y="106"/>
                </a:lnTo>
                <a:lnTo>
                  <a:pt x="33" y="104"/>
                </a:lnTo>
                <a:lnTo>
                  <a:pt x="36" y="102"/>
                </a:lnTo>
                <a:lnTo>
                  <a:pt x="36" y="99"/>
                </a:lnTo>
                <a:lnTo>
                  <a:pt x="36" y="97"/>
                </a:lnTo>
                <a:lnTo>
                  <a:pt x="38" y="97"/>
                </a:lnTo>
                <a:lnTo>
                  <a:pt x="38" y="94"/>
                </a:lnTo>
                <a:lnTo>
                  <a:pt x="38" y="92"/>
                </a:lnTo>
                <a:lnTo>
                  <a:pt x="38" y="89"/>
                </a:lnTo>
                <a:lnTo>
                  <a:pt x="41" y="89"/>
                </a:lnTo>
                <a:lnTo>
                  <a:pt x="41" y="87"/>
                </a:lnTo>
                <a:lnTo>
                  <a:pt x="41" y="85"/>
                </a:lnTo>
                <a:lnTo>
                  <a:pt x="41" y="82"/>
                </a:lnTo>
                <a:lnTo>
                  <a:pt x="41" y="82"/>
                </a:lnTo>
                <a:lnTo>
                  <a:pt x="43" y="80"/>
                </a:lnTo>
                <a:lnTo>
                  <a:pt x="43" y="80"/>
                </a:lnTo>
                <a:lnTo>
                  <a:pt x="43" y="77"/>
                </a:lnTo>
                <a:lnTo>
                  <a:pt x="43" y="77"/>
                </a:lnTo>
                <a:lnTo>
                  <a:pt x="43" y="75"/>
                </a:lnTo>
                <a:lnTo>
                  <a:pt x="43" y="72"/>
                </a:lnTo>
                <a:lnTo>
                  <a:pt x="43" y="68"/>
                </a:lnTo>
                <a:lnTo>
                  <a:pt x="45" y="65"/>
                </a:lnTo>
                <a:lnTo>
                  <a:pt x="45" y="60"/>
                </a:lnTo>
                <a:lnTo>
                  <a:pt x="48" y="58"/>
                </a:lnTo>
                <a:lnTo>
                  <a:pt x="48" y="55"/>
                </a:lnTo>
                <a:lnTo>
                  <a:pt x="48" y="53"/>
                </a:lnTo>
                <a:lnTo>
                  <a:pt x="50" y="51"/>
                </a:lnTo>
                <a:lnTo>
                  <a:pt x="50" y="48"/>
                </a:lnTo>
                <a:lnTo>
                  <a:pt x="52" y="46"/>
                </a:lnTo>
                <a:lnTo>
                  <a:pt x="52" y="43"/>
                </a:lnTo>
                <a:lnTo>
                  <a:pt x="55" y="41"/>
                </a:lnTo>
                <a:lnTo>
                  <a:pt x="55" y="38"/>
                </a:lnTo>
                <a:lnTo>
                  <a:pt x="57" y="38"/>
                </a:lnTo>
                <a:lnTo>
                  <a:pt x="59" y="36"/>
                </a:lnTo>
                <a:lnTo>
                  <a:pt x="59" y="34"/>
                </a:lnTo>
                <a:lnTo>
                  <a:pt x="62" y="29"/>
                </a:lnTo>
                <a:lnTo>
                  <a:pt x="64" y="26"/>
                </a:lnTo>
                <a:lnTo>
                  <a:pt x="67" y="24"/>
                </a:lnTo>
                <a:lnTo>
                  <a:pt x="69" y="21"/>
                </a:lnTo>
                <a:lnTo>
                  <a:pt x="74" y="19"/>
                </a:lnTo>
                <a:lnTo>
                  <a:pt x="76" y="17"/>
                </a:lnTo>
                <a:lnTo>
                  <a:pt x="78" y="14"/>
                </a:lnTo>
                <a:lnTo>
                  <a:pt x="81" y="14"/>
                </a:lnTo>
                <a:lnTo>
                  <a:pt x="83" y="12"/>
                </a:lnTo>
                <a:lnTo>
                  <a:pt x="86" y="9"/>
                </a:lnTo>
                <a:lnTo>
                  <a:pt x="88" y="9"/>
                </a:lnTo>
                <a:lnTo>
                  <a:pt x="93" y="7"/>
                </a:lnTo>
                <a:lnTo>
                  <a:pt x="95" y="7"/>
                </a:lnTo>
                <a:lnTo>
                  <a:pt x="97" y="4"/>
                </a:lnTo>
                <a:lnTo>
                  <a:pt x="102" y="4"/>
                </a:lnTo>
                <a:lnTo>
                  <a:pt x="104" y="2"/>
                </a:lnTo>
                <a:lnTo>
                  <a:pt x="109" y="2"/>
                </a:lnTo>
                <a:lnTo>
                  <a:pt x="112" y="2"/>
                </a:lnTo>
                <a:lnTo>
                  <a:pt x="116" y="2"/>
                </a:lnTo>
                <a:lnTo>
                  <a:pt x="119" y="0"/>
                </a:lnTo>
                <a:lnTo>
                  <a:pt x="123" y="0"/>
                </a:lnTo>
                <a:lnTo>
                  <a:pt x="126" y="0"/>
                </a:lnTo>
                <a:lnTo>
                  <a:pt x="131" y="0"/>
                </a:lnTo>
                <a:lnTo>
                  <a:pt x="133" y="0"/>
                </a:lnTo>
                <a:lnTo>
                  <a:pt x="138" y="2"/>
                </a:lnTo>
                <a:lnTo>
                  <a:pt x="142" y="2"/>
                </a:lnTo>
                <a:lnTo>
                  <a:pt x="145" y="2"/>
                </a:lnTo>
                <a:lnTo>
                  <a:pt x="150" y="2"/>
                </a:lnTo>
                <a:lnTo>
                  <a:pt x="152" y="4"/>
                </a:lnTo>
                <a:lnTo>
                  <a:pt x="157" y="4"/>
                </a:lnTo>
                <a:lnTo>
                  <a:pt x="159" y="4"/>
                </a:lnTo>
                <a:lnTo>
                  <a:pt x="164" y="7"/>
                </a:lnTo>
                <a:lnTo>
                  <a:pt x="166" y="9"/>
                </a:lnTo>
                <a:lnTo>
                  <a:pt x="171" y="9"/>
                </a:lnTo>
                <a:lnTo>
                  <a:pt x="173" y="12"/>
                </a:lnTo>
                <a:lnTo>
                  <a:pt x="178" y="14"/>
                </a:lnTo>
                <a:lnTo>
                  <a:pt x="180" y="17"/>
                </a:lnTo>
                <a:lnTo>
                  <a:pt x="183" y="17"/>
                </a:lnTo>
                <a:lnTo>
                  <a:pt x="185" y="19"/>
                </a:lnTo>
                <a:lnTo>
                  <a:pt x="185" y="19"/>
                </a:lnTo>
                <a:lnTo>
                  <a:pt x="187" y="21"/>
                </a:lnTo>
                <a:lnTo>
                  <a:pt x="190" y="24"/>
                </a:lnTo>
                <a:lnTo>
                  <a:pt x="192" y="26"/>
                </a:lnTo>
                <a:lnTo>
                  <a:pt x="195" y="29"/>
                </a:lnTo>
                <a:lnTo>
                  <a:pt x="197" y="31"/>
                </a:lnTo>
                <a:lnTo>
                  <a:pt x="197" y="34"/>
                </a:lnTo>
                <a:lnTo>
                  <a:pt x="199" y="36"/>
                </a:lnTo>
                <a:lnTo>
                  <a:pt x="202" y="38"/>
                </a:lnTo>
                <a:lnTo>
                  <a:pt x="202" y="41"/>
                </a:lnTo>
                <a:lnTo>
                  <a:pt x="204" y="43"/>
                </a:lnTo>
                <a:lnTo>
                  <a:pt x="206" y="48"/>
                </a:lnTo>
                <a:lnTo>
                  <a:pt x="206" y="51"/>
                </a:lnTo>
                <a:lnTo>
                  <a:pt x="206" y="53"/>
                </a:lnTo>
                <a:lnTo>
                  <a:pt x="209" y="55"/>
                </a:lnTo>
                <a:lnTo>
                  <a:pt x="209" y="58"/>
                </a:lnTo>
                <a:lnTo>
                  <a:pt x="209" y="60"/>
                </a:lnTo>
                <a:lnTo>
                  <a:pt x="211" y="63"/>
                </a:lnTo>
                <a:lnTo>
                  <a:pt x="211" y="65"/>
                </a:lnTo>
                <a:lnTo>
                  <a:pt x="211" y="70"/>
                </a:lnTo>
                <a:lnTo>
                  <a:pt x="211" y="75"/>
                </a:lnTo>
                <a:lnTo>
                  <a:pt x="213" y="77"/>
                </a:lnTo>
                <a:lnTo>
                  <a:pt x="213" y="82"/>
                </a:lnTo>
                <a:lnTo>
                  <a:pt x="213" y="82"/>
                </a:lnTo>
                <a:lnTo>
                  <a:pt x="213" y="82"/>
                </a:lnTo>
                <a:lnTo>
                  <a:pt x="216" y="85"/>
                </a:lnTo>
                <a:lnTo>
                  <a:pt x="216" y="87"/>
                </a:lnTo>
                <a:lnTo>
                  <a:pt x="218" y="89"/>
                </a:lnTo>
                <a:lnTo>
                  <a:pt x="218" y="89"/>
                </a:lnTo>
                <a:lnTo>
                  <a:pt x="218" y="92"/>
                </a:lnTo>
                <a:lnTo>
                  <a:pt x="221" y="94"/>
                </a:lnTo>
                <a:lnTo>
                  <a:pt x="221" y="97"/>
                </a:lnTo>
                <a:lnTo>
                  <a:pt x="221" y="99"/>
                </a:lnTo>
                <a:lnTo>
                  <a:pt x="221" y="99"/>
                </a:lnTo>
                <a:lnTo>
                  <a:pt x="221" y="102"/>
                </a:lnTo>
                <a:lnTo>
                  <a:pt x="221" y="104"/>
                </a:lnTo>
                <a:lnTo>
                  <a:pt x="221" y="104"/>
                </a:lnTo>
                <a:lnTo>
                  <a:pt x="221" y="106"/>
                </a:lnTo>
                <a:lnTo>
                  <a:pt x="221" y="106"/>
                </a:lnTo>
                <a:lnTo>
                  <a:pt x="221" y="111"/>
                </a:lnTo>
                <a:lnTo>
                  <a:pt x="218" y="111"/>
                </a:lnTo>
                <a:lnTo>
                  <a:pt x="218" y="114"/>
                </a:lnTo>
                <a:lnTo>
                  <a:pt x="218" y="114"/>
                </a:lnTo>
                <a:lnTo>
                  <a:pt x="218" y="114"/>
                </a:lnTo>
                <a:lnTo>
                  <a:pt x="221" y="116"/>
                </a:lnTo>
                <a:lnTo>
                  <a:pt x="223" y="121"/>
                </a:lnTo>
                <a:lnTo>
                  <a:pt x="225" y="123"/>
                </a:lnTo>
                <a:lnTo>
                  <a:pt x="228" y="126"/>
                </a:lnTo>
                <a:lnTo>
                  <a:pt x="228" y="131"/>
                </a:lnTo>
                <a:lnTo>
                  <a:pt x="230" y="133"/>
                </a:lnTo>
                <a:lnTo>
                  <a:pt x="232" y="136"/>
                </a:lnTo>
                <a:lnTo>
                  <a:pt x="232" y="140"/>
                </a:lnTo>
                <a:lnTo>
                  <a:pt x="235" y="143"/>
                </a:lnTo>
                <a:lnTo>
                  <a:pt x="237" y="145"/>
                </a:lnTo>
                <a:lnTo>
                  <a:pt x="237" y="148"/>
                </a:lnTo>
                <a:lnTo>
                  <a:pt x="237" y="150"/>
                </a:lnTo>
                <a:lnTo>
                  <a:pt x="240" y="153"/>
                </a:lnTo>
                <a:lnTo>
                  <a:pt x="240" y="155"/>
                </a:lnTo>
                <a:lnTo>
                  <a:pt x="240" y="157"/>
                </a:lnTo>
                <a:lnTo>
                  <a:pt x="242" y="162"/>
                </a:lnTo>
                <a:lnTo>
                  <a:pt x="242" y="167"/>
                </a:lnTo>
                <a:lnTo>
                  <a:pt x="242" y="172"/>
                </a:lnTo>
                <a:lnTo>
                  <a:pt x="242" y="174"/>
                </a:lnTo>
                <a:lnTo>
                  <a:pt x="242" y="174"/>
                </a:lnTo>
                <a:lnTo>
                  <a:pt x="242" y="177"/>
                </a:lnTo>
                <a:lnTo>
                  <a:pt x="242" y="179"/>
                </a:lnTo>
                <a:lnTo>
                  <a:pt x="242" y="182"/>
                </a:lnTo>
                <a:lnTo>
                  <a:pt x="240" y="187"/>
                </a:lnTo>
                <a:lnTo>
                  <a:pt x="240" y="189"/>
                </a:lnTo>
                <a:lnTo>
                  <a:pt x="240" y="189"/>
                </a:lnTo>
                <a:lnTo>
                  <a:pt x="240" y="191"/>
                </a:lnTo>
                <a:lnTo>
                  <a:pt x="237" y="191"/>
                </a:lnTo>
                <a:lnTo>
                  <a:pt x="237" y="194"/>
                </a:lnTo>
                <a:lnTo>
                  <a:pt x="237" y="194"/>
                </a:lnTo>
                <a:lnTo>
                  <a:pt x="237" y="194"/>
                </a:lnTo>
                <a:lnTo>
                  <a:pt x="235" y="196"/>
                </a:lnTo>
                <a:lnTo>
                  <a:pt x="235" y="196"/>
                </a:lnTo>
                <a:lnTo>
                  <a:pt x="235" y="196"/>
                </a:lnTo>
                <a:lnTo>
                  <a:pt x="232" y="196"/>
                </a:lnTo>
                <a:lnTo>
                  <a:pt x="232" y="199"/>
                </a:lnTo>
                <a:lnTo>
                  <a:pt x="232" y="199"/>
                </a:lnTo>
                <a:lnTo>
                  <a:pt x="232" y="199"/>
                </a:lnTo>
                <a:lnTo>
                  <a:pt x="230" y="196"/>
                </a:lnTo>
                <a:lnTo>
                  <a:pt x="230" y="196"/>
                </a:lnTo>
                <a:lnTo>
                  <a:pt x="228" y="196"/>
                </a:lnTo>
                <a:lnTo>
                  <a:pt x="228" y="196"/>
                </a:lnTo>
                <a:lnTo>
                  <a:pt x="228" y="196"/>
                </a:lnTo>
                <a:lnTo>
                  <a:pt x="228" y="194"/>
                </a:lnTo>
                <a:lnTo>
                  <a:pt x="225" y="194"/>
                </a:lnTo>
                <a:lnTo>
                  <a:pt x="225" y="191"/>
                </a:lnTo>
                <a:lnTo>
                  <a:pt x="223" y="189"/>
                </a:lnTo>
                <a:lnTo>
                  <a:pt x="223" y="189"/>
                </a:lnTo>
                <a:lnTo>
                  <a:pt x="221" y="187"/>
                </a:lnTo>
                <a:lnTo>
                  <a:pt x="221" y="184"/>
                </a:lnTo>
                <a:lnTo>
                  <a:pt x="218" y="179"/>
                </a:lnTo>
                <a:lnTo>
                  <a:pt x="218" y="179"/>
                </a:lnTo>
                <a:lnTo>
                  <a:pt x="218" y="179"/>
                </a:lnTo>
                <a:lnTo>
                  <a:pt x="218" y="182"/>
                </a:lnTo>
                <a:lnTo>
                  <a:pt x="218" y="182"/>
                </a:lnTo>
                <a:lnTo>
                  <a:pt x="216" y="182"/>
                </a:lnTo>
                <a:lnTo>
                  <a:pt x="216" y="187"/>
                </a:lnTo>
                <a:lnTo>
                  <a:pt x="213" y="189"/>
                </a:lnTo>
                <a:lnTo>
                  <a:pt x="211" y="196"/>
                </a:lnTo>
                <a:lnTo>
                  <a:pt x="211" y="199"/>
                </a:lnTo>
                <a:lnTo>
                  <a:pt x="209" y="201"/>
                </a:lnTo>
                <a:lnTo>
                  <a:pt x="206" y="203"/>
                </a:lnTo>
                <a:lnTo>
                  <a:pt x="204" y="206"/>
                </a:lnTo>
                <a:lnTo>
                  <a:pt x="204" y="208"/>
                </a:lnTo>
                <a:lnTo>
                  <a:pt x="202" y="208"/>
                </a:lnTo>
                <a:lnTo>
                  <a:pt x="199" y="213"/>
                </a:lnTo>
                <a:lnTo>
                  <a:pt x="199" y="213"/>
                </a:lnTo>
                <a:lnTo>
                  <a:pt x="199" y="213"/>
                </a:lnTo>
                <a:lnTo>
                  <a:pt x="202" y="213"/>
                </a:lnTo>
                <a:lnTo>
                  <a:pt x="206" y="216"/>
                </a:lnTo>
                <a:lnTo>
                  <a:pt x="211" y="218"/>
                </a:lnTo>
                <a:lnTo>
                  <a:pt x="213" y="220"/>
                </a:lnTo>
                <a:lnTo>
                  <a:pt x="216" y="220"/>
                </a:lnTo>
                <a:lnTo>
                  <a:pt x="218" y="223"/>
                </a:lnTo>
                <a:lnTo>
                  <a:pt x="218" y="225"/>
                </a:lnTo>
                <a:lnTo>
                  <a:pt x="218" y="225"/>
                </a:lnTo>
                <a:lnTo>
                  <a:pt x="221" y="228"/>
                </a:lnTo>
                <a:lnTo>
                  <a:pt x="221" y="228"/>
                </a:lnTo>
                <a:lnTo>
                  <a:pt x="221" y="228"/>
                </a:lnTo>
                <a:lnTo>
                  <a:pt x="221" y="230"/>
                </a:lnTo>
                <a:lnTo>
                  <a:pt x="223" y="230"/>
                </a:lnTo>
                <a:lnTo>
                  <a:pt x="223" y="233"/>
                </a:lnTo>
                <a:lnTo>
                  <a:pt x="223" y="233"/>
                </a:lnTo>
                <a:lnTo>
                  <a:pt x="223" y="235"/>
                </a:lnTo>
                <a:lnTo>
                  <a:pt x="221" y="235"/>
                </a:lnTo>
                <a:lnTo>
                  <a:pt x="221" y="235"/>
                </a:lnTo>
                <a:lnTo>
                  <a:pt x="221" y="237"/>
                </a:lnTo>
                <a:lnTo>
                  <a:pt x="221" y="237"/>
                </a:lnTo>
                <a:lnTo>
                  <a:pt x="221" y="240"/>
                </a:lnTo>
                <a:lnTo>
                  <a:pt x="218" y="240"/>
                </a:lnTo>
                <a:lnTo>
                  <a:pt x="218" y="242"/>
                </a:lnTo>
                <a:lnTo>
                  <a:pt x="218" y="242"/>
                </a:lnTo>
                <a:lnTo>
                  <a:pt x="216" y="242"/>
                </a:lnTo>
                <a:lnTo>
                  <a:pt x="213" y="245"/>
                </a:lnTo>
                <a:lnTo>
                  <a:pt x="211" y="245"/>
                </a:lnTo>
                <a:lnTo>
                  <a:pt x="209" y="247"/>
                </a:lnTo>
                <a:lnTo>
                  <a:pt x="206" y="247"/>
                </a:lnTo>
                <a:lnTo>
                  <a:pt x="206" y="247"/>
                </a:lnTo>
                <a:lnTo>
                  <a:pt x="204" y="247"/>
                </a:lnTo>
                <a:lnTo>
                  <a:pt x="202" y="250"/>
                </a:lnTo>
                <a:lnTo>
                  <a:pt x="199" y="250"/>
                </a:lnTo>
                <a:lnTo>
                  <a:pt x="197" y="250"/>
                </a:lnTo>
                <a:lnTo>
                  <a:pt x="192" y="250"/>
                </a:lnTo>
                <a:lnTo>
                  <a:pt x="190" y="250"/>
                </a:lnTo>
                <a:lnTo>
                  <a:pt x="185" y="252"/>
                </a:lnTo>
                <a:lnTo>
                  <a:pt x="183" y="252"/>
                </a:lnTo>
                <a:lnTo>
                  <a:pt x="178" y="252"/>
                </a:lnTo>
                <a:lnTo>
                  <a:pt x="176" y="252"/>
                </a:lnTo>
                <a:lnTo>
                  <a:pt x="171" y="252"/>
                </a:lnTo>
                <a:lnTo>
                  <a:pt x="168" y="250"/>
                </a:lnTo>
                <a:lnTo>
                  <a:pt x="164" y="250"/>
                </a:lnTo>
                <a:lnTo>
                  <a:pt x="161" y="250"/>
                </a:lnTo>
                <a:lnTo>
                  <a:pt x="157" y="250"/>
                </a:lnTo>
                <a:lnTo>
                  <a:pt x="152" y="247"/>
                </a:lnTo>
                <a:lnTo>
                  <a:pt x="150" y="247"/>
                </a:lnTo>
                <a:lnTo>
                  <a:pt x="145" y="247"/>
                </a:lnTo>
                <a:lnTo>
                  <a:pt x="142" y="245"/>
                </a:lnTo>
                <a:lnTo>
                  <a:pt x="138" y="245"/>
                </a:lnTo>
                <a:lnTo>
                  <a:pt x="135" y="242"/>
                </a:lnTo>
                <a:lnTo>
                  <a:pt x="133" y="242"/>
                </a:lnTo>
                <a:lnTo>
                  <a:pt x="133" y="242"/>
                </a:lnTo>
                <a:lnTo>
                  <a:pt x="133" y="242"/>
                </a:lnTo>
                <a:lnTo>
                  <a:pt x="131" y="242"/>
                </a:lnTo>
                <a:lnTo>
                  <a:pt x="128" y="242"/>
                </a:lnTo>
                <a:lnTo>
                  <a:pt x="126" y="242"/>
                </a:lnTo>
                <a:lnTo>
                  <a:pt x="123" y="242"/>
                </a:lnTo>
                <a:lnTo>
                  <a:pt x="121" y="240"/>
                </a:lnTo>
                <a:lnTo>
                  <a:pt x="119" y="242"/>
                </a:lnTo>
                <a:lnTo>
                  <a:pt x="116" y="245"/>
                </a:lnTo>
                <a:lnTo>
                  <a:pt x="114" y="245"/>
                </a:lnTo>
                <a:lnTo>
                  <a:pt x="112" y="247"/>
                </a:lnTo>
                <a:lnTo>
                  <a:pt x="109" y="247"/>
                </a:lnTo>
                <a:lnTo>
                  <a:pt x="107" y="250"/>
                </a:lnTo>
                <a:lnTo>
                  <a:pt x="104" y="250"/>
                </a:lnTo>
                <a:lnTo>
                  <a:pt x="102" y="252"/>
                </a:lnTo>
                <a:lnTo>
                  <a:pt x="100" y="252"/>
                </a:lnTo>
                <a:lnTo>
                  <a:pt x="95" y="252"/>
                </a:lnTo>
                <a:lnTo>
                  <a:pt x="93" y="252"/>
                </a:lnTo>
                <a:lnTo>
                  <a:pt x="90" y="252"/>
                </a:lnTo>
                <a:lnTo>
                  <a:pt x="88" y="252"/>
                </a:lnTo>
                <a:lnTo>
                  <a:pt x="86" y="252"/>
                </a:lnTo>
                <a:lnTo>
                  <a:pt x="83" y="252"/>
                </a:lnTo>
                <a:lnTo>
                  <a:pt x="81" y="252"/>
                </a:lnTo>
                <a:lnTo>
                  <a:pt x="74" y="252"/>
                </a:lnTo>
                <a:lnTo>
                  <a:pt x="69" y="252"/>
                </a:lnTo>
                <a:lnTo>
                  <a:pt x="62" y="252"/>
                </a:lnTo>
                <a:lnTo>
                  <a:pt x="59" y="252"/>
                </a:lnTo>
                <a:lnTo>
                  <a:pt x="57" y="252"/>
                </a:lnTo>
                <a:lnTo>
                  <a:pt x="52" y="252"/>
                </a:lnTo>
                <a:lnTo>
                  <a:pt x="50" y="250"/>
                </a:lnTo>
                <a:lnTo>
                  <a:pt x="48" y="250"/>
                </a:lnTo>
                <a:lnTo>
                  <a:pt x="45" y="250"/>
                </a:lnTo>
                <a:lnTo>
                  <a:pt x="43" y="247"/>
                </a:lnTo>
                <a:lnTo>
                  <a:pt x="41" y="247"/>
                </a:lnTo>
                <a:lnTo>
                  <a:pt x="38" y="245"/>
                </a:lnTo>
                <a:lnTo>
                  <a:pt x="36" y="245"/>
                </a:lnTo>
                <a:lnTo>
                  <a:pt x="33" y="242"/>
                </a:lnTo>
                <a:lnTo>
                  <a:pt x="33" y="242"/>
                </a:lnTo>
                <a:lnTo>
                  <a:pt x="33" y="242"/>
                </a:lnTo>
                <a:lnTo>
                  <a:pt x="31" y="240"/>
                </a:lnTo>
                <a:lnTo>
                  <a:pt x="31" y="240"/>
                </a:lnTo>
                <a:lnTo>
                  <a:pt x="31" y="240"/>
                </a:lnTo>
                <a:lnTo>
                  <a:pt x="31" y="237"/>
                </a:lnTo>
                <a:lnTo>
                  <a:pt x="31" y="237"/>
                </a:lnTo>
                <a:lnTo>
                  <a:pt x="29" y="235"/>
                </a:lnTo>
                <a:lnTo>
                  <a:pt x="29" y="235"/>
                </a:lnTo>
                <a:lnTo>
                  <a:pt x="29" y="235"/>
                </a:lnTo>
                <a:lnTo>
                  <a:pt x="29" y="233"/>
                </a:lnTo>
                <a:lnTo>
                  <a:pt x="29" y="233"/>
                </a:lnTo>
                <a:lnTo>
                  <a:pt x="31" y="230"/>
                </a:lnTo>
                <a:lnTo>
                  <a:pt x="31" y="230"/>
                </a:lnTo>
                <a:lnTo>
                  <a:pt x="31" y="228"/>
                </a:lnTo>
                <a:lnTo>
                  <a:pt x="31" y="228"/>
                </a:lnTo>
                <a:lnTo>
                  <a:pt x="31" y="225"/>
                </a:lnTo>
                <a:lnTo>
                  <a:pt x="31" y="225"/>
                </a:lnTo>
                <a:lnTo>
                  <a:pt x="31" y="223"/>
                </a:lnTo>
                <a:lnTo>
                  <a:pt x="31" y="223"/>
                </a:lnTo>
                <a:lnTo>
                  <a:pt x="33" y="223"/>
                </a:lnTo>
                <a:lnTo>
                  <a:pt x="33" y="220"/>
                </a:lnTo>
                <a:lnTo>
                  <a:pt x="36" y="220"/>
                </a:lnTo>
                <a:lnTo>
                  <a:pt x="36" y="220"/>
                </a:lnTo>
                <a:lnTo>
                  <a:pt x="36" y="218"/>
                </a:lnTo>
                <a:lnTo>
                  <a:pt x="38" y="218"/>
                </a:lnTo>
                <a:lnTo>
                  <a:pt x="38" y="218"/>
                </a:lnTo>
                <a:lnTo>
                  <a:pt x="41" y="218"/>
                </a:lnTo>
                <a:lnTo>
                  <a:pt x="41" y="216"/>
                </a:lnTo>
                <a:lnTo>
                  <a:pt x="43" y="216"/>
                </a:lnTo>
                <a:lnTo>
                  <a:pt x="45" y="216"/>
                </a:lnTo>
                <a:lnTo>
                  <a:pt x="45" y="216"/>
                </a:lnTo>
                <a:lnTo>
                  <a:pt x="48" y="216"/>
                </a:lnTo>
                <a:lnTo>
                  <a:pt x="50" y="216"/>
                </a:lnTo>
                <a:lnTo>
                  <a:pt x="50" y="216"/>
                </a:lnTo>
                <a:lnTo>
                  <a:pt x="50" y="216"/>
                </a:lnTo>
                <a:lnTo>
                  <a:pt x="50" y="216"/>
                </a:lnTo>
                <a:lnTo>
                  <a:pt x="50" y="213"/>
                </a:lnTo>
                <a:lnTo>
                  <a:pt x="50" y="213"/>
                </a:lnTo>
                <a:lnTo>
                  <a:pt x="50" y="213"/>
                </a:lnTo>
                <a:lnTo>
                  <a:pt x="48" y="211"/>
                </a:lnTo>
                <a:lnTo>
                  <a:pt x="45" y="208"/>
                </a:lnTo>
                <a:lnTo>
                  <a:pt x="43" y="208"/>
                </a:lnTo>
                <a:lnTo>
                  <a:pt x="41" y="206"/>
                </a:lnTo>
                <a:lnTo>
                  <a:pt x="38" y="203"/>
                </a:lnTo>
                <a:lnTo>
                  <a:pt x="36" y="199"/>
                </a:lnTo>
                <a:lnTo>
                  <a:pt x="36" y="199"/>
                </a:lnTo>
                <a:lnTo>
                  <a:pt x="33" y="196"/>
                </a:lnTo>
                <a:lnTo>
                  <a:pt x="33" y="194"/>
                </a:lnTo>
                <a:lnTo>
                  <a:pt x="31" y="191"/>
                </a:lnTo>
                <a:lnTo>
                  <a:pt x="31" y="189"/>
                </a:lnTo>
                <a:lnTo>
                  <a:pt x="29" y="187"/>
                </a:lnTo>
                <a:lnTo>
                  <a:pt x="29" y="184"/>
                </a:lnTo>
                <a:lnTo>
                  <a:pt x="26" y="182"/>
                </a:lnTo>
                <a:lnTo>
                  <a:pt x="26" y="179"/>
                </a:lnTo>
                <a:lnTo>
                  <a:pt x="26" y="177"/>
                </a:lnTo>
                <a:lnTo>
                  <a:pt x="26" y="177"/>
                </a:lnTo>
                <a:lnTo>
                  <a:pt x="26" y="177"/>
                </a:lnTo>
                <a:lnTo>
                  <a:pt x="26" y="177"/>
                </a:lnTo>
                <a:lnTo>
                  <a:pt x="26" y="177"/>
                </a:lnTo>
                <a:lnTo>
                  <a:pt x="24" y="177"/>
                </a:lnTo>
                <a:lnTo>
                  <a:pt x="24" y="177"/>
                </a:lnTo>
                <a:lnTo>
                  <a:pt x="24" y="177"/>
                </a:lnTo>
                <a:lnTo>
                  <a:pt x="24" y="179"/>
                </a:lnTo>
                <a:lnTo>
                  <a:pt x="24" y="179"/>
                </a:lnTo>
                <a:lnTo>
                  <a:pt x="24" y="179"/>
                </a:lnTo>
                <a:lnTo>
                  <a:pt x="22" y="182"/>
                </a:lnTo>
                <a:lnTo>
                  <a:pt x="22" y="184"/>
                </a:lnTo>
                <a:lnTo>
                  <a:pt x="22" y="184"/>
                </a:lnTo>
                <a:lnTo>
                  <a:pt x="19" y="187"/>
                </a:lnTo>
                <a:lnTo>
                  <a:pt x="19" y="187"/>
                </a:lnTo>
                <a:lnTo>
                  <a:pt x="17" y="189"/>
                </a:lnTo>
                <a:lnTo>
                  <a:pt x="14" y="191"/>
                </a:lnTo>
                <a:lnTo>
                  <a:pt x="14" y="191"/>
                </a:lnTo>
                <a:lnTo>
                  <a:pt x="12" y="194"/>
                </a:lnTo>
                <a:lnTo>
                  <a:pt x="10" y="194"/>
                </a:lnTo>
                <a:lnTo>
                  <a:pt x="10" y="194"/>
                </a:lnTo>
                <a:lnTo>
                  <a:pt x="7" y="194"/>
                </a:lnTo>
                <a:lnTo>
                  <a:pt x="5" y="196"/>
                </a:lnTo>
                <a:lnTo>
                  <a:pt x="5" y="196"/>
                </a:lnTo>
                <a:lnTo>
                  <a:pt x="5" y="196"/>
                </a:lnTo>
                <a:lnTo>
                  <a:pt x="5" y="194"/>
                </a:lnTo>
                <a:lnTo>
                  <a:pt x="5" y="194"/>
                </a:lnTo>
                <a:lnTo>
                  <a:pt x="3" y="194"/>
                </a:lnTo>
                <a:lnTo>
                  <a:pt x="3" y="191"/>
                </a:lnTo>
                <a:lnTo>
                  <a:pt x="3" y="191"/>
                </a:lnTo>
                <a:lnTo>
                  <a:pt x="3" y="189"/>
                </a:lnTo>
                <a:lnTo>
                  <a:pt x="3" y="189"/>
                </a:lnTo>
                <a:lnTo>
                  <a:pt x="3" y="187"/>
                </a:lnTo>
                <a:lnTo>
                  <a:pt x="0" y="184"/>
                </a:lnTo>
                <a:lnTo>
                  <a:pt x="0" y="182"/>
                </a:lnTo>
                <a:lnTo>
                  <a:pt x="0" y="179"/>
                </a:lnTo>
                <a:lnTo>
                  <a:pt x="0" y="174"/>
                </a:lnTo>
                <a:lnTo>
                  <a:pt x="0" y="170"/>
                </a:lnTo>
                <a:lnTo>
                  <a:pt x="0" y="167"/>
                </a:lnTo>
                <a:lnTo>
                  <a:pt x="3" y="165"/>
                </a:lnTo>
                <a:lnTo>
                  <a:pt x="3" y="162"/>
                </a:lnTo>
                <a:lnTo>
                  <a:pt x="3" y="160"/>
                </a:lnTo>
                <a:lnTo>
                  <a:pt x="3" y="157"/>
                </a:lnTo>
                <a:lnTo>
                  <a:pt x="5" y="155"/>
                </a:lnTo>
                <a:lnTo>
                  <a:pt x="5" y="153"/>
                </a:lnTo>
                <a:lnTo>
                  <a:pt x="7" y="150"/>
                </a:lnTo>
                <a:lnTo>
                  <a:pt x="7" y="148"/>
                </a:lnTo>
                <a:lnTo>
                  <a:pt x="10" y="143"/>
                </a:lnTo>
                <a:lnTo>
                  <a:pt x="10" y="140"/>
                </a:lnTo>
                <a:lnTo>
                  <a:pt x="12" y="138"/>
                </a:lnTo>
                <a:lnTo>
                  <a:pt x="14" y="136"/>
                </a:lnTo>
                <a:lnTo>
                  <a:pt x="17" y="133"/>
                </a:lnTo>
                <a:lnTo>
                  <a:pt x="19" y="131"/>
                </a:lnTo>
                <a:lnTo>
                  <a:pt x="22" y="128"/>
                </a:lnTo>
                <a:lnTo>
                  <a:pt x="24" y="126"/>
                </a:lnTo>
                <a:lnTo>
                  <a:pt x="24" y="123"/>
                </a:lnTo>
                <a:lnTo>
                  <a:pt x="26" y="123"/>
                </a:lnTo>
                <a:lnTo>
                  <a:pt x="26" y="121"/>
                </a:lnTo>
                <a:lnTo>
                  <a:pt x="29" y="119"/>
                </a:lnTo>
                <a:lnTo>
                  <a:pt x="31" y="116"/>
                </a:lnTo>
                <a:lnTo>
                  <a:pt x="33" y="114"/>
                </a:lnTo>
                <a:lnTo>
                  <a:pt x="36" y="114"/>
                </a:lnTo>
                <a:close/>
              </a:path>
            </a:pathLst>
          </a:custGeom>
          <a:solidFill>
            <a:srgbClr val="4EC2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aphicFrame>
        <p:nvGraphicFramePr>
          <p:cNvPr id="12" name="图表 11">
            <a:extLst>
              <a:ext uri="{FF2B5EF4-FFF2-40B4-BE49-F238E27FC236}">
                <a16:creationId xmlns:a16="http://schemas.microsoft.com/office/drawing/2014/main" id="{4B80321C-B731-49D0-8F5E-94F70A676C32}"/>
              </a:ext>
            </a:extLst>
          </p:cNvPr>
          <p:cNvGraphicFramePr/>
          <p:nvPr/>
        </p:nvGraphicFramePr>
        <p:xfrm>
          <a:off x="6344534" y="1889910"/>
          <a:ext cx="2321169" cy="1939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pSp>
        <p:nvGrpSpPr>
          <p:cNvPr id="13" name="组合 12">
            <a:extLst>
              <a:ext uri="{FF2B5EF4-FFF2-40B4-BE49-F238E27FC236}">
                <a16:creationId xmlns:a16="http://schemas.microsoft.com/office/drawing/2014/main" id="{B77A955D-DAEB-4DFB-B04A-73EDB1083440}"/>
              </a:ext>
            </a:extLst>
          </p:cNvPr>
          <p:cNvGrpSpPr/>
          <p:nvPr/>
        </p:nvGrpSpPr>
        <p:grpSpPr>
          <a:xfrm>
            <a:off x="7156403" y="2569582"/>
            <a:ext cx="697430" cy="580042"/>
            <a:chOff x="10387013" y="614363"/>
            <a:chExt cx="481012" cy="400050"/>
          </a:xfrm>
          <a:solidFill>
            <a:srgbClr val="282828"/>
          </a:solidFill>
        </p:grpSpPr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F597DB8F-BCDA-4D93-A41C-C07F438C2C6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387013" y="614363"/>
              <a:ext cx="341313" cy="319087"/>
            </a:xfrm>
            <a:custGeom>
              <a:avLst/>
              <a:gdLst>
                <a:gd name="T0" fmla="*/ 87 w 91"/>
                <a:gd name="T1" fmla="*/ 32 h 83"/>
                <a:gd name="T2" fmla="*/ 91 w 91"/>
                <a:gd name="T3" fmla="*/ 32 h 83"/>
                <a:gd name="T4" fmla="*/ 45 w 91"/>
                <a:gd name="T5" fmla="*/ 0 h 83"/>
                <a:gd name="T6" fmla="*/ 0 w 91"/>
                <a:gd name="T7" fmla="*/ 39 h 83"/>
                <a:gd name="T8" fmla="*/ 18 w 91"/>
                <a:gd name="T9" fmla="*/ 69 h 83"/>
                <a:gd name="T10" fmla="*/ 14 w 91"/>
                <a:gd name="T11" fmla="*/ 83 h 83"/>
                <a:gd name="T12" fmla="*/ 30 w 91"/>
                <a:gd name="T13" fmla="*/ 75 h 83"/>
                <a:gd name="T14" fmla="*/ 45 w 91"/>
                <a:gd name="T15" fmla="*/ 77 h 83"/>
                <a:gd name="T16" fmla="*/ 50 w 91"/>
                <a:gd name="T17" fmla="*/ 77 h 83"/>
                <a:gd name="T18" fmla="*/ 48 w 91"/>
                <a:gd name="T19" fmla="*/ 67 h 83"/>
                <a:gd name="T20" fmla="*/ 87 w 91"/>
                <a:gd name="T21" fmla="*/ 32 h 83"/>
                <a:gd name="T22" fmla="*/ 62 w 91"/>
                <a:gd name="T23" fmla="*/ 19 h 83"/>
                <a:gd name="T24" fmla="*/ 68 w 91"/>
                <a:gd name="T25" fmla="*/ 25 h 83"/>
                <a:gd name="T26" fmla="*/ 62 w 91"/>
                <a:gd name="T27" fmla="*/ 31 h 83"/>
                <a:gd name="T28" fmla="*/ 56 w 91"/>
                <a:gd name="T29" fmla="*/ 25 h 83"/>
                <a:gd name="T30" fmla="*/ 62 w 91"/>
                <a:gd name="T31" fmla="*/ 19 h 83"/>
                <a:gd name="T32" fmla="*/ 31 w 91"/>
                <a:gd name="T33" fmla="*/ 31 h 83"/>
                <a:gd name="T34" fmla="*/ 24 w 91"/>
                <a:gd name="T35" fmla="*/ 25 h 83"/>
                <a:gd name="T36" fmla="*/ 31 w 91"/>
                <a:gd name="T37" fmla="*/ 19 h 83"/>
                <a:gd name="T38" fmla="*/ 36 w 91"/>
                <a:gd name="T39" fmla="*/ 25 h 83"/>
                <a:gd name="T40" fmla="*/ 31 w 91"/>
                <a:gd name="T41" fmla="*/ 3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1" h="83">
                  <a:moveTo>
                    <a:pt x="87" y="32"/>
                  </a:moveTo>
                  <a:cubicBezTo>
                    <a:pt x="88" y="32"/>
                    <a:pt x="89" y="32"/>
                    <a:pt x="91" y="32"/>
                  </a:cubicBezTo>
                  <a:cubicBezTo>
                    <a:pt x="87" y="14"/>
                    <a:pt x="68" y="0"/>
                    <a:pt x="45" y="0"/>
                  </a:cubicBezTo>
                  <a:cubicBezTo>
                    <a:pt x="21" y="0"/>
                    <a:pt x="0" y="17"/>
                    <a:pt x="0" y="39"/>
                  </a:cubicBezTo>
                  <a:cubicBezTo>
                    <a:pt x="0" y="51"/>
                    <a:pt x="7" y="61"/>
                    <a:pt x="18" y="69"/>
                  </a:cubicBezTo>
                  <a:cubicBezTo>
                    <a:pt x="14" y="83"/>
                    <a:pt x="14" y="83"/>
                    <a:pt x="14" y="83"/>
                  </a:cubicBezTo>
                  <a:cubicBezTo>
                    <a:pt x="30" y="75"/>
                    <a:pt x="30" y="75"/>
                    <a:pt x="30" y="75"/>
                  </a:cubicBezTo>
                  <a:cubicBezTo>
                    <a:pt x="35" y="76"/>
                    <a:pt x="40" y="77"/>
                    <a:pt x="45" y="77"/>
                  </a:cubicBezTo>
                  <a:cubicBezTo>
                    <a:pt x="47" y="77"/>
                    <a:pt x="48" y="77"/>
                    <a:pt x="50" y="77"/>
                  </a:cubicBezTo>
                  <a:cubicBezTo>
                    <a:pt x="49" y="74"/>
                    <a:pt x="48" y="71"/>
                    <a:pt x="48" y="67"/>
                  </a:cubicBezTo>
                  <a:cubicBezTo>
                    <a:pt x="48" y="48"/>
                    <a:pt x="65" y="32"/>
                    <a:pt x="87" y="32"/>
                  </a:cubicBezTo>
                  <a:close/>
                  <a:moveTo>
                    <a:pt x="62" y="19"/>
                  </a:moveTo>
                  <a:cubicBezTo>
                    <a:pt x="66" y="19"/>
                    <a:pt x="68" y="22"/>
                    <a:pt x="68" y="25"/>
                  </a:cubicBezTo>
                  <a:cubicBezTo>
                    <a:pt x="68" y="29"/>
                    <a:pt x="66" y="31"/>
                    <a:pt x="62" y="31"/>
                  </a:cubicBezTo>
                  <a:cubicBezTo>
                    <a:pt x="59" y="31"/>
                    <a:pt x="56" y="29"/>
                    <a:pt x="56" y="25"/>
                  </a:cubicBezTo>
                  <a:cubicBezTo>
                    <a:pt x="56" y="22"/>
                    <a:pt x="59" y="19"/>
                    <a:pt x="62" y="19"/>
                  </a:cubicBezTo>
                  <a:close/>
                  <a:moveTo>
                    <a:pt x="31" y="31"/>
                  </a:moveTo>
                  <a:cubicBezTo>
                    <a:pt x="27" y="31"/>
                    <a:pt x="24" y="29"/>
                    <a:pt x="24" y="25"/>
                  </a:cubicBezTo>
                  <a:cubicBezTo>
                    <a:pt x="24" y="22"/>
                    <a:pt x="27" y="19"/>
                    <a:pt x="31" y="19"/>
                  </a:cubicBezTo>
                  <a:cubicBezTo>
                    <a:pt x="34" y="19"/>
                    <a:pt x="36" y="22"/>
                    <a:pt x="36" y="25"/>
                  </a:cubicBezTo>
                  <a:cubicBezTo>
                    <a:pt x="36" y="29"/>
                    <a:pt x="34" y="31"/>
                    <a:pt x="31" y="31"/>
                  </a:cubicBez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08D200C8-E66A-486C-8217-5D1C7E60E9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79100" y="744538"/>
              <a:ext cx="288925" cy="269875"/>
            </a:xfrm>
            <a:custGeom>
              <a:avLst/>
              <a:gdLst>
                <a:gd name="T0" fmla="*/ 77 w 77"/>
                <a:gd name="T1" fmla="*/ 33 h 70"/>
                <a:gd name="T2" fmla="*/ 38 w 77"/>
                <a:gd name="T3" fmla="*/ 0 h 70"/>
                <a:gd name="T4" fmla="*/ 0 w 77"/>
                <a:gd name="T5" fmla="*/ 33 h 70"/>
                <a:gd name="T6" fmla="*/ 38 w 77"/>
                <a:gd name="T7" fmla="*/ 66 h 70"/>
                <a:gd name="T8" fmla="*/ 52 w 77"/>
                <a:gd name="T9" fmla="*/ 63 h 70"/>
                <a:gd name="T10" fmla="*/ 64 w 77"/>
                <a:gd name="T11" fmla="*/ 70 h 70"/>
                <a:gd name="T12" fmla="*/ 61 w 77"/>
                <a:gd name="T13" fmla="*/ 59 h 70"/>
                <a:gd name="T14" fmla="*/ 77 w 77"/>
                <a:gd name="T15" fmla="*/ 33 h 70"/>
                <a:gd name="T16" fmla="*/ 26 w 77"/>
                <a:gd name="T17" fmla="*/ 27 h 70"/>
                <a:gd name="T18" fmla="*/ 21 w 77"/>
                <a:gd name="T19" fmla="*/ 23 h 70"/>
                <a:gd name="T20" fmla="*/ 26 w 77"/>
                <a:gd name="T21" fmla="*/ 18 h 70"/>
                <a:gd name="T22" fmla="*/ 32 w 77"/>
                <a:gd name="T23" fmla="*/ 23 h 70"/>
                <a:gd name="T24" fmla="*/ 26 w 77"/>
                <a:gd name="T25" fmla="*/ 27 h 70"/>
                <a:gd name="T26" fmla="*/ 51 w 77"/>
                <a:gd name="T27" fmla="*/ 27 h 70"/>
                <a:gd name="T28" fmla="*/ 46 w 77"/>
                <a:gd name="T29" fmla="*/ 23 h 70"/>
                <a:gd name="T30" fmla="*/ 51 w 77"/>
                <a:gd name="T31" fmla="*/ 18 h 70"/>
                <a:gd name="T32" fmla="*/ 56 w 77"/>
                <a:gd name="T33" fmla="*/ 23 h 70"/>
                <a:gd name="T34" fmla="*/ 51 w 77"/>
                <a:gd name="T35" fmla="*/ 27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77" h="70">
                  <a:moveTo>
                    <a:pt x="77" y="33"/>
                  </a:moveTo>
                  <a:cubicBezTo>
                    <a:pt x="77" y="15"/>
                    <a:pt x="59" y="0"/>
                    <a:pt x="38" y="0"/>
                  </a:cubicBezTo>
                  <a:cubicBezTo>
                    <a:pt x="17" y="0"/>
                    <a:pt x="0" y="15"/>
                    <a:pt x="0" y="33"/>
                  </a:cubicBezTo>
                  <a:cubicBezTo>
                    <a:pt x="0" y="51"/>
                    <a:pt x="17" y="66"/>
                    <a:pt x="38" y="66"/>
                  </a:cubicBezTo>
                  <a:cubicBezTo>
                    <a:pt x="43" y="66"/>
                    <a:pt x="47" y="65"/>
                    <a:pt x="52" y="63"/>
                  </a:cubicBezTo>
                  <a:cubicBezTo>
                    <a:pt x="64" y="70"/>
                    <a:pt x="64" y="70"/>
                    <a:pt x="64" y="70"/>
                  </a:cubicBezTo>
                  <a:cubicBezTo>
                    <a:pt x="61" y="59"/>
                    <a:pt x="61" y="59"/>
                    <a:pt x="61" y="59"/>
                  </a:cubicBezTo>
                  <a:cubicBezTo>
                    <a:pt x="70" y="52"/>
                    <a:pt x="77" y="43"/>
                    <a:pt x="77" y="33"/>
                  </a:cubicBezTo>
                  <a:close/>
                  <a:moveTo>
                    <a:pt x="26" y="27"/>
                  </a:moveTo>
                  <a:cubicBezTo>
                    <a:pt x="24" y="27"/>
                    <a:pt x="21" y="25"/>
                    <a:pt x="21" y="23"/>
                  </a:cubicBezTo>
                  <a:cubicBezTo>
                    <a:pt x="21" y="21"/>
                    <a:pt x="24" y="18"/>
                    <a:pt x="26" y="18"/>
                  </a:cubicBezTo>
                  <a:cubicBezTo>
                    <a:pt x="29" y="18"/>
                    <a:pt x="32" y="21"/>
                    <a:pt x="32" y="23"/>
                  </a:cubicBezTo>
                  <a:cubicBezTo>
                    <a:pt x="32" y="25"/>
                    <a:pt x="29" y="27"/>
                    <a:pt x="26" y="27"/>
                  </a:cubicBezTo>
                  <a:close/>
                  <a:moveTo>
                    <a:pt x="51" y="27"/>
                  </a:moveTo>
                  <a:cubicBezTo>
                    <a:pt x="49" y="27"/>
                    <a:pt x="46" y="25"/>
                    <a:pt x="46" y="23"/>
                  </a:cubicBezTo>
                  <a:cubicBezTo>
                    <a:pt x="46" y="21"/>
                    <a:pt x="49" y="18"/>
                    <a:pt x="51" y="18"/>
                  </a:cubicBezTo>
                  <a:cubicBezTo>
                    <a:pt x="54" y="18"/>
                    <a:pt x="56" y="21"/>
                    <a:pt x="56" y="23"/>
                  </a:cubicBezTo>
                  <a:cubicBezTo>
                    <a:pt x="56" y="25"/>
                    <a:pt x="54" y="27"/>
                    <a:pt x="51" y="27"/>
                  </a:cubicBezTo>
                  <a:close/>
                </a:path>
              </a:pathLst>
            </a:custGeom>
            <a:solidFill>
              <a:srgbClr val="1C617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  <p:graphicFrame>
        <p:nvGraphicFramePr>
          <p:cNvPr id="16" name="图表 15">
            <a:extLst>
              <a:ext uri="{FF2B5EF4-FFF2-40B4-BE49-F238E27FC236}">
                <a16:creationId xmlns:a16="http://schemas.microsoft.com/office/drawing/2014/main" id="{E09F4013-03BA-4245-AE63-E2BED6008BDA}"/>
              </a:ext>
            </a:extLst>
          </p:cNvPr>
          <p:cNvGraphicFramePr/>
          <p:nvPr/>
        </p:nvGraphicFramePr>
        <p:xfrm>
          <a:off x="3530992" y="1889910"/>
          <a:ext cx="2321169" cy="19393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Freeform 48">
            <a:extLst>
              <a:ext uri="{FF2B5EF4-FFF2-40B4-BE49-F238E27FC236}">
                <a16:creationId xmlns:a16="http://schemas.microsoft.com/office/drawing/2014/main" id="{79351EE8-36DF-412A-BF14-759217E791F1}"/>
              </a:ext>
            </a:extLst>
          </p:cNvPr>
          <p:cNvSpPr>
            <a:spLocks noEditPoints="1"/>
          </p:cNvSpPr>
          <p:nvPr/>
        </p:nvSpPr>
        <p:spPr bwMode="auto">
          <a:xfrm>
            <a:off x="4403801" y="2528413"/>
            <a:ext cx="575551" cy="662380"/>
          </a:xfrm>
          <a:custGeom>
            <a:avLst/>
            <a:gdLst>
              <a:gd name="T0" fmla="*/ 15 w 98"/>
              <a:gd name="T1" fmla="*/ 55 h 110"/>
              <a:gd name="T2" fmla="*/ 25 w 98"/>
              <a:gd name="T3" fmla="*/ 36 h 110"/>
              <a:gd name="T4" fmla="*/ 11 w 98"/>
              <a:gd name="T5" fmla="*/ 24 h 110"/>
              <a:gd name="T6" fmla="*/ 1 w 98"/>
              <a:gd name="T7" fmla="*/ 38 h 110"/>
              <a:gd name="T8" fmla="*/ 15 w 98"/>
              <a:gd name="T9" fmla="*/ 55 h 110"/>
              <a:gd name="T10" fmla="*/ 27 w 98"/>
              <a:gd name="T11" fmla="*/ 79 h 110"/>
              <a:gd name="T12" fmla="*/ 27 w 98"/>
              <a:gd name="T13" fmla="*/ 84 h 110"/>
              <a:gd name="T14" fmla="*/ 32 w 98"/>
              <a:gd name="T15" fmla="*/ 89 h 110"/>
              <a:gd name="T16" fmla="*/ 38 w 98"/>
              <a:gd name="T17" fmla="*/ 89 h 110"/>
              <a:gd name="T18" fmla="*/ 38 w 98"/>
              <a:gd name="T19" fmla="*/ 75 h 110"/>
              <a:gd name="T20" fmla="*/ 32 w 98"/>
              <a:gd name="T21" fmla="*/ 75 h 110"/>
              <a:gd name="T22" fmla="*/ 27 w 98"/>
              <a:gd name="T23" fmla="*/ 79 h 110"/>
              <a:gd name="T24" fmla="*/ 36 w 98"/>
              <a:gd name="T25" fmla="*/ 33 h 110"/>
              <a:gd name="T26" fmla="*/ 48 w 98"/>
              <a:gd name="T27" fmla="*/ 16 h 110"/>
              <a:gd name="T28" fmla="*/ 36 w 98"/>
              <a:gd name="T29" fmla="*/ 0 h 110"/>
              <a:gd name="T30" fmla="*/ 25 w 98"/>
              <a:gd name="T31" fmla="*/ 16 h 110"/>
              <a:gd name="T32" fmla="*/ 36 w 98"/>
              <a:gd name="T33" fmla="*/ 33 h 110"/>
              <a:gd name="T34" fmla="*/ 63 w 98"/>
              <a:gd name="T35" fmla="*/ 34 h 110"/>
              <a:gd name="T36" fmla="*/ 78 w 98"/>
              <a:gd name="T37" fmla="*/ 19 h 110"/>
              <a:gd name="T38" fmla="*/ 68 w 98"/>
              <a:gd name="T39" fmla="*/ 3 h 110"/>
              <a:gd name="T40" fmla="*/ 54 w 98"/>
              <a:gd name="T41" fmla="*/ 17 h 110"/>
              <a:gd name="T42" fmla="*/ 63 w 98"/>
              <a:gd name="T43" fmla="*/ 34 h 110"/>
              <a:gd name="T44" fmla="*/ 84 w 98"/>
              <a:gd name="T45" fmla="*/ 73 h 110"/>
              <a:gd name="T46" fmla="*/ 63 w 98"/>
              <a:gd name="T47" fmla="*/ 52 h 110"/>
              <a:gd name="T48" fmla="*/ 34 w 98"/>
              <a:gd name="T49" fmla="*/ 51 h 110"/>
              <a:gd name="T50" fmla="*/ 20 w 98"/>
              <a:gd name="T51" fmla="*/ 66 h 110"/>
              <a:gd name="T52" fmla="*/ 8 w 98"/>
              <a:gd name="T53" fmla="*/ 89 h 110"/>
              <a:gd name="T54" fmla="*/ 22 w 98"/>
              <a:gd name="T55" fmla="*/ 103 h 110"/>
              <a:gd name="T56" fmla="*/ 40 w 98"/>
              <a:gd name="T57" fmla="*/ 102 h 110"/>
              <a:gd name="T58" fmla="*/ 58 w 98"/>
              <a:gd name="T59" fmla="*/ 102 h 110"/>
              <a:gd name="T60" fmla="*/ 87 w 98"/>
              <a:gd name="T61" fmla="*/ 95 h 110"/>
              <a:gd name="T62" fmla="*/ 84 w 98"/>
              <a:gd name="T63" fmla="*/ 73 h 110"/>
              <a:gd name="T64" fmla="*/ 45 w 98"/>
              <a:gd name="T65" fmla="*/ 95 h 110"/>
              <a:gd name="T66" fmla="*/ 30 w 98"/>
              <a:gd name="T67" fmla="*/ 95 h 110"/>
              <a:gd name="T68" fmla="*/ 21 w 98"/>
              <a:gd name="T69" fmla="*/ 89 h 110"/>
              <a:gd name="T70" fmla="*/ 20 w 98"/>
              <a:gd name="T71" fmla="*/ 78 h 110"/>
              <a:gd name="T72" fmla="*/ 30 w 98"/>
              <a:gd name="T73" fmla="*/ 69 h 110"/>
              <a:gd name="T74" fmla="*/ 38 w 98"/>
              <a:gd name="T75" fmla="*/ 69 h 110"/>
              <a:gd name="T76" fmla="*/ 38 w 98"/>
              <a:gd name="T77" fmla="*/ 59 h 110"/>
              <a:gd name="T78" fmla="*/ 45 w 98"/>
              <a:gd name="T79" fmla="*/ 59 h 110"/>
              <a:gd name="T80" fmla="*/ 45 w 98"/>
              <a:gd name="T81" fmla="*/ 95 h 110"/>
              <a:gd name="T82" fmla="*/ 72 w 98"/>
              <a:gd name="T83" fmla="*/ 95 h 110"/>
              <a:gd name="T84" fmla="*/ 55 w 98"/>
              <a:gd name="T85" fmla="*/ 95 h 110"/>
              <a:gd name="T86" fmla="*/ 48 w 98"/>
              <a:gd name="T87" fmla="*/ 89 h 110"/>
              <a:gd name="T88" fmla="*/ 48 w 98"/>
              <a:gd name="T89" fmla="*/ 70 h 110"/>
              <a:gd name="T90" fmla="*/ 55 w 98"/>
              <a:gd name="T91" fmla="*/ 70 h 110"/>
              <a:gd name="T92" fmla="*/ 55 w 98"/>
              <a:gd name="T93" fmla="*/ 86 h 110"/>
              <a:gd name="T94" fmla="*/ 58 w 98"/>
              <a:gd name="T95" fmla="*/ 89 h 110"/>
              <a:gd name="T96" fmla="*/ 65 w 98"/>
              <a:gd name="T97" fmla="*/ 89 h 110"/>
              <a:gd name="T98" fmla="*/ 65 w 98"/>
              <a:gd name="T99" fmla="*/ 70 h 110"/>
              <a:gd name="T100" fmla="*/ 72 w 98"/>
              <a:gd name="T101" fmla="*/ 70 h 110"/>
              <a:gd name="T102" fmla="*/ 72 w 98"/>
              <a:gd name="T103" fmla="*/ 95 h 110"/>
              <a:gd name="T104" fmla="*/ 96 w 98"/>
              <a:gd name="T105" fmla="*/ 45 h 110"/>
              <a:gd name="T106" fmla="*/ 84 w 98"/>
              <a:gd name="T107" fmla="*/ 32 h 110"/>
              <a:gd name="T108" fmla="*/ 72 w 98"/>
              <a:gd name="T109" fmla="*/ 48 h 110"/>
              <a:gd name="T110" fmla="*/ 85 w 98"/>
              <a:gd name="T111" fmla="*/ 62 h 110"/>
              <a:gd name="T112" fmla="*/ 96 w 98"/>
              <a:gd name="T113" fmla="*/ 45 h 1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98" h="110">
                <a:moveTo>
                  <a:pt x="15" y="55"/>
                </a:moveTo>
                <a:cubicBezTo>
                  <a:pt x="27" y="53"/>
                  <a:pt x="25" y="39"/>
                  <a:pt x="25" y="36"/>
                </a:cubicBezTo>
                <a:cubicBezTo>
                  <a:pt x="24" y="32"/>
                  <a:pt x="19" y="24"/>
                  <a:pt x="11" y="24"/>
                </a:cubicBezTo>
                <a:cubicBezTo>
                  <a:pt x="2" y="25"/>
                  <a:pt x="1" y="38"/>
                  <a:pt x="1" y="38"/>
                </a:cubicBezTo>
                <a:cubicBezTo>
                  <a:pt x="0" y="45"/>
                  <a:pt x="4" y="58"/>
                  <a:pt x="15" y="55"/>
                </a:cubicBezTo>
                <a:close/>
                <a:moveTo>
                  <a:pt x="27" y="79"/>
                </a:moveTo>
                <a:cubicBezTo>
                  <a:pt x="27" y="80"/>
                  <a:pt x="26" y="82"/>
                  <a:pt x="27" y="84"/>
                </a:cubicBezTo>
                <a:cubicBezTo>
                  <a:pt x="28" y="89"/>
                  <a:pt x="32" y="89"/>
                  <a:pt x="32" y="89"/>
                </a:cubicBezTo>
                <a:cubicBezTo>
                  <a:pt x="38" y="89"/>
                  <a:pt x="38" y="89"/>
                  <a:pt x="38" y="89"/>
                </a:cubicBezTo>
                <a:cubicBezTo>
                  <a:pt x="38" y="75"/>
                  <a:pt x="38" y="75"/>
                  <a:pt x="38" y="75"/>
                </a:cubicBezTo>
                <a:cubicBezTo>
                  <a:pt x="32" y="75"/>
                  <a:pt x="32" y="75"/>
                  <a:pt x="32" y="75"/>
                </a:cubicBezTo>
                <a:cubicBezTo>
                  <a:pt x="29" y="76"/>
                  <a:pt x="28" y="78"/>
                  <a:pt x="27" y="79"/>
                </a:cubicBezTo>
                <a:close/>
                <a:moveTo>
                  <a:pt x="36" y="33"/>
                </a:moveTo>
                <a:cubicBezTo>
                  <a:pt x="42" y="33"/>
                  <a:pt x="48" y="25"/>
                  <a:pt x="48" y="16"/>
                </a:cubicBezTo>
                <a:cubicBezTo>
                  <a:pt x="48" y="8"/>
                  <a:pt x="42" y="0"/>
                  <a:pt x="36" y="0"/>
                </a:cubicBezTo>
                <a:cubicBezTo>
                  <a:pt x="30" y="0"/>
                  <a:pt x="25" y="8"/>
                  <a:pt x="25" y="16"/>
                </a:cubicBezTo>
                <a:cubicBezTo>
                  <a:pt x="25" y="25"/>
                  <a:pt x="30" y="33"/>
                  <a:pt x="36" y="33"/>
                </a:cubicBezTo>
                <a:close/>
                <a:moveTo>
                  <a:pt x="63" y="34"/>
                </a:moveTo>
                <a:cubicBezTo>
                  <a:pt x="71" y="35"/>
                  <a:pt x="77" y="26"/>
                  <a:pt x="78" y="19"/>
                </a:cubicBezTo>
                <a:cubicBezTo>
                  <a:pt x="79" y="12"/>
                  <a:pt x="74" y="4"/>
                  <a:pt x="68" y="3"/>
                </a:cubicBezTo>
                <a:cubicBezTo>
                  <a:pt x="62" y="2"/>
                  <a:pt x="54" y="11"/>
                  <a:pt x="54" y="17"/>
                </a:cubicBezTo>
                <a:cubicBezTo>
                  <a:pt x="53" y="25"/>
                  <a:pt x="55" y="32"/>
                  <a:pt x="63" y="34"/>
                </a:cubicBezTo>
                <a:close/>
                <a:moveTo>
                  <a:pt x="84" y="73"/>
                </a:moveTo>
                <a:cubicBezTo>
                  <a:pt x="84" y="73"/>
                  <a:pt x="71" y="63"/>
                  <a:pt x="63" y="52"/>
                </a:cubicBezTo>
                <a:cubicBezTo>
                  <a:pt x="53" y="37"/>
                  <a:pt x="38" y="43"/>
                  <a:pt x="34" y="51"/>
                </a:cubicBezTo>
                <a:cubicBezTo>
                  <a:pt x="29" y="59"/>
                  <a:pt x="21" y="64"/>
                  <a:pt x="20" y="66"/>
                </a:cubicBezTo>
                <a:cubicBezTo>
                  <a:pt x="19" y="67"/>
                  <a:pt x="4" y="75"/>
                  <a:pt x="8" y="89"/>
                </a:cubicBezTo>
                <a:cubicBezTo>
                  <a:pt x="11" y="103"/>
                  <a:pt x="22" y="103"/>
                  <a:pt x="22" y="103"/>
                </a:cubicBezTo>
                <a:cubicBezTo>
                  <a:pt x="22" y="103"/>
                  <a:pt x="31" y="104"/>
                  <a:pt x="40" y="102"/>
                </a:cubicBezTo>
                <a:cubicBezTo>
                  <a:pt x="50" y="100"/>
                  <a:pt x="58" y="102"/>
                  <a:pt x="58" y="102"/>
                </a:cubicBezTo>
                <a:cubicBezTo>
                  <a:pt x="58" y="102"/>
                  <a:pt x="81" y="110"/>
                  <a:pt x="87" y="95"/>
                </a:cubicBezTo>
                <a:cubicBezTo>
                  <a:pt x="93" y="81"/>
                  <a:pt x="84" y="73"/>
                  <a:pt x="84" y="73"/>
                </a:cubicBezTo>
                <a:close/>
                <a:moveTo>
                  <a:pt x="45" y="95"/>
                </a:moveTo>
                <a:cubicBezTo>
                  <a:pt x="30" y="95"/>
                  <a:pt x="30" y="95"/>
                  <a:pt x="30" y="95"/>
                </a:cubicBezTo>
                <a:cubicBezTo>
                  <a:pt x="24" y="94"/>
                  <a:pt x="21" y="89"/>
                  <a:pt x="21" y="89"/>
                </a:cubicBezTo>
                <a:cubicBezTo>
                  <a:pt x="21" y="88"/>
                  <a:pt x="19" y="84"/>
                  <a:pt x="20" y="78"/>
                </a:cubicBezTo>
                <a:cubicBezTo>
                  <a:pt x="23" y="70"/>
                  <a:pt x="30" y="69"/>
                  <a:pt x="30" y="69"/>
                </a:cubicBezTo>
                <a:cubicBezTo>
                  <a:pt x="38" y="69"/>
                  <a:pt x="38" y="69"/>
                  <a:pt x="38" y="69"/>
                </a:cubicBezTo>
                <a:cubicBezTo>
                  <a:pt x="38" y="59"/>
                  <a:pt x="38" y="59"/>
                  <a:pt x="38" y="59"/>
                </a:cubicBezTo>
                <a:cubicBezTo>
                  <a:pt x="45" y="59"/>
                  <a:pt x="45" y="59"/>
                  <a:pt x="45" y="59"/>
                </a:cubicBezTo>
                <a:lnTo>
                  <a:pt x="45" y="95"/>
                </a:lnTo>
                <a:close/>
                <a:moveTo>
                  <a:pt x="72" y="95"/>
                </a:moveTo>
                <a:cubicBezTo>
                  <a:pt x="55" y="95"/>
                  <a:pt x="55" y="95"/>
                  <a:pt x="55" y="95"/>
                </a:cubicBezTo>
                <a:cubicBezTo>
                  <a:pt x="49" y="93"/>
                  <a:pt x="48" y="89"/>
                  <a:pt x="48" y="89"/>
                </a:cubicBezTo>
                <a:cubicBezTo>
                  <a:pt x="48" y="70"/>
                  <a:pt x="48" y="70"/>
                  <a:pt x="48" y="70"/>
                </a:cubicBezTo>
                <a:cubicBezTo>
                  <a:pt x="55" y="70"/>
                  <a:pt x="55" y="70"/>
                  <a:pt x="55" y="70"/>
                </a:cubicBezTo>
                <a:cubicBezTo>
                  <a:pt x="55" y="86"/>
                  <a:pt x="55" y="86"/>
                  <a:pt x="55" y="86"/>
                </a:cubicBezTo>
                <a:cubicBezTo>
                  <a:pt x="56" y="88"/>
                  <a:pt x="58" y="89"/>
                  <a:pt x="58" y="89"/>
                </a:cubicBezTo>
                <a:cubicBezTo>
                  <a:pt x="65" y="89"/>
                  <a:pt x="65" y="89"/>
                  <a:pt x="65" y="89"/>
                </a:cubicBezTo>
                <a:cubicBezTo>
                  <a:pt x="65" y="70"/>
                  <a:pt x="65" y="70"/>
                  <a:pt x="65" y="70"/>
                </a:cubicBezTo>
                <a:cubicBezTo>
                  <a:pt x="72" y="70"/>
                  <a:pt x="72" y="70"/>
                  <a:pt x="72" y="70"/>
                </a:cubicBezTo>
                <a:lnTo>
                  <a:pt x="72" y="95"/>
                </a:lnTo>
                <a:close/>
                <a:moveTo>
                  <a:pt x="96" y="45"/>
                </a:moveTo>
                <a:cubicBezTo>
                  <a:pt x="96" y="42"/>
                  <a:pt x="94" y="32"/>
                  <a:pt x="84" y="32"/>
                </a:cubicBezTo>
                <a:cubicBezTo>
                  <a:pt x="74" y="32"/>
                  <a:pt x="72" y="41"/>
                  <a:pt x="72" y="48"/>
                </a:cubicBezTo>
                <a:cubicBezTo>
                  <a:pt x="72" y="54"/>
                  <a:pt x="73" y="62"/>
                  <a:pt x="85" y="62"/>
                </a:cubicBezTo>
                <a:cubicBezTo>
                  <a:pt x="98" y="62"/>
                  <a:pt x="96" y="48"/>
                  <a:pt x="96" y="45"/>
                </a:cubicBezTo>
                <a:close/>
              </a:path>
            </a:pathLst>
          </a:custGeom>
          <a:solidFill>
            <a:srgbClr val="4EC2E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90D011F-86C2-4B33-B699-16400E6A12C2}"/>
              </a:ext>
            </a:extLst>
          </p:cNvPr>
          <p:cNvSpPr txBox="1"/>
          <p:nvPr/>
        </p:nvSpPr>
        <p:spPr>
          <a:xfrm>
            <a:off x="948914" y="3989456"/>
            <a:ext cx="178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C617E"/>
                </a:solidFill>
                <a:cs typeface="+mn-ea"/>
                <a:sym typeface="+mn-lt"/>
              </a:rPr>
              <a:t>67%</a:t>
            </a:r>
            <a:endParaRPr lang="zh-CN" altLang="en-US" sz="36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6C9EF85-A2CD-4990-B23E-36B0C87DC836}"/>
              </a:ext>
            </a:extLst>
          </p:cNvPr>
          <p:cNvSpPr/>
          <p:nvPr/>
        </p:nvSpPr>
        <p:spPr>
          <a:xfrm>
            <a:off x="713313" y="4609284"/>
            <a:ext cx="2257799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376321" algn="l"/>
                <a:tab pos="443524" algn="l"/>
                <a:tab pos="524163" algn="l"/>
                <a:tab pos="631683" algn="l"/>
                <a:tab pos="698884" algn="l"/>
              </a:tabLst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此处文字替换成具体内容。此处文字替换成具体内容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  <a:p>
            <a:pPr algn="ctr">
              <a:lnSpc>
                <a:spcPct val="120000"/>
              </a:lnSpc>
              <a:tabLst>
                <a:tab pos="376321" algn="l"/>
                <a:tab pos="443524" algn="l"/>
                <a:tab pos="524163" algn="l"/>
                <a:tab pos="631683" algn="l"/>
                <a:tab pos="698884" algn="l"/>
              </a:tabLst>
            </a:pPr>
            <a:endParaRPr lang="en-US" altLang="zh-CN" sz="1164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C571CBA4-D963-41D5-B492-1C4AC1FF8FAF}"/>
              </a:ext>
            </a:extLst>
          </p:cNvPr>
          <p:cNvSpPr txBox="1"/>
          <p:nvPr/>
        </p:nvSpPr>
        <p:spPr>
          <a:xfrm>
            <a:off x="3798277" y="3989456"/>
            <a:ext cx="178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EC2E6"/>
                </a:solidFill>
                <a:cs typeface="+mn-ea"/>
                <a:sym typeface="+mn-lt"/>
              </a:rPr>
              <a:t>32%</a:t>
            </a:r>
            <a:endParaRPr lang="zh-CN" altLang="en-US" sz="3600" b="1" dirty="0">
              <a:solidFill>
                <a:srgbClr val="4EC2E6"/>
              </a:solidFill>
              <a:cs typeface="+mn-ea"/>
              <a:sym typeface="+mn-lt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1D694DB3-87C8-463A-AD1F-D1CAD0286C2E}"/>
              </a:ext>
            </a:extLst>
          </p:cNvPr>
          <p:cNvSpPr/>
          <p:nvPr/>
        </p:nvSpPr>
        <p:spPr>
          <a:xfrm>
            <a:off x="3562676" y="4609284"/>
            <a:ext cx="2257799" cy="13232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376321" algn="l"/>
                <a:tab pos="443524" algn="l"/>
                <a:tab pos="524163" algn="l"/>
                <a:tab pos="631683" algn="l"/>
                <a:tab pos="698884" algn="l"/>
              </a:tabLst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此处文字替换成具体内容。此处文字替换成具体内容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  <a:p>
            <a:pPr algn="ctr">
              <a:lnSpc>
                <a:spcPct val="120000"/>
              </a:lnSpc>
              <a:tabLst>
                <a:tab pos="376321" algn="l"/>
                <a:tab pos="443524" algn="l"/>
                <a:tab pos="524163" algn="l"/>
                <a:tab pos="631683" algn="l"/>
                <a:tab pos="698884" algn="l"/>
              </a:tabLst>
            </a:pPr>
            <a:endParaRPr lang="en-US" altLang="zh-CN" sz="1164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9CA5FEF-FC37-4271-AE54-A3B0BFAFBF02}"/>
              </a:ext>
            </a:extLst>
          </p:cNvPr>
          <p:cNvSpPr txBox="1"/>
          <p:nvPr/>
        </p:nvSpPr>
        <p:spPr>
          <a:xfrm>
            <a:off x="6611820" y="3989456"/>
            <a:ext cx="178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1C617E"/>
                </a:solidFill>
                <a:cs typeface="+mn-ea"/>
                <a:sym typeface="+mn-lt"/>
              </a:rPr>
              <a:t>87%</a:t>
            </a:r>
            <a:endParaRPr lang="zh-CN" altLang="en-US" sz="36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4B461FC2-16EC-4A96-B2F4-35155000EDC7}"/>
              </a:ext>
            </a:extLst>
          </p:cNvPr>
          <p:cNvSpPr/>
          <p:nvPr/>
        </p:nvSpPr>
        <p:spPr>
          <a:xfrm>
            <a:off x="6376219" y="4609284"/>
            <a:ext cx="225779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376321" algn="l"/>
                <a:tab pos="443524" algn="l"/>
                <a:tab pos="524163" algn="l"/>
                <a:tab pos="631683" algn="l"/>
                <a:tab pos="698884" algn="l"/>
              </a:tabLst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此处文字替换成具体内容。此处文字替换成具体内容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09B1D57-45B3-4B68-9C85-470045D371F1}"/>
              </a:ext>
            </a:extLst>
          </p:cNvPr>
          <p:cNvSpPr txBox="1"/>
          <p:nvPr/>
        </p:nvSpPr>
        <p:spPr>
          <a:xfrm>
            <a:off x="9425361" y="3989456"/>
            <a:ext cx="1786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600" b="1" dirty="0">
                <a:solidFill>
                  <a:srgbClr val="4EC2E6"/>
                </a:solidFill>
                <a:cs typeface="+mn-ea"/>
                <a:sym typeface="+mn-lt"/>
              </a:rPr>
              <a:t>54%</a:t>
            </a:r>
            <a:endParaRPr lang="zh-CN" altLang="en-US" sz="3600" b="1" dirty="0">
              <a:solidFill>
                <a:srgbClr val="4EC2E6"/>
              </a:solidFill>
              <a:cs typeface="+mn-ea"/>
              <a:sym typeface="+mn-lt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80C08F07-3D0D-44DB-93F8-35CE4D0937C1}"/>
              </a:ext>
            </a:extLst>
          </p:cNvPr>
          <p:cNvSpPr/>
          <p:nvPr/>
        </p:nvSpPr>
        <p:spPr>
          <a:xfrm>
            <a:off x="9189760" y="4609284"/>
            <a:ext cx="2257799" cy="11264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tabLst>
                <a:tab pos="376321" algn="l"/>
                <a:tab pos="443524" algn="l"/>
                <a:tab pos="524163" algn="l"/>
                <a:tab pos="631683" algn="l"/>
                <a:tab pos="698884" algn="l"/>
              </a:tabLst>
            </a:pPr>
            <a:r>
              <a:rPr lang="en-US" altLang="zh-CN" sz="1400" dirty="0" err="1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此处文字替换成具体内容。此处文字替换成具体内容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此处文字替换成具体内容。此处文字替换成具体内容。</a:t>
            </a:r>
          </a:p>
        </p:txBody>
      </p:sp>
      <p:sp>
        <p:nvSpPr>
          <p:cNvPr id="27" name="TextBox 4">
            <a:extLst>
              <a:ext uri="{FF2B5EF4-FFF2-40B4-BE49-F238E27FC236}">
                <a16:creationId xmlns:a16="http://schemas.microsoft.com/office/drawing/2014/main" id="{BBED13EA-B6D6-FEB8-CB1C-DCD041E57544}"/>
              </a:ext>
            </a:extLst>
          </p:cNvPr>
          <p:cNvSpPr txBox="1"/>
          <p:nvPr/>
        </p:nvSpPr>
        <p:spPr>
          <a:xfrm>
            <a:off x="1856321" y="6653303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bg1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1991791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650"/>
                            </p:stCondLst>
                            <p:childTnLst>
                              <p:par>
                                <p:cTn id="2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150"/>
                            </p:stCondLst>
                            <p:childTnLst>
                              <p:par>
                                <p:cTn id="36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825"/>
                            </p:stCondLst>
                            <p:childTnLst>
                              <p:par>
                                <p:cTn id="44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4325"/>
                            </p:stCondLst>
                            <p:childTnLst>
                              <p:par>
                                <p:cTn id="5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825"/>
                            </p:stCondLst>
                            <p:childTnLst>
                              <p:par>
                                <p:cTn id="63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6500"/>
                            </p:stCondLst>
                            <p:childTnLst>
                              <p:par>
                                <p:cTn id="7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7000"/>
                            </p:stCondLst>
                            <p:childTnLst>
                              <p:par>
                                <p:cTn id="7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2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0"/>
                            </p:stCondLst>
                            <p:childTnLst>
                              <p:par>
                                <p:cTn id="90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9175"/>
                            </p:stCondLst>
                            <p:childTnLst>
                              <p:par>
                                <p:cTn id="98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9675"/>
                            </p:stCondLst>
                            <p:childTnLst>
                              <p:par>
                                <p:cTn id="105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0175"/>
                            </p:stCondLst>
                            <p:childTnLst>
                              <p:par>
                                <p:cTn id="117" presetID="1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Graphic spid="4" grpId="0">
        <p:bldSub>
          <a:bldChart bld="series"/>
        </p:bldSub>
      </p:bldGraphic>
      <p:bldGraphic spid="10" grpId="0">
        <p:bldSub>
          <a:bldChart bld="series"/>
        </p:bldSub>
      </p:bldGraphic>
      <p:bldP spid="11" grpId="0" animBg="1"/>
      <p:bldGraphic spid="12" grpId="0">
        <p:bldSub>
          <a:bldChart bld="series"/>
        </p:bldSub>
      </p:bldGraphic>
      <p:bldGraphic spid="16" grpId="0">
        <p:bldSub>
          <a:bldChart bld="series"/>
        </p:bldSub>
      </p:bldGraphic>
      <p:bldP spid="17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 27"/>
          <p:cNvGrpSpPr/>
          <p:nvPr/>
        </p:nvGrpSpPr>
        <p:grpSpPr>
          <a:xfrm>
            <a:off x="3835451" y="2069860"/>
            <a:ext cx="4572000" cy="3048003"/>
            <a:chOff x="4114800" y="1988632"/>
            <a:chExt cx="4572000" cy="3048002"/>
          </a:xfrm>
        </p:grpSpPr>
        <p:sp>
          <p:nvSpPr>
            <p:cNvPr id="2" name="单圆角矩形 1"/>
            <p:cNvSpPr/>
            <p:nvPr/>
          </p:nvSpPr>
          <p:spPr>
            <a:xfrm>
              <a:off x="6400800" y="1988632"/>
              <a:ext cx="2286000" cy="1524001"/>
            </a:xfrm>
            <a:prstGeom prst="round1Rect">
              <a:avLst/>
            </a:prstGeom>
            <a:solidFill>
              <a:srgbClr val="4EC2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3" name="单圆角矩形 2"/>
            <p:cNvSpPr/>
            <p:nvPr/>
          </p:nvSpPr>
          <p:spPr>
            <a:xfrm flipH="1">
              <a:off x="4114800" y="1988632"/>
              <a:ext cx="2286000" cy="1524001"/>
            </a:xfrm>
            <a:prstGeom prst="round1Rect">
              <a:avLst/>
            </a:prstGeom>
            <a:solidFill>
              <a:srgbClr val="1C617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4" name="单圆角矩形 3"/>
            <p:cNvSpPr/>
            <p:nvPr/>
          </p:nvSpPr>
          <p:spPr>
            <a:xfrm flipH="1" flipV="1">
              <a:off x="4114800" y="3512633"/>
              <a:ext cx="2286000" cy="1524001"/>
            </a:xfrm>
            <a:prstGeom prst="round1Rect">
              <a:avLst/>
            </a:prstGeom>
            <a:solidFill>
              <a:srgbClr val="4EC2E6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5" name="单圆角矩形 4"/>
            <p:cNvSpPr/>
            <p:nvPr/>
          </p:nvSpPr>
          <p:spPr>
            <a:xfrm flipV="1">
              <a:off x="6400800" y="3512633"/>
              <a:ext cx="2286000" cy="1524001"/>
            </a:xfrm>
            <a:prstGeom prst="round1Rect">
              <a:avLst/>
            </a:prstGeom>
            <a:solidFill>
              <a:srgbClr val="1C617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062655" y="2152187"/>
              <a:ext cx="446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5400" b="1">
                  <a:solidFill>
                    <a:srgbClr val="FFFFFF"/>
                  </a:solidFill>
                  <a:cs typeface="+mn-ea"/>
                  <a:sym typeface="+mn-lt"/>
                </a:rPr>
                <a:t>s</a:t>
              </a:r>
              <a:endParaRPr lang="zh-CN" altLang="en-US" sz="5400" b="1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320776" y="3824120"/>
              <a:ext cx="446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T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185337" y="2300119"/>
              <a:ext cx="446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W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062655" y="3824120"/>
              <a:ext cx="44604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914377">
                <a:defRPr/>
              </a:pPr>
              <a:r>
                <a:rPr lang="en-US" altLang="zh-CN" sz="5400" b="1" dirty="0">
                  <a:solidFill>
                    <a:schemeClr val="bg1"/>
                  </a:solidFill>
                  <a:cs typeface="+mn-ea"/>
                  <a:sym typeface="+mn-lt"/>
                </a:rPr>
                <a:t>O</a:t>
              </a:r>
              <a:endParaRPr lang="zh-CN" altLang="en-US" sz="5400" b="1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872886" y="1629632"/>
            <a:ext cx="2436105" cy="1809137"/>
            <a:chOff x="440909" y="1832888"/>
            <a:chExt cx="2436105" cy="1809138"/>
          </a:xfrm>
        </p:grpSpPr>
        <p:sp>
          <p:nvSpPr>
            <p:cNvPr id="10" name="同侧圆角矩形 9"/>
            <p:cNvSpPr/>
            <p:nvPr/>
          </p:nvSpPr>
          <p:spPr>
            <a:xfrm>
              <a:off x="981308" y="1832888"/>
              <a:ext cx="1059366" cy="311487"/>
            </a:xfrm>
            <a:prstGeom prst="round2SameRect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 dirty="0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1" name="Rectangle 161"/>
            <p:cNvSpPr>
              <a:spLocks noChangeArrowheads="1"/>
            </p:cNvSpPr>
            <p:nvPr/>
          </p:nvSpPr>
          <p:spPr bwMode="auto">
            <a:xfrm>
              <a:off x="675580" y="1844409"/>
              <a:ext cx="16708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377"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BUSINESS ITEM</a:t>
              </a:r>
              <a:endParaRPr lang="id-ID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2" name="Rectangle 161"/>
            <p:cNvSpPr>
              <a:spLocks noChangeArrowheads="1"/>
            </p:cNvSpPr>
            <p:nvPr/>
          </p:nvSpPr>
          <p:spPr bwMode="auto">
            <a:xfrm>
              <a:off x="440909" y="2300119"/>
              <a:ext cx="2436105" cy="1341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 algn="r">
                <a:lnSpc>
                  <a:spcPct val="120000"/>
                </a:lnSpc>
              </a:pPr>
              <a:r>
                <a:rPr lang="zh-CN" altLang="en-US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详细内容</a:t>
              </a:r>
              <a:r>
                <a:rPr lang="en-US" altLang="zh-CN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……</a:t>
              </a:r>
              <a:r>
                <a:rPr lang="zh-CN" altLang="en-US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点击输入本栏的具体文字，简明扼要的说明分项内容，此为概念图解。</a:t>
              </a:r>
              <a:endPara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endParaRPr>
            </a:p>
            <a:p>
              <a:pPr algn="r" defTabSz="914377">
                <a:defRPr/>
              </a:pPr>
              <a:endParaRPr lang="id-ID" sz="1400" dirty="0">
                <a:solidFill>
                  <a:srgbClr val="000000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9179405" y="1610451"/>
            <a:ext cx="2436105" cy="1797616"/>
            <a:chOff x="440909" y="1844409"/>
            <a:chExt cx="2436105" cy="1797617"/>
          </a:xfrm>
        </p:grpSpPr>
        <p:sp>
          <p:nvSpPr>
            <p:cNvPr id="15" name="同侧圆角矩形 14"/>
            <p:cNvSpPr/>
            <p:nvPr/>
          </p:nvSpPr>
          <p:spPr>
            <a:xfrm>
              <a:off x="981308" y="1844409"/>
              <a:ext cx="1059366" cy="311487"/>
            </a:xfrm>
            <a:prstGeom prst="round2SameRect">
              <a:avLst/>
            </a:prstGeom>
            <a:solidFill>
              <a:srgbClr val="4EC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16" name="Rectangle 161"/>
            <p:cNvSpPr>
              <a:spLocks noChangeArrowheads="1"/>
            </p:cNvSpPr>
            <p:nvPr/>
          </p:nvSpPr>
          <p:spPr bwMode="auto">
            <a:xfrm>
              <a:off x="675580" y="1844409"/>
              <a:ext cx="16708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377"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BUSINESS ITEM</a:t>
              </a:r>
              <a:endParaRPr lang="id-ID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17" name="Rectangle 161"/>
            <p:cNvSpPr>
              <a:spLocks noChangeArrowheads="1"/>
            </p:cNvSpPr>
            <p:nvPr/>
          </p:nvSpPr>
          <p:spPr bwMode="auto">
            <a:xfrm>
              <a:off x="440909" y="2300119"/>
              <a:ext cx="2436105" cy="1341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>
                <a:lnSpc>
                  <a:spcPct val="120000"/>
                </a:lnSpc>
              </a:pPr>
              <a:r>
                <a:rPr lang="zh-CN" altLang="en-US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详细内容</a:t>
              </a:r>
              <a:r>
                <a:rPr lang="en-US" altLang="zh-CN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……</a:t>
              </a:r>
              <a:r>
                <a:rPr lang="zh-CN" altLang="en-US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点击输入本栏的具体文字，简明扼要的说明分项内容，此为概念图解。</a:t>
              </a:r>
              <a:endPara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endParaRPr>
            </a:p>
            <a:p>
              <a:pPr algn="ctr" defTabSz="914377">
                <a:defRPr/>
              </a:pPr>
              <a:endParaRPr lang="id-ID" sz="1400" dirty="0">
                <a:solidFill>
                  <a:srgbClr val="000000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872886" y="4505094"/>
            <a:ext cx="2436105" cy="1809137"/>
            <a:chOff x="440909" y="1832888"/>
            <a:chExt cx="2436105" cy="1809138"/>
          </a:xfrm>
        </p:grpSpPr>
        <p:sp>
          <p:nvSpPr>
            <p:cNvPr id="19" name="同侧圆角矩形 18"/>
            <p:cNvSpPr/>
            <p:nvPr/>
          </p:nvSpPr>
          <p:spPr>
            <a:xfrm>
              <a:off x="981308" y="1832888"/>
              <a:ext cx="1059366" cy="311487"/>
            </a:xfrm>
            <a:prstGeom prst="round2SameRect">
              <a:avLst/>
            </a:prstGeom>
            <a:solidFill>
              <a:srgbClr val="4EC2E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0" name="Rectangle 161"/>
            <p:cNvSpPr>
              <a:spLocks noChangeArrowheads="1"/>
            </p:cNvSpPr>
            <p:nvPr/>
          </p:nvSpPr>
          <p:spPr bwMode="auto">
            <a:xfrm>
              <a:off x="634008" y="1851826"/>
              <a:ext cx="16708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377"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BUSINESS ITEM</a:t>
              </a:r>
              <a:endParaRPr lang="id-ID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1" name="Rectangle 161"/>
            <p:cNvSpPr>
              <a:spLocks noChangeArrowheads="1"/>
            </p:cNvSpPr>
            <p:nvPr/>
          </p:nvSpPr>
          <p:spPr bwMode="auto">
            <a:xfrm>
              <a:off x="440909" y="2300119"/>
              <a:ext cx="2436105" cy="1341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 algn="r">
                <a:lnSpc>
                  <a:spcPct val="120000"/>
                </a:lnSpc>
              </a:pPr>
              <a:r>
                <a:rPr lang="zh-CN" altLang="en-US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详细内容</a:t>
              </a:r>
              <a:r>
                <a:rPr lang="en-US" altLang="zh-CN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……</a:t>
              </a:r>
              <a:r>
                <a:rPr lang="zh-CN" altLang="en-US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点击输入本栏的具体文字，简明扼要的说明分项内容，此为概念图解。</a:t>
              </a:r>
              <a:endPara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endParaRPr>
            </a:p>
            <a:p>
              <a:pPr algn="r" defTabSz="914377">
                <a:defRPr/>
              </a:pPr>
              <a:endParaRPr lang="id-ID" sz="1400" dirty="0">
                <a:solidFill>
                  <a:srgbClr val="000000"/>
                </a:solidFill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179405" y="4505094"/>
            <a:ext cx="2436105" cy="1809137"/>
            <a:chOff x="440909" y="1832888"/>
            <a:chExt cx="2436105" cy="1809138"/>
          </a:xfrm>
        </p:grpSpPr>
        <p:sp>
          <p:nvSpPr>
            <p:cNvPr id="23" name="同侧圆角矩形 22"/>
            <p:cNvSpPr/>
            <p:nvPr/>
          </p:nvSpPr>
          <p:spPr>
            <a:xfrm>
              <a:off x="981308" y="1832888"/>
              <a:ext cx="1059366" cy="311487"/>
            </a:xfrm>
            <a:prstGeom prst="round2SameRect">
              <a:avLst/>
            </a:prstGeom>
            <a:solidFill>
              <a:srgbClr val="1C617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>
                <a:defRPr/>
              </a:pPr>
              <a:endParaRPr lang="zh-CN" altLang="en-US">
                <a:solidFill>
                  <a:srgbClr val="FFFFFF"/>
                </a:solidFill>
                <a:cs typeface="+mn-ea"/>
                <a:sym typeface="+mn-lt"/>
              </a:endParaRPr>
            </a:p>
          </p:txBody>
        </p:sp>
        <p:sp>
          <p:nvSpPr>
            <p:cNvPr id="24" name="Rectangle 161"/>
            <p:cNvSpPr>
              <a:spLocks noChangeArrowheads="1"/>
            </p:cNvSpPr>
            <p:nvPr/>
          </p:nvSpPr>
          <p:spPr bwMode="auto">
            <a:xfrm>
              <a:off x="675580" y="1832888"/>
              <a:ext cx="1670824" cy="261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algn="ctr" defTabSz="914377">
                <a:defRPr/>
              </a:pPr>
              <a:r>
                <a:rPr lang="en-US" sz="1100" b="1" dirty="0">
                  <a:solidFill>
                    <a:schemeClr val="bg1"/>
                  </a:solidFill>
                  <a:latin typeface="+mn-lt"/>
                  <a:cs typeface="+mn-ea"/>
                  <a:sym typeface="+mn-lt"/>
                </a:rPr>
                <a:t>BUSINESS ITEM</a:t>
              </a:r>
              <a:endParaRPr lang="id-ID" sz="1100" b="1" dirty="0">
                <a:solidFill>
                  <a:schemeClr val="bg1"/>
                </a:solidFill>
                <a:latin typeface="+mn-lt"/>
                <a:cs typeface="+mn-ea"/>
                <a:sym typeface="+mn-lt"/>
              </a:endParaRPr>
            </a:p>
          </p:txBody>
        </p:sp>
        <p:sp>
          <p:nvSpPr>
            <p:cNvPr id="25" name="Rectangle 161"/>
            <p:cNvSpPr>
              <a:spLocks noChangeArrowheads="1"/>
            </p:cNvSpPr>
            <p:nvPr/>
          </p:nvSpPr>
          <p:spPr bwMode="auto">
            <a:xfrm>
              <a:off x="440909" y="2300119"/>
              <a:ext cx="2436105" cy="13419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pPr lvl="0">
                <a:lnSpc>
                  <a:spcPct val="120000"/>
                </a:lnSpc>
              </a:pPr>
              <a:r>
                <a:rPr lang="zh-CN" altLang="en-US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详细内容</a:t>
              </a:r>
              <a:r>
                <a:rPr lang="en-US" altLang="zh-CN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……</a:t>
              </a:r>
              <a:r>
                <a:rPr lang="zh-CN" altLang="en-US" sz="1400" spc="300" dirty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lt"/>
                  <a:cs typeface="+mn-ea"/>
                  <a:sym typeface="+mn-lt"/>
                </a:rPr>
                <a:t>点击输入本栏的具体文字，简明扼要的说明分项内容，此为概念图解。</a:t>
              </a:r>
              <a:endParaRPr lang="en-US" altLang="zh-CN" sz="1400" spc="300" dirty="0">
                <a:solidFill>
                  <a:prstClr val="black">
                    <a:lumMod val="75000"/>
                    <a:lumOff val="25000"/>
                  </a:prstClr>
                </a:solidFill>
                <a:latin typeface="+mn-lt"/>
                <a:cs typeface="+mn-ea"/>
                <a:sym typeface="+mn-lt"/>
              </a:endParaRPr>
            </a:p>
            <a:p>
              <a:pPr algn="ctr" defTabSz="914377">
                <a:defRPr/>
              </a:pPr>
              <a:endParaRPr lang="id-ID" sz="1400" dirty="0">
                <a:solidFill>
                  <a:srgbClr val="000000"/>
                </a:solidFill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30" name="矩形 29">
            <a:extLst>
              <a:ext uri="{FF2B5EF4-FFF2-40B4-BE49-F238E27FC236}">
                <a16:creationId xmlns:a16="http://schemas.microsoft.com/office/drawing/2014/main" id="{F549BBA2-5677-4260-BDB3-3785BB7938E9}"/>
              </a:ext>
            </a:extLst>
          </p:cNvPr>
          <p:cNvSpPr/>
          <p:nvPr/>
        </p:nvSpPr>
        <p:spPr>
          <a:xfrm>
            <a:off x="1272970" y="335503"/>
            <a:ext cx="141577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1C617E"/>
                </a:solidFill>
                <a:cs typeface="+mn-ea"/>
                <a:sym typeface="+mn-lt"/>
              </a:rPr>
              <a:t>背景介绍</a:t>
            </a:r>
            <a:endParaRPr lang="en-US" altLang="zh-CN" sz="2400" b="1" dirty="0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84D2F2E0-2EBD-48F2-9B13-04F9997E03F3}"/>
              </a:ext>
            </a:extLst>
          </p:cNvPr>
          <p:cNvSpPr txBox="1"/>
          <p:nvPr/>
        </p:nvSpPr>
        <p:spPr>
          <a:xfrm>
            <a:off x="1272970" y="797168"/>
            <a:ext cx="121058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zh-CN"/>
            </a:defPPr>
            <a:lvl1pPr algn="ctr">
              <a:defRPr sz="6600">
                <a:solidFill>
                  <a:srgbClr val="1C617E"/>
                </a:solidFill>
                <a:latin typeface="Helvetica-Roman-SemiB" pitchFamily="2" charset="0"/>
                <a:ea typeface="SimSun-ExtB" panose="02010609060101010101" pitchFamily="49" charset="-122"/>
                <a:cs typeface="Arial" panose="020B0604020202020204" pitchFamily="34" charset="0"/>
              </a:defRPr>
            </a:lvl1pPr>
            <a:lvl2pPr marL="742950" indent="-28575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1600" b="1" dirty="0">
                <a:solidFill>
                  <a:srgbClr val="4EC2E6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</a:p>
        </p:txBody>
      </p:sp>
    </p:spTree>
    <p:extLst>
      <p:ext uri="{BB962C8B-B14F-4D97-AF65-F5344CB8AC3E}">
        <p14:creationId xmlns:p14="http://schemas.microsoft.com/office/powerpoint/2010/main" val="134967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6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150"/>
                            </p:stCondLst>
                            <p:childTnLst>
                              <p:par>
                                <p:cTn id="17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150"/>
                            </p:stCondLst>
                            <p:childTnLst>
                              <p:par>
                                <p:cTn id="2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5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400"/>
                            </p:stCondLst>
                            <p:childTnLst>
                              <p:par>
                                <p:cTn id="2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25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9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650"/>
                            </p:stCondLst>
                            <p:childTnLst>
                              <p:par>
                                <p:cTn id="31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25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900"/>
                            </p:stCondLst>
                            <p:childTnLst>
                              <p:par>
                                <p:cTn id="36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25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">
            <a:extLst>
              <a:ext uri="{FF2B5EF4-FFF2-40B4-BE49-F238E27FC236}">
                <a16:creationId xmlns:a16="http://schemas.microsoft.com/office/drawing/2014/main" id="{B10C92CB-246F-4CDE-8F6E-4536F64B58EC}"/>
              </a:ext>
            </a:extLst>
          </p:cNvPr>
          <p:cNvSpPr/>
          <p:nvPr/>
        </p:nvSpPr>
        <p:spPr>
          <a:xfrm>
            <a:off x="2452068" y="2241550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57150">
            <a:solidFill>
              <a:srgbClr val="4EC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5" name="文本框 13">
            <a:extLst>
              <a:ext uri="{FF2B5EF4-FFF2-40B4-BE49-F238E27FC236}">
                <a16:creationId xmlns:a16="http://schemas.microsoft.com/office/drawing/2014/main" id="{B0B4C82F-C8F6-4BD5-999F-54463B150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88037" y="2352675"/>
            <a:ext cx="3306161" cy="11079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6600" dirty="0">
                <a:solidFill>
                  <a:srgbClr val="1C617E"/>
                </a:solidFill>
                <a:latin typeface="+mn-lt"/>
                <a:ea typeface="+mn-ea"/>
                <a:cs typeface="+mn-ea"/>
                <a:sym typeface="+mn-lt"/>
              </a:rPr>
              <a:t>PART02</a:t>
            </a:r>
            <a:endParaRPr lang="zh-CN" altLang="en-US" sz="6600" dirty="0">
              <a:solidFill>
                <a:srgbClr val="1C617E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任意多边形 4">
            <a:extLst>
              <a:ext uri="{FF2B5EF4-FFF2-40B4-BE49-F238E27FC236}">
                <a16:creationId xmlns:a16="http://schemas.microsoft.com/office/drawing/2014/main" id="{B4D41440-FB6E-49F0-80BE-121E80FB8DFB}"/>
              </a:ext>
            </a:extLst>
          </p:cNvPr>
          <p:cNvSpPr/>
          <p:nvPr/>
        </p:nvSpPr>
        <p:spPr>
          <a:xfrm>
            <a:off x="2452068" y="4260850"/>
            <a:ext cx="2578100" cy="0"/>
          </a:xfrm>
          <a:custGeom>
            <a:avLst/>
            <a:gdLst>
              <a:gd name="connsiteX0" fmla="*/ 0 w 2578100"/>
              <a:gd name="connsiteY0" fmla="*/ 0 h 0"/>
              <a:gd name="connsiteX1" fmla="*/ 2578100 w 25781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78100">
                <a:moveTo>
                  <a:pt x="0" y="0"/>
                </a:moveTo>
                <a:lnTo>
                  <a:pt x="2578100" y="0"/>
                </a:lnTo>
              </a:path>
            </a:pathLst>
          </a:custGeom>
          <a:noFill/>
          <a:ln w="57150">
            <a:solidFill>
              <a:srgbClr val="4EC2E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solidFill>
                <a:srgbClr val="1C617E"/>
              </a:solidFill>
              <a:cs typeface="+mn-ea"/>
              <a:sym typeface="+mn-lt"/>
            </a:endParaRPr>
          </a:p>
        </p:txBody>
      </p:sp>
      <p:sp>
        <p:nvSpPr>
          <p:cNvPr id="8" name="文本框 66">
            <a:extLst>
              <a:ext uri="{FF2B5EF4-FFF2-40B4-BE49-F238E27FC236}">
                <a16:creationId xmlns:a16="http://schemas.microsoft.com/office/drawing/2014/main" id="{4104ECB6-8550-4862-ACD5-027828D9A6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2069" y="3319424"/>
            <a:ext cx="2441694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4400" b="1" dirty="0">
                <a:solidFill>
                  <a:srgbClr val="1C617E"/>
                </a:solidFill>
                <a:latin typeface="+mn-lt"/>
                <a:ea typeface="+mn-ea"/>
                <a:cs typeface="+mn-ea"/>
                <a:sym typeface="+mn-lt"/>
              </a:rPr>
              <a:t>产品运营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41E39D3-60B3-4CD2-BE1B-63F0B33D09B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6299198" y="-1"/>
            <a:ext cx="6464301" cy="6858001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32AA83D4-5D00-46FE-9035-ACEB980CC4D0}"/>
              </a:ext>
            </a:extLst>
          </p:cNvPr>
          <p:cNvGrpSpPr/>
          <p:nvPr/>
        </p:nvGrpSpPr>
        <p:grpSpPr>
          <a:xfrm>
            <a:off x="4806544" y="5600701"/>
            <a:ext cx="4159656" cy="952500"/>
            <a:chOff x="939800" y="4381500"/>
            <a:chExt cx="10566400" cy="2781300"/>
          </a:xfrm>
        </p:grpSpPr>
        <p:pic>
          <p:nvPicPr>
            <p:cNvPr id="11" name="图片 10" descr="图片包含 服装&#10;&#10;已生成高可信度的说明">
              <a:extLst>
                <a:ext uri="{FF2B5EF4-FFF2-40B4-BE49-F238E27FC236}">
                  <a16:creationId xmlns:a16="http://schemas.microsoft.com/office/drawing/2014/main" id="{FA9B021B-66C0-451C-8E96-A303A3959A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939800" y="4381500"/>
              <a:ext cx="5549900" cy="2768600"/>
            </a:xfrm>
            <a:prstGeom prst="rect">
              <a:avLst/>
            </a:prstGeom>
          </p:spPr>
        </p:pic>
        <p:pic>
          <p:nvPicPr>
            <p:cNvPr id="12" name="图片 11" descr="图片包含 服装&#10;&#10;已生成高可信度的说明">
              <a:extLst>
                <a:ext uri="{FF2B5EF4-FFF2-40B4-BE49-F238E27FC236}">
                  <a16:creationId xmlns:a16="http://schemas.microsoft.com/office/drawing/2014/main" id="{1B4DE176-64E8-4179-A104-4A92E00508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2"/>
            <a:stretch/>
          </p:blipFill>
          <p:spPr>
            <a:xfrm>
              <a:off x="5956300" y="4381500"/>
              <a:ext cx="5549900" cy="2781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54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0">
        <p14:prism isContent="1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53" presetClass="entr" presetSubtype="16" fill="hold" grpId="0" nodeType="withEffect">
                                  <p:stCondLst>
                                    <p:cond delay="3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800"/>
                            </p:stCondLst>
                            <p:childTnLst>
                              <p:par>
                                <p:cTn id="2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</p:bldLst>
  </p:timing>
</p:sld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2a4zbwx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1766</Words>
  <Application>Microsoft Office PowerPoint</Application>
  <PresentationFormat>宽屏</PresentationFormat>
  <Paragraphs>289</Paragraphs>
  <Slides>27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汉仪中圆简</vt:lpstr>
      <vt:lpstr>微软雅黑</vt:lpstr>
      <vt:lpstr>Agency FB</vt:lpstr>
      <vt:lpstr>Arial</vt:lpstr>
      <vt:lpstr>Calibri</vt:lpstr>
      <vt:lpstr>Wingdings</vt:lpstr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人工智能</dc:title>
  <dc:creator>第一PPT</dc:creator>
  <cp:keywords>www.1ppt.com</cp:keywords>
  <dc:description>www.1ppt.com</dc:description>
  <cp:lastModifiedBy>Administrator</cp:lastModifiedBy>
  <cp:revision>41</cp:revision>
  <dcterms:created xsi:type="dcterms:W3CDTF">2017-09-29T10:40:36Z</dcterms:created>
  <dcterms:modified xsi:type="dcterms:W3CDTF">2022-10-17T08:43:48Z</dcterms:modified>
</cp:coreProperties>
</file>