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6" r:id="rId7"/>
    <p:sldId id="262" r:id="rId8"/>
    <p:sldId id="261" r:id="rId9"/>
    <p:sldId id="260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2F1"/>
    <a:srgbClr val="5E789D"/>
    <a:srgbClr val="017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4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F0BE4-158A-445E-BD74-1B54FCB9A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410813-06FF-46C1-8848-1FA67B466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E7C73-4423-4779-B8C3-113BBEFA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A9FA-F453-4810-AFC1-9B907212196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C0B54D-5661-41F9-8812-BD4684A29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CAFEC-F4FB-4EC9-A772-692C8C54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D873-7A04-4A6C-98F0-2D11B2FE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7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0838C-53B4-4B21-87F2-91480311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A4B21B-41E7-4A06-94EE-6E7D27A7D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6EC4D-16C9-477E-9C12-8E839C65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A9FA-F453-4810-AFC1-9B907212196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38404-3925-4A74-897D-B8A08064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8F50D-866D-4C43-866D-EA71A7A7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D873-7A04-4A6C-98F0-2D11B2FE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66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BE41F7C-3C21-489E-B5E0-32D20E713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9F387F-F529-477B-BA7F-0C935EE4F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720B3B-89F0-4FC6-AFA5-6E7339FE4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A9FA-F453-4810-AFC1-9B907212196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86584-6C97-4E0C-8B7F-BE8B8BEF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B0D65-53C4-4244-BFFE-FDA54BA0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D873-7A04-4A6C-98F0-2D11B2FE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52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3B568-D756-4917-83C8-1DC50CF6D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064315-75F6-4CA1-BFDF-D9FA1426A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B69666-E9EF-41D0-84CD-35D47547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A9FA-F453-4810-AFC1-9B907212196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4BF28-AB94-4EB3-8C48-E23F5FEF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1C2AE-59B4-4C13-A81E-5BF6B422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D873-7A04-4A6C-98F0-2D11B2FE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97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164ACA-97A6-426B-A5AE-6B815CFA6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61AC10-E76E-4099-93A3-C875E6988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5C8C67-96B0-4045-8E26-04438027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A9FA-F453-4810-AFC1-9B907212196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31EFC-E619-4D36-9136-5D1D42D04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B95AB-2EC5-44A0-891F-795FC791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D873-7A04-4A6C-98F0-2D11B2FE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83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8F7F6C-D3A2-468C-8912-C416155E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235EF-FCC9-4423-A0E8-BEB54D132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4768C1-411E-4B66-B25C-C552A05E8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40AF61-1FA4-42E3-87E2-0B47AAD3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A9FA-F453-4810-AFC1-9B907212196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42B0E9-D280-4E20-AC36-E2D9D760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9A8FD6-F3DE-4971-AC09-C5870AB4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D873-7A04-4A6C-98F0-2D11B2FE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667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56800-B5E9-480B-A723-DA968D0DF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173A3B-AC6A-4B7E-A1EF-AED9239EB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3BA224-45CF-4507-8D11-74440C394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E3465C-873C-4734-AC0F-5B563CB92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C975C2-B595-4A29-8D63-DC411A596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F5A00B-FF73-4E09-A120-27A0DF07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A9FA-F453-4810-AFC1-9B907212196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A40708-E529-4581-BE75-83226BC01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7B4449-15A7-43E5-A9FA-6CCB9752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D873-7A04-4A6C-98F0-2D11B2FE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00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5F342-472E-4691-A827-BBEB66AB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70593F-A0D2-4F7B-9413-212568C2C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A9FA-F453-4810-AFC1-9B907212196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1867D6-5C6D-44E7-899B-C717CDCE0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60204B-2E9F-43D2-815D-1B22F12FF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D873-7A04-4A6C-98F0-2D11B2FE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2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92CF85-9103-43B9-9566-43F63AF2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A9FA-F453-4810-AFC1-9B907212196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F24DC9-F8D9-4353-8AC7-21C4DBFC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F2E48A-7539-4EA0-AF0F-96641D95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D873-7A04-4A6C-98F0-2D11B2FE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9220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5607F-EF0C-42F0-98D5-33F27905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E71CE-18BF-493F-A8B6-44E80E2C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310A6-51AF-474E-8A21-C2C4A0D4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73B36-BC59-4BB0-A4FB-BE26204F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A9FA-F453-4810-AFC1-9B907212196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32CC3-DB7E-4C62-B682-DC4F8782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573166-E7EA-4337-97A9-5C83C4ADD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D873-7A04-4A6C-98F0-2D11B2FE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29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914DB3-3BE5-4CB6-8B4E-7AE034FB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DC533D-B9C5-42BF-B293-FDD99CC0D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C4EE62-0854-410F-9C26-C674C71F6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D5F7E-26EF-47E2-BBC1-47011DB8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DA9FA-F453-4810-AFC1-9B907212196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E7D805-82AF-4562-B875-1686FBF2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FD418C-F3FD-4958-B138-8E7051B6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D873-7A04-4A6C-98F0-2D11B2FE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11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AABC4C-4ED3-4392-85DF-2D3C7ED5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A429FC-8F9B-4732-9322-93E73D322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49913-AB2B-40FD-A627-4FE1E86D7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DA9FA-F453-4810-AFC1-9B9072121961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205A03-A6EE-4C78-B54C-BA6C101B3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4AAA01-5FA8-4D3E-A8D3-2A4405664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CD873-7A04-4A6C-98F0-2D11B2FE71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35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C1C45A6-BFCB-4B69-B807-1765831E0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16" y="842052"/>
            <a:ext cx="8999744" cy="2388103"/>
          </a:xfrm>
        </p:spPr>
        <p:txBody>
          <a:bodyPr/>
          <a:lstStyle/>
          <a:p>
            <a:r>
              <a:rPr lang="en-US" altLang="zh-CN"/>
              <a:t>t</a:t>
            </a: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F5D4CFE8-60D5-4D07-9B96-B13E2A570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16" y="2702430"/>
            <a:ext cx="8999744" cy="165611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6" name="图片 5" descr="ppt-02">
            <a:extLst>
              <a:ext uri="{FF2B5EF4-FFF2-40B4-BE49-F238E27FC236}">
                <a16:creationId xmlns:a16="http://schemas.microsoft.com/office/drawing/2014/main" id="{C845297A-DB5A-41F7-ADA8-C366A630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342" cy="6858000"/>
          </a:xfrm>
          <a:prstGeom prst="rect">
            <a:avLst/>
          </a:prstGeom>
        </p:spPr>
      </p:pic>
      <p:pic>
        <p:nvPicPr>
          <p:cNvPr id="7" name="图片 6" descr="元素lo-03">
            <a:extLst>
              <a:ext uri="{FF2B5EF4-FFF2-40B4-BE49-F238E27FC236}">
                <a16:creationId xmlns:a16="http://schemas.microsoft.com/office/drawing/2014/main" id="{C7C308F5-65D1-41E8-B9B5-EC189AA83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2251" y="52096"/>
            <a:ext cx="3338843" cy="5265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FE8FB1B-A45C-4D1C-8CD8-86D566DE0BB9}"/>
              </a:ext>
            </a:extLst>
          </p:cNvPr>
          <p:cNvSpPr txBox="1"/>
          <p:nvPr/>
        </p:nvSpPr>
        <p:spPr>
          <a:xfrm>
            <a:off x="1474470" y="2551837"/>
            <a:ext cx="57531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69696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5</a:t>
            </a:r>
            <a:r>
              <a:rPr lang="zh-CN" altLang="en-US" sz="3200" dirty="0">
                <a:solidFill>
                  <a:srgbClr val="69696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天可视化分析实战营（</a:t>
            </a:r>
            <a:r>
              <a:rPr lang="en-US" altLang="zh-CN" sz="3200" dirty="0">
                <a:solidFill>
                  <a:srgbClr val="69696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2</a:t>
            </a:r>
            <a:r>
              <a:rPr lang="zh-CN" altLang="en-US" sz="3200" dirty="0">
                <a:solidFill>
                  <a:srgbClr val="69696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）</a:t>
            </a:r>
            <a:endParaRPr lang="en-US" altLang="zh-CN" sz="3200" dirty="0">
              <a:solidFill>
                <a:srgbClr val="69696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  <a:p>
            <a:endParaRPr lang="en-US" altLang="zh-CN" sz="3200" dirty="0">
              <a:solidFill>
                <a:srgbClr val="69696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  <a:p>
            <a:r>
              <a:rPr lang="zh-CN" altLang="en-US" sz="3200" dirty="0">
                <a:solidFill>
                  <a:srgbClr val="69696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数据分析流程与</a:t>
            </a:r>
            <a:r>
              <a:rPr lang="en-US" altLang="zh-CN" sz="3200" dirty="0">
                <a:solidFill>
                  <a:srgbClr val="69696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BI</a:t>
            </a:r>
            <a:r>
              <a:rPr lang="zh-CN" altLang="en-US" sz="3200" dirty="0">
                <a:solidFill>
                  <a:srgbClr val="696969"/>
                </a:solidFill>
                <a:latin typeface="思源黑体 Bold" panose="020B0800000000000000" pitchFamily="34" charset="-122"/>
                <a:ea typeface="思源黑体 Bold" panose="020B0800000000000000" pitchFamily="34" charset="-122"/>
              </a:rPr>
              <a:t>快速入门</a:t>
            </a:r>
            <a:endParaRPr lang="en-US" altLang="zh-CN" sz="3200" dirty="0">
              <a:solidFill>
                <a:srgbClr val="696969"/>
              </a:solidFill>
              <a:latin typeface="思源黑体 Bold" panose="020B0800000000000000" pitchFamily="34" charset="-122"/>
              <a:ea typeface="思源黑体 Bold" panose="020B0800000000000000" pitchFamily="34" charset="-122"/>
            </a:endParaRPr>
          </a:p>
        </p:txBody>
      </p:sp>
      <p:pic>
        <p:nvPicPr>
          <p:cNvPr id="11" name="图片 10" descr="元素主视觉-04">
            <a:extLst>
              <a:ext uri="{FF2B5EF4-FFF2-40B4-BE49-F238E27FC236}">
                <a16:creationId xmlns:a16="http://schemas.microsoft.com/office/drawing/2014/main" id="{2AC66CD0-8281-4B50-8256-59720A5659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8035" y="2176165"/>
            <a:ext cx="3579495" cy="330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391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元素lo-03">
            <a:extLst>
              <a:ext uri="{FF2B5EF4-FFF2-40B4-BE49-F238E27FC236}">
                <a16:creationId xmlns:a16="http://schemas.microsoft.com/office/drawing/2014/main" id="{71B4CAB8-6CF5-42BA-8225-6D2AC4ED4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50" y="144239"/>
            <a:ext cx="2633637" cy="4153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EB35ACF-3B48-4848-9239-857FC623C469}"/>
              </a:ext>
            </a:extLst>
          </p:cNvPr>
          <p:cNvSpPr txBox="1"/>
          <p:nvPr/>
        </p:nvSpPr>
        <p:spPr>
          <a:xfrm>
            <a:off x="1200151" y="284658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作业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C11B99-E0F4-49DC-B9BA-642DB98EF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946297"/>
            <a:ext cx="9820275" cy="401194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C629D0-B70D-413B-8D5D-09CE3A2C464D}"/>
              </a:ext>
            </a:extLst>
          </p:cNvPr>
          <p:cNvSpPr txBox="1"/>
          <p:nvPr/>
        </p:nvSpPr>
        <p:spPr>
          <a:xfrm>
            <a:off x="4048125" y="113395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696969"/>
                </a:solidFill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完成下方的分析组件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7D5DF93-3BED-43AD-8E44-57B6B617FC11}"/>
              </a:ext>
            </a:extLst>
          </p:cNvPr>
          <p:cNvGrpSpPr/>
          <p:nvPr/>
        </p:nvGrpSpPr>
        <p:grpSpPr>
          <a:xfrm>
            <a:off x="504826" y="376377"/>
            <a:ext cx="557212" cy="296163"/>
            <a:chOff x="504826" y="376377"/>
            <a:chExt cx="557212" cy="29616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120080-C254-43B8-92C8-5F5CD0EFE8DB}"/>
                </a:ext>
              </a:extLst>
            </p:cNvPr>
            <p:cNvSpPr/>
            <p:nvPr/>
          </p:nvSpPr>
          <p:spPr>
            <a:xfrm>
              <a:off x="504826" y="376377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FC05893A-615D-44F8-969F-9B17AB35C209}"/>
                </a:ext>
              </a:extLst>
            </p:cNvPr>
            <p:cNvSpPr/>
            <p:nvPr/>
          </p:nvSpPr>
          <p:spPr>
            <a:xfrm>
              <a:off x="709614" y="455996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786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>
            <a:extLst>
              <a:ext uri="{FF2B5EF4-FFF2-40B4-BE49-F238E27FC236}">
                <a16:creationId xmlns:a16="http://schemas.microsoft.com/office/drawing/2014/main" id="{24DAAF7B-8AE5-4DBB-9A87-A7C83FB1BEEB}"/>
              </a:ext>
            </a:extLst>
          </p:cNvPr>
          <p:cNvSpPr txBox="1"/>
          <p:nvPr/>
        </p:nvSpPr>
        <p:spPr>
          <a:xfrm>
            <a:off x="424498" y="3494435"/>
            <a:ext cx="1634490" cy="3219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lang="zh-CN" dirty="0"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明确分析需求</a:t>
            </a: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9F031824-8F46-4281-9BBF-B7A684DE3C25}"/>
              </a:ext>
            </a:extLst>
          </p:cNvPr>
          <p:cNvSpPr txBox="1"/>
          <p:nvPr/>
        </p:nvSpPr>
        <p:spPr>
          <a:xfrm>
            <a:off x="1926272" y="3494435"/>
            <a:ext cx="1835150" cy="3231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dirty="0"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制定分析计划</a:t>
            </a: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CD4E0BB5-6B11-4B2F-9587-18C0DA69E0B3}"/>
              </a:ext>
            </a:extLst>
          </p:cNvPr>
          <p:cNvSpPr txBox="1"/>
          <p:nvPr/>
        </p:nvSpPr>
        <p:spPr>
          <a:xfrm>
            <a:off x="3495674" y="3494435"/>
            <a:ext cx="1932940" cy="3231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dirty="0"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数据拆分建模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FA8F911B-084A-4544-A98F-C09D8CE27F45}"/>
              </a:ext>
            </a:extLst>
          </p:cNvPr>
          <p:cNvSpPr txBox="1"/>
          <p:nvPr/>
        </p:nvSpPr>
        <p:spPr>
          <a:xfrm>
            <a:off x="5227319" y="3494435"/>
            <a:ext cx="1718946" cy="3231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执行分析计划</a:t>
            </a: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75BDAAD6-7355-4E95-AD85-6255A2461C47}"/>
              </a:ext>
            </a:extLst>
          </p:cNvPr>
          <p:cNvSpPr txBox="1"/>
          <p:nvPr/>
        </p:nvSpPr>
        <p:spPr>
          <a:xfrm>
            <a:off x="6810056" y="3494435"/>
            <a:ext cx="1718946" cy="3219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lang="zh-CN"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展示分析结果</a:t>
            </a:r>
            <a:endParaRPr lang="en-US" altLang="zh-CN">
              <a:solidFill>
                <a:srgbClr val="027DD2"/>
              </a:solidFill>
              <a:latin typeface="Source Han Sans CN Light" charset="-122"/>
              <a:ea typeface="Source Han Sans CN Light" charset="-122"/>
              <a:cs typeface="Source Han Sans CN Light" charset="-122"/>
              <a:sym typeface="宋体" panose="02010600030101010101" pitchFamily="2" charset="-122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66DA43E5-305B-496B-BC68-293CAD67CA7E}"/>
              </a:ext>
            </a:extLst>
          </p:cNvPr>
          <p:cNvSpPr txBox="1"/>
          <p:nvPr/>
        </p:nvSpPr>
        <p:spPr>
          <a:xfrm>
            <a:off x="8410256" y="3494435"/>
            <a:ext cx="1718946" cy="3231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产出商业决策</a:t>
            </a: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1C7C1005-5BD2-4FB5-B1C7-8B2DF3C1FFAA}"/>
              </a:ext>
            </a:extLst>
          </p:cNvPr>
          <p:cNvSpPr txBox="1"/>
          <p:nvPr/>
        </p:nvSpPr>
        <p:spPr>
          <a:xfrm>
            <a:off x="10048556" y="3494435"/>
            <a:ext cx="1718946" cy="3231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验证决策效果</a:t>
            </a:r>
          </a:p>
        </p:txBody>
      </p:sp>
      <p:pic>
        <p:nvPicPr>
          <p:cNvPr id="11" name="编组 32@2x.png">
            <a:extLst>
              <a:ext uri="{FF2B5EF4-FFF2-40B4-BE49-F238E27FC236}">
                <a16:creationId xmlns:a16="http://schemas.microsoft.com/office/drawing/2014/main" id="{537E6948-9BC1-4E13-BC3D-B3AF1C7F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22" y="1912067"/>
            <a:ext cx="10954460" cy="150274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" name="文本框 1">
            <a:extLst>
              <a:ext uri="{FF2B5EF4-FFF2-40B4-BE49-F238E27FC236}">
                <a16:creationId xmlns:a16="http://schemas.microsoft.com/office/drawing/2014/main" id="{086BBAD8-47ED-4F50-8FAD-17DD14CCC5D3}"/>
              </a:ext>
            </a:extLst>
          </p:cNvPr>
          <p:cNvSpPr txBox="1"/>
          <p:nvPr/>
        </p:nvSpPr>
        <p:spPr>
          <a:xfrm>
            <a:off x="644842" y="4115989"/>
            <a:ext cx="12814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业务背景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分析目的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明确产出</a:t>
            </a: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6C33540D-A8E2-4203-9CEE-03B3651D16A3}"/>
              </a:ext>
            </a:extLst>
          </p:cNvPr>
          <p:cNvSpPr txBox="1"/>
          <p:nvPr/>
        </p:nvSpPr>
        <p:spPr>
          <a:xfrm>
            <a:off x="2203132" y="4115989"/>
            <a:ext cx="12814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5W2H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流程转化</a:t>
            </a: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5326441B-746D-45C3-A4FF-3BC941114CBD}"/>
              </a:ext>
            </a:extLst>
          </p:cNvPr>
          <p:cNvSpPr txBox="1"/>
          <p:nvPr/>
        </p:nvSpPr>
        <p:spPr>
          <a:xfrm>
            <a:off x="3761422" y="4115989"/>
            <a:ext cx="12814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获取数据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数据处理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64ABF8C8-8E70-4791-A87D-F9387FEB1C03}"/>
              </a:ext>
            </a:extLst>
          </p:cNvPr>
          <p:cNvSpPr txBox="1"/>
          <p:nvPr/>
        </p:nvSpPr>
        <p:spPr>
          <a:xfrm>
            <a:off x="5428297" y="4115989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分析方法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分析模型</a:t>
            </a:r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id="{56D4EC01-DA26-4CC9-8976-26257B777759}"/>
              </a:ext>
            </a:extLst>
          </p:cNvPr>
          <p:cNvSpPr txBox="1"/>
          <p:nvPr/>
        </p:nvSpPr>
        <p:spPr>
          <a:xfrm>
            <a:off x="6927532" y="4115989"/>
            <a:ext cx="14846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分析报告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可视化看板</a:t>
            </a: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23184CE7-BAB4-4D88-929F-6634FEF4A374}"/>
              </a:ext>
            </a:extLst>
          </p:cNvPr>
          <p:cNvSpPr txBox="1"/>
          <p:nvPr/>
        </p:nvSpPr>
        <p:spPr>
          <a:xfrm>
            <a:off x="10266997" y="4115989"/>
            <a:ext cx="128143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数据看版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周报月报</a:t>
            </a: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47C4F04E-153F-450B-84A9-A892F4511ABE}"/>
              </a:ext>
            </a:extLst>
          </p:cNvPr>
          <p:cNvSpPr txBox="1"/>
          <p:nvPr/>
        </p:nvSpPr>
        <p:spPr>
          <a:xfrm>
            <a:off x="8628697" y="4115989"/>
            <a:ext cx="12814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各方反馈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快速迭代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40D3740-1BD6-4651-A290-2A62387A926E}"/>
              </a:ext>
            </a:extLst>
          </p:cNvPr>
          <p:cNvGrpSpPr/>
          <p:nvPr/>
        </p:nvGrpSpPr>
        <p:grpSpPr>
          <a:xfrm>
            <a:off x="543522" y="351911"/>
            <a:ext cx="557212" cy="296163"/>
            <a:chOff x="504826" y="376377"/>
            <a:chExt cx="557212" cy="29616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58D911-8FC7-4ECF-A0FC-A5704336226C}"/>
                </a:ext>
              </a:extLst>
            </p:cNvPr>
            <p:cNvSpPr/>
            <p:nvPr/>
          </p:nvSpPr>
          <p:spPr>
            <a:xfrm>
              <a:off x="504826" y="376377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CE5C5B0-5C07-423F-8778-E8F6B004A03F}"/>
                </a:ext>
              </a:extLst>
            </p:cNvPr>
            <p:cNvSpPr/>
            <p:nvPr/>
          </p:nvSpPr>
          <p:spPr>
            <a:xfrm>
              <a:off x="709614" y="455996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 descr="元素lo-03">
            <a:extLst>
              <a:ext uri="{FF2B5EF4-FFF2-40B4-BE49-F238E27FC236}">
                <a16:creationId xmlns:a16="http://schemas.microsoft.com/office/drawing/2014/main" id="{77821960-5019-44BC-BD02-0CC48AF04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0" y="144239"/>
            <a:ext cx="2633637" cy="41534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F85F1AA-7D12-424A-9C49-29D26BA49C1F}"/>
              </a:ext>
            </a:extLst>
          </p:cNvPr>
          <p:cNvSpPr txBox="1"/>
          <p:nvPr/>
        </p:nvSpPr>
        <p:spPr>
          <a:xfrm>
            <a:off x="1241743" y="275871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数据分析基本流程</a:t>
            </a:r>
          </a:p>
        </p:txBody>
      </p:sp>
    </p:spTree>
    <p:extLst>
      <p:ext uri="{BB962C8B-B14F-4D97-AF65-F5344CB8AC3E}">
        <p14:creationId xmlns:p14="http://schemas.microsoft.com/office/powerpoint/2010/main" val="298110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0369EA-C758-4400-B1EE-9E4C3D6F1F89}"/>
              </a:ext>
            </a:extLst>
          </p:cNvPr>
          <p:cNvSpPr/>
          <p:nvPr/>
        </p:nvSpPr>
        <p:spPr>
          <a:xfrm>
            <a:off x="523876" y="1383050"/>
            <a:ext cx="4107180" cy="4993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流程图: 合并 4">
            <a:extLst>
              <a:ext uri="{FF2B5EF4-FFF2-40B4-BE49-F238E27FC236}">
                <a16:creationId xmlns:a16="http://schemas.microsoft.com/office/drawing/2014/main" id="{C5BC55EB-EA30-4432-8B00-3E87DE3DC717}"/>
              </a:ext>
            </a:extLst>
          </p:cNvPr>
          <p:cNvSpPr/>
          <p:nvPr/>
        </p:nvSpPr>
        <p:spPr>
          <a:xfrm rot="16200000">
            <a:off x="807721" y="1724680"/>
            <a:ext cx="171450" cy="17145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CE9BAD84-865D-4ECF-BE20-37E9CD789A4B}"/>
              </a:ext>
            </a:extLst>
          </p:cNvPr>
          <p:cNvSpPr txBox="1"/>
          <p:nvPr/>
        </p:nvSpPr>
        <p:spPr>
          <a:xfrm>
            <a:off x="1162051" y="1641495"/>
            <a:ext cx="183896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lang="zh-CN" altLang="en-US" sz="1600" dirty="0"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如何明确分析需求</a:t>
            </a: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078767AB-1003-4EA9-8DBE-5E9F204C9124}"/>
              </a:ext>
            </a:extLst>
          </p:cNvPr>
          <p:cNvSpPr txBox="1"/>
          <p:nvPr/>
        </p:nvSpPr>
        <p:spPr>
          <a:xfrm>
            <a:off x="807721" y="2189500"/>
            <a:ext cx="35413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accent1"/>
                </a:solidFill>
              </a:rPr>
              <a:t>所有商业数据分析都应该以业务场景为起始思考点，脱离实际业务的数据分析是没有任何商业价值的，意味着它永远只是一个孤立的数字。</a:t>
            </a:r>
          </a:p>
          <a:p>
            <a:pPr marL="285750" indent="-285750">
              <a:buFont typeface="Wingdings" panose="05000000000000000000" charset="0"/>
              <a:buChar char="p"/>
            </a:pPr>
            <a:endParaRPr lang="zh-CN" altLang="en-US" sz="1600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 dirty="0">
                <a:solidFill>
                  <a:schemeClr val="accent1"/>
                </a:solidFill>
              </a:rPr>
              <a:t>我们首先要熟悉业务含义，理解数据分析背后的背景、前提，以及想要关联的业务结果。</a:t>
            </a:r>
          </a:p>
          <a:p>
            <a:pPr indent="0">
              <a:buFont typeface="Wingdings" panose="05000000000000000000" charset="0"/>
              <a:buNone/>
            </a:pP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79108DA-B79E-4C55-BFE7-2134EFC9F1A5}"/>
              </a:ext>
            </a:extLst>
          </p:cNvPr>
          <p:cNvSpPr/>
          <p:nvPr/>
        </p:nvSpPr>
        <p:spPr>
          <a:xfrm>
            <a:off x="5096198" y="2088535"/>
            <a:ext cx="1430020" cy="1430020"/>
          </a:xfrm>
          <a:prstGeom prst="roundRect">
            <a:avLst/>
          </a:prstGeom>
          <a:solidFill>
            <a:srgbClr val="5E78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1B15536-76AE-41FD-9F1E-05A7763F70E7}"/>
              </a:ext>
            </a:extLst>
          </p:cNvPr>
          <p:cNvSpPr/>
          <p:nvPr/>
        </p:nvSpPr>
        <p:spPr>
          <a:xfrm>
            <a:off x="6741799" y="2088535"/>
            <a:ext cx="1430020" cy="1430020"/>
          </a:xfrm>
          <a:prstGeom prst="roundRect">
            <a:avLst/>
          </a:prstGeom>
          <a:solidFill>
            <a:srgbClr val="017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220626F-4420-425E-B56C-94EB35FB7E7A}"/>
              </a:ext>
            </a:extLst>
          </p:cNvPr>
          <p:cNvSpPr/>
          <p:nvPr/>
        </p:nvSpPr>
        <p:spPr>
          <a:xfrm>
            <a:off x="8387400" y="2073929"/>
            <a:ext cx="1430020" cy="1430020"/>
          </a:xfrm>
          <a:prstGeom prst="roundRect">
            <a:avLst/>
          </a:prstGeom>
          <a:solidFill>
            <a:srgbClr val="5E78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3BFDC35-4D14-403B-896A-23D792CE6C15}"/>
              </a:ext>
            </a:extLst>
          </p:cNvPr>
          <p:cNvSpPr/>
          <p:nvPr/>
        </p:nvSpPr>
        <p:spPr>
          <a:xfrm>
            <a:off x="10033001" y="2073929"/>
            <a:ext cx="1430020" cy="1430020"/>
          </a:xfrm>
          <a:prstGeom prst="roundRect">
            <a:avLst/>
          </a:prstGeom>
          <a:solidFill>
            <a:srgbClr val="017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371820CB-9E93-4BA8-9F65-965EAEDBF4CD}"/>
              </a:ext>
            </a:extLst>
          </p:cNvPr>
          <p:cNvSpPr/>
          <p:nvPr/>
        </p:nvSpPr>
        <p:spPr>
          <a:xfrm>
            <a:off x="5096198" y="3933210"/>
            <a:ext cx="1430020" cy="1430020"/>
          </a:xfrm>
          <a:prstGeom prst="roundRect">
            <a:avLst/>
          </a:prstGeom>
          <a:solidFill>
            <a:srgbClr val="017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8AC9450-C29B-4EA0-A170-8E3D07957862}"/>
              </a:ext>
            </a:extLst>
          </p:cNvPr>
          <p:cNvSpPr/>
          <p:nvPr/>
        </p:nvSpPr>
        <p:spPr>
          <a:xfrm>
            <a:off x="6703856" y="3933210"/>
            <a:ext cx="1430020" cy="1430020"/>
          </a:xfrm>
          <a:prstGeom prst="roundRect">
            <a:avLst/>
          </a:prstGeom>
          <a:solidFill>
            <a:srgbClr val="5E78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66E239D-11E8-4AEA-951C-3EF352993D04}"/>
              </a:ext>
            </a:extLst>
          </p:cNvPr>
          <p:cNvSpPr/>
          <p:nvPr/>
        </p:nvSpPr>
        <p:spPr>
          <a:xfrm>
            <a:off x="8387400" y="3918604"/>
            <a:ext cx="1430020" cy="1430020"/>
          </a:xfrm>
          <a:prstGeom prst="roundRect">
            <a:avLst/>
          </a:prstGeom>
          <a:solidFill>
            <a:srgbClr val="017E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5CAE815-7D68-42F9-AB0D-C091C7F16306}"/>
              </a:ext>
            </a:extLst>
          </p:cNvPr>
          <p:cNvSpPr/>
          <p:nvPr/>
        </p:nvSpPr>
        <p:spPr>
          <a:xfrm>
            <a:off x="10033001" y="3918604"/>
            <a:ext cx="1430020" cy="1430020"/>
          </a:xfrm>
          <a:prstGeom prst="roundRect">
            <a:avLst/>
          </a:prstGeom>
          <a:solidFill>
            <a:srgbClr val="5E789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">
            <a:extLst>
              <a:ext uri="{FF2B5EF4-FFF2-40B4-BE49-F238E27FC236}">
                <a16:creationId xmlns:a16="http://schemas.microsoft.com/office/drawing/2014/main" id="{EC4CC8CB-5AE9-4187-886D-494F438E7370}"/>
              </a:ext>
            </a:extLst>
          </p:cNvPr>
          <p:cNvSpPr txBox="1"/>
          <p:nvPr/>
        </p:nvSpPr>
        <p:spPr>
          <a:xfrm>
            <a:off x="5308506" y="2208649"/>
            <a:ext cx="1005403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lang="zh-CN" altLang="en-US" sz="1600" dirty="0">
                <a:solidFill>
                  <a:schemeClr val="bg1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业务模式</a:t>
            </a:r>
          </a:p>
        </p:txBody>
      </p:sp>
      <p:sp>
        <p:nvSpPr>
          <p:cNvPr id="26" name="文本框 2">
            <a:extLst>
              <a:ext uri="{FF2B5EF4-FFF2-40B4-BE49-F238E27FC236}">
                <a16:creationId xmlns:a16="http://schemas.microsoft.com/office/drawing/2014/main" id="{0214E61E-1ADF-4CF0-B18C-E927B4908CAB}"/>
              </a:ext>
            </a:extLst>
          </p:cNvPr>
          <p:cNvSpPr txBox="1"/>
          <p:nvPr/>
        </p:nvSpPr>
        <p:spPr>
          <a:xfrm>
            <a:off x="6954107" y="2208649"/>
            <a:ext cx="1005403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lang="zh-CN" altLang="en-US" sz="1600" dirty="0">
                <a:solidFill>
                  <a:schemeClr val="bg1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业务模式</a:t>
            </a:r>
          </a:p>
        </p:txBody>
      </p:sp>
      <p:sp>
        <p:nvSpPr>
          <p:cNvPr id="27" name="文本框 2">
            <a:extLst>
              <a:ext uri="{FF2B5EF4-FFF2-40B4-BE49-F238E27FC236}">
                <a16:creationId xmlns:a16="http://schemas.microsoft.com/office/drawing/2014/main" id="{BD3BE95C-0869-4E68-B3B3-5D017228D484}"/>
              </a:ext>
            </a:extLst>
          </p:cNvPr>
          <p:cNvSpPr txBox="1"/>
          <p:nvPr/>
        </p:nvSpPr>
        <p:spPr>
          <a:xfrm>
            <a:off x="8599708" y="2208649"/>
            <a:ext cx="1005403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lang="zh-CN" altLang="en-US" sz="1600" dirty="0">
                <a:solidFill>
                  <a:schemeClr val="bg1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业务模式</a:t>
            </a:r>
          </a:p>
        </p:txBody>
      </p:sp>
      <p:sp>
        <p:nvSpPr>
          <p:cNvPr id="28" name="文本框 2">
            <a:extLst>
              <a:ext uri="{FF2B5EF4-FFF2-40B4-BE49-F238E27FC236}">
                <a16:creationId xmlns:a16="http://schemas.microsoft.com/office/drawing/2014/main" id="{BC6C1791-4C0B-461B-AD04-F08BB8DCE2B1}"/>
              </a:ext>
            </a:extLst>
          </p:cNvPr>
          <p:cNvSpPr txBox="1"/>
          <p:nvPr/>
        </p:nvSpPr>
        <p:spPr>
          <a:xfrm>
            <a:off x="10245309" y="2221180"/>
            <a:ext cx="1005403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lang="zh-CN" altLang="en-US" sz="1600" dirty="0">
                <a:solidFill>
                  <a:schemeClr val="bg1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业务模式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8FD7094-BDC5-48C1-A9F5-BF555BCF056D}"/>
              </a:ext>
            </a:extLst>
          </p:cNvPr>
          <p:cNvSpPr txBox="1"/>
          <p:nvPr/>
        </p:nvSpPr>
        <p:spPr>
          <a:xfrm>
            <a:off x="5146901" y="2618036"/>
            <a:ext cx="145424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企业是怎么赚钱的？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en-US" altLang="zh-CN" sz="1100" dirty="0">
                <a:solidFill>
                  <a:schemeClr val="bg1"/>
                </a:solidFill>
              </a:rPr>
              <a:t>to B?</a:t>
            </a:r>
          </a:p>
          <a:p>
            <a:r>
              <a:rPr lang="en-US" altLang="zh-CN" sz="1100" dirty="0">
                <a:solidFill>
                  <a:schemeClr val="bg1"/>
                </a:solidFill>
              </a:rPr>
              <a:t>to C?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7E9E125-9129-4274-B94C-F47FFA5A9B91}"/>
              </a:ext>
            </a:extLst>
          </p:cNvPr>
          <p:cNvSpPr txBox="1"/>
          <p:nvPr/>
        </p:nvSpPr>
        <p:spPr>
          <a:xfrm>
            <a:off x="7082347" y="2612350"/>
            <a:ext cx="74892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设计前？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设计中？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设计后？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9864E08-43CC-44F0-A3A0-8110DFF91863}"/>
              </a:ext>
            </a:extLst>
          </p:cNvPr>
          <p:cNvSpPr txBox="1"/>
          <p:nvPr/>
        </p:nvSpPr>
        <p:spPr>
          <a:xfrm>
            <a:off x="8727948" y="2618036"/>
            <a:ext cx="60785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接触？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促进？</a:t>
            </a:r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跟进？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4F22D5F-809D-4F59-B7EA-8CB00CD70345}"/>
              </a:ext>
            </a:extLst>
          </p:cNvPr>
          <p:cNvSpPr txBox="1"/>
          <p:nvPr/>
        </p:nvSpPr>
        <p:spPr>
          <a:xfrm>
            <a:off x="10303016" y="2618036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企业用户？</a:t>
            </a:r>
            <a:endParaRPr lang="en-US" altLang="zh-CN" sz="1100" dirty="0">
              <a:solidFill>
                <a:schemeClr val="bg1"/>
              </a:solidFill>
            </a:endParaRPr>
          </a:p>
          <a:p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个人用户？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34" name="文本框 2">
            <a:extLst>
              <a:ext uri="{FF2B5EF4-FFF2-40B4-BE49-F238E27FC236}">
                <a16:creationId xmlns:a16="http://schemas.microsoft.com/office/drawing/2014/main" id="{AAD7D0BA-657B-4BAF-B351-9A7CAC600537}"/>
              </a:ext>
            </a:extLst>
          </p:cNvPr>
          <p:cNvSpPr txBox="1"/>
          <p:nvPr/>
        </p:nvSpPr>
        <p:spPr>
          <a:xfrm>
            <a:off x="5513689" y="4095036"/>
            <a:ext cx="59503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lang="zh-CN" altLang="en-US" sz="1600" dirty="0">
                <a:solidFill>
                  <a:schemeClr val="bg1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运营</a:t>
            </a:r>
          </a:p>
        </p:txBody>
      </p:sp>
      <p:sp>
        <p:nvSpPr>
          <p:cNvPr id="35" name="文本框 2">
            <a:extLst>
              <a:ext uri="{FF2B5EF4-FFF2-40B4-BE49-F238E27FC236}">
                <a16:creationId xmlns:a16="http://schemas.microsoft.com/office/drawing/2014/main" id="{F5E4D4F9-CA6B-470E-BB9C-F5BF591D7297}"/>
              </a:ext>
            </a:extLst>
          </p:cNvPr>
          <p:cNvSpPr txBox="1"/>
          <p:nvPr/>
        </p:nvSpPr>
        <p:spPr>
          <a:xfrm>
            <a:off x="7121348" y="4076016"/>
            <a:ext cx="59503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lang="zh-CN" altLang="en-US" sz="1600" dirty="0">
                <a:solidFill>
                  <a:schemeClr val="bg1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部门</a:t>
            </a:r>
          </a:p>
        </p:txBody>
      </p:sp>
      <p:sp>
        <p:nvSpPr>
          <p:cNvPr id="36" name="文本框 2">
            <a:extLst>
              <a:ext uri="{FF2B5EF4-FFF2-40B4-BE49-F238E27FC236}">
                <a16:creationId xmlns:a16="http://schemas.microsoft.com/office/drawing/2014/main" id="{DBC16EAB-819C-46BE-A508-3F1D4A191FC2}"/>
              </a:ext>
            </a:extLst>
          </p:cNvPr>
          <p:cNvSpPr txBox="1"/>
          <p:nvPr/>
        </p:nvSpPr>
        <p:spPr>
          <a:xfrm>
            <a:off x="8824526" y="4095036"/>
            <a:ext cx="53091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lang="en-US" altLang="zh-CN" sz="1600" dirty="0">
                <a:solidFill>
                  <a:schemeClr val="bg1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KPI</a:t>
            </a:r>
            <a:endParaRPr lang="zh-CN" altLang="en-US" sz="1600" dirty="0">
              <a:solidFill>
                <a:schemeClr val="bg1"/>
              </a:solidFill>
              <a:latin typeface="Source Han Sans CN Light" charset="-122"/>
              <a:ea typeface="Source Han Sans CN Light" charset="-122"/>
              <a:cs typeface="Source Han Sans CN Light" charset="-122"/>
              <a:sym typeface="宋体" panose="02010600030101010101" pitchFamily="2" charset="-122"/>
            </a:endParaRPr>
          </a:p>
        </p:txBody>
      </p:sp>
      <p:sp>
        <p:nvSpPr>
          <p:cNvPr id="37" name="文本框 2">
            <a:extLst>
              <a:ext uri="{FF2B5EF4-FFF2-40B4-BE49-F238E27FC236}">
                <a16:creationId xmlns:a16="http://schemas.microsoft.com/office/drawing/2014/main" id="{B7856C5B-F5EA-4ED2-8C04-F957FEDBB8FE}"/>
              </a:ext>
            </a:extLst>
          </p:cNvPr>
          <p:cNvSpPr txBox="1"/>
          <p:nvPr/>
        </p:nvSpPr>
        <p:spPr>
          <a:xfrm>
            <a:off x="10450491" y="4061976"/>
            <a:ext cx="59503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lang="zh-CN" altLang="en-US" sz="1600" dirty="0">
                <a:solidFill>
                  <a:schemeClr val="bg1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架构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7568DCC-D809-4BB8-8A20-0484E887486B}"/>
              </a:ext>
            </a:extLst>
          </p:cNvPr>
          <p:cNvSpPr txBox="1"/>
          <p:nvPr/>
        </p:nvSpPr>
        <p:spPr>
          <a:xfrm>
            <a:off x="5539868" y="4489609"/>
            <a:ext cx="46679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拉新</a:t>
            </a:r>
            <a:endParaRPr lang="en-US" altLang="zh-CN" sz="1100" dirty="0">
              <a:solidFill>
                <a:schemeClr val="bg1"/>
              </a:solidFill>
            </a:endParaRPr>
          </a:p>
          <a:p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促活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1750732-9F45-4F34-9A98-5EB496ECC0D5}"/>
              </a:ext>
            </a:extLst>
          </p:cNvPr>
          <p:cNvSpPr txBox="1"/>
          <p:nvPr/>
        </p:nvSpPr>
        <p:spPr>
          <a:xfrm>
            <a:off x="7030787" y="4489609"/>
            <a:ext cx="88998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支持部门？</a:t>
            </a:r>
            <a:endParaRPr lang="en-US" altLang="zh-CN" sz="1100" dirty="0">
              <a:solidFill>
                <a:schemeClr val="bg1"/>
              </a:solidFill>
            </a:endParaRPr>
          </a:p>
          <a:p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赋能部门？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E042D73-ED82-4AA9-A97E-E103236C3F97}"/>
              </a:ext>
            </a:extLst>
          </p:cNvPr>
          <p:cNvSpPr txBox="1"/>
          <p:nvPr/>
        </p:nvSpPr>
        <p:spPr>
          <a:xfrm>
            <a:off x="8506558" y="4489609"/>
            <a:ext cx="131318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为什么数据关心？</a:t>
            </a:r>
            <a:endParaRPr lang="en-US" altLang="zh-CN" sz="1100" dirty="0">
              <a:solidFill>
                <a:schemeClr val="bg1"/>
              </a:solidFill>
            </a:endParaRPr>
          </a:p>
          <a:p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为什么结果关心？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A64B89D-EA6F-4E77-AD59-B23708B6A615}"/>
              </a:ext>
            </a:extLst>
          </p:cNvPr>
          <p:cNvSpPr txBox="1"/>
          <p:nvPr/>
        </p:nvSpPr>
        <p:spPr>
          <a:xfrm>
            <a:off x="10303016" y="4489609"/>
            <a:ext cx="103105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</a:rPr>
              <a:t>有需要找谁？</a:t>
            </a:r>
            <a:endParaRPr lang="en-US" altLang="zh-CN" sz="1100" dirty="0">
              <a:solidFill>
                <a:schemeClr val="bg1"/>
              </a:solidFill>
            </a:endParaRPr>
          </a:p>
          <a:p>
            <a:endParaRPr lang="en-US" altLang="zh-CN" sz="1100" dirty="0">
              <a:solidFill>
                <a:schemeClr val="bg1"/>
              </a:solidFill>
            </a:endParaRPr>
          </a:p>
          <a:p>
            <a:r>
              <a:rPr lang="zh-CN" altLang="en-US" sz="1100" dirty="0">
                <a:solidFill>
                  <a:schemeClr val="bg1"/>
                </a:solidFill>
              </a:rPr>
              <a:t>有问题找谁？</a:t>
            </a:r>
            <a:endParaRPr lang="en-US" altLang="zh-CN" sz="1100" dirty="0">
              <a:solidFill>
                <a:schemeClr val="bg1"/>
              </a:solidFill>
            </a:endParaRPr>
          </a:p>
        </p:txBody>
      </p:sp>
      <p:pic>
        <p:nvPicPr>
          <p:cNvPr id="44" name="图片 43" descr="元素lo-03">
            <a:extLst>
              <a:ext uri="{FF2B5EF4-FFF2-40B4-BE49-F238E27FC236}">
                <a16:creationId xmlns:a16="http://schemas.microsoft.com/office/drawing/2014/main" id="{73550D89-CD2C-46B5-977A-4617628C3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50" y="144239"/>
            <a:ext cx="2633637" cy="415345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8F0AD4AB-2CDC-4772-995E-D72FF007445C}"/>
              </a:ext>
            </a:extLst>
          </p:cNvPr>
          <p:cNvSpPr txBox="1"/>
          <p:nvPr/>
        </p:nvSpPr>
        <p:spPr>
          <a:xfrm>
            <a:off x="1266826" y="287328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数据分析基本流程</a:t>
            </a: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FE633D59-970A-45AA-8461-FE80AFD5B0DE}"/>
              </a:ext>
            </a:extLst>
          </p:cNvPr>
          <p:cNvGrpSpPr/>
          <p:nvPr/>
        </p:nvGrpSpPr>
        <p:grpSpPr>
          <a:xfrm>
            <a:off x="604839" y="370078"/>
            <a:ext cx="557212" cy="296163"/>
            <a:chOff x="504826" y="376377"/>
            <a:chExt cx="557212" cy="296163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AB4A029-7BAD-4436-AC36-CE4FB4583830}"/>
                </a:ext>
              </a:extLst>
            </p:cNvPr>
            <p:cNvSpPr/>
            <p:nvPr/>
          </p:nvSpPr>
          <p:spPr>
            <a:xfrm>
              <a:off x="504826" y="376377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297294DE-8783-4F10-B054-561F9C0BF580}"/>
                </a:ext>
              </a:extLst>
            </p:cNvPr>
            <p:cNvSpPr/>
            <p:nvPr/>
          </p:nvSpPr>
          <p:spPr>
            <a:xfrm>
              <a:off x="709614" y="455996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1944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4EACA82-3A44-45D9-A08D-B8819D9ED647}"/>
              </a:ext>
            </a:extLst>
          </p:cNvPr>
          <p:cNvSpPr/>
          <p:nvPr/>
        </p:nvSpPr>
        <p:spPr>
          <a:xfrm>
            <a:off x="782955" y="1132205"/>
            <a:ext cx="4107180" cy="4993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流程图: 合并 4">
            <a:extLst>
              <a:ext uri="{FF2B5EF4-FFF2-40B4-BE49-F238E27FC236}">
                <a16:creationId xmlns:a16="http://schemas.microsoft.com/office/drawing/2014/main" id="{18D4C3BF-EB8D-455D-989B-975F78090854}"/>
              </a:ext>
            </a:extLst>
          </p:cNvPr>
          <p:cNvSpPr/>
          <p:nvPr/>
        </p:nvSpPr>
        <p:spPr>
          <a:xfrm rot="16200000">
            <a:off x="1066800" y="1473835"/>
            <a:ext cx="171450" cy="17145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F48DB01F-5CED-40BF-8BDE-0468E86A135A}"/>
              </a:ext>
            </a:extLst>
          </p:cNvPr>
          <p:cNvSpPr txBox="1"/>
          <p:nvPr/>
        </p:nvSpPr>
        <p:spPr>
          <a:xfrm>
            <a:off x="1421130" y="1390650"/>
            <a:ext cx="183896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lang="zh-CN" altLang="en-US" sz="1600" dirty="0"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如何明确分析需求</a:t>
            </a: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6950153C-5A9A-4BBF-AD18-A1364A9EA27B}"/>
              </a:ext>
            </a:extLst>
          </p:cNvPr>
          <p:cNvSpPr txBox="1"/>
          <p:nvPr/>
        </p:nvSpPr>
        <p:spPr>
          <a:xfrm>
            <a:off x="1066800" y="1938655"/>
            <a:ext cx="3541395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ClrTx/>
              <a:buSzTx/>
              <a:buFont typeface="Wingdings" panose="05000000000000000000" charset="0"/>
              <a:buChar char="p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数据分析师掌握主动性，多去和对接的业务方了解对方要做什么，进而盘一盘我能为他要做的事情提供点什么。</a:t>
            </a:r>
          </a:p>
          <a:p>
            <a:pPr marL="285750" indent="-285750" algn="l">
              <a:buClrTx/>
              <a:buSzTx/>
              <a:buFont typeface="Wingdings" panose="05000000000000000000" charset="0"/>
              <a:buChar char="p"/>
            </a:pPr>
            <a:endParaRPr lang="zh-CN" altLang="en-US" sz="1600">
              <a:solidFill>
                <a:schemeClr val="accent1"/>
              </a:solidFill>
            </a:endParaRPr>
          </a:p>
          <a:p>
            <a:pPr marL="285750" indent="-285750" algn="l">
              <a:buClrTx/>
              <a:buSzTx/>
              <a:buFont typeface="Wingdings" panose="05000000000000000000" charset="0"/>
              <a:buChar char="p"/>
            </a:pPr>
            <a:r>
              <a:rPr lang="zh-CN" altLang="en-US" sz="1600">
                <a:solidFill>
                  <a:schemeClr val="accent1"/>
                </a:solidFill>
              </a:rPr>
              <a:t>管理需求</a:t>
            </a:r>
            <a:endParaRPr lang="en-US" altLang="zh-CN" sz="1600">
              <a:solidFill>
                <a:schemeClr val="accent1"/>
              </a:solidFill>
            </a:endParaRPr>
          </a:p>
          <a:p>
            <a:pPr marL="742950" lvl="1" indent="-285750"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1600">
                <a:solidFill>
                  <a:schemeClr val="accent1"/>
                </a:solidFill>
              </a:rPr>
              <a:t>BRD</a:t>
            </a:r>
            <a:r>
              <a:rPr lang="zh-CN" altLang="en-US" sz="1600">
                <a:solidFill>
                  <a:schemeClr val="accent1"/>
                </a:solidFill>
              </a:rPr>
              <a:t>文档</a:t>
            </a:r>
          </a:p>
          <a:p>
            <a:pPr marL="742950" lvl="1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600">
                <a:solidFill>
                  <a:schemeClr val="accent1"/>
                </a:solidFill>
              </a:rPr>
              <a:t>需求管理文档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5D62AF8-14C3-40C1-927B-C1973A12B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454" y="1362075"/>
            <a:ext cx="6460524" cy="3860165"/>
          </a:xfrm>
          <a:prstGeom prst="rect">
            <a:avLst/>
          </a:prstGeom>
        </p:spPr>
      </p:pic>
      <p:sp>
        <p:nvSpPr>
          <p:cNvPr id="9" name="任意多边形 200">
            <a:extLst>
              <a:ext uri="{FF2B5EF4-FFF2-40B4-BE49-F238E27FC236}">
                <a16:creationId xmlns:a16="http://schemas.microsoft.com/office/drawing/2014/main" id="{64227546-1B98-414A-8B1F-097EF047BCBA}"/>
              </a:ext>
            </a:extLst>
          </p:cNvPr>
          <p:cNvSpPr/>
          <p:nvPr/>
        </p:nvSpPr>
        <p:spPr bwMode="auto">
          <a:xfrm rot="10800000" flipV="1">
            <a:off x="7811340" y="5418283"/>
            <a:ext cx="1356989" cy="448121"/>
          </a:xfrm>
          <a:custGeom>
            <a:avLst/>
            <a:gdLst>
              <a:gd name="connsiteX0" fmla="*/ 1480896 w 1480896"/>
              <a:gd name="connsiteY0" fmla="*/ 826770 h 826770"/>
              <a:gd name="connsiteX1" fmla="*/ 0 w 1480896"/>
              <a:gd name="connsiteY1" fmla="*/ 826770 h 826770"/>
              <a:gd name="connsiteX2" fmla="*/ 0 w 1480896"/>
              <a:gd name="connsiteY2" fmla="*/ 93345 h 826770"/>
              <a:gd name="connsiteX3" fmla="*/ 686309 w 1480896"/>
              <a:gd name="connsiteY3" fmla="*/ 93345 h 826770"/>
              <a:gd name="connsiteX4" fmla="*/ 740449 w 1480896"/>
              <a:gd name="connsiteY4" fmla="*/ 0 h 826770"/>
              <a:gd name="connsiteX5" fmla="*/ 794589 w 1480896"/>
              <a:gd name="connsiteY5" fmla="*/ 93345 h 826770"/>
              <a:gd name="connsiteX6" fmla="*/ 1480896 w 1480896"/>
              <a:gd name="connsiteY6" fmla="*/ 93345 h 826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0896" h="826770">
                <a:moveTo>
                  <a:pt x="1480896" y="826770"/>
                </a:moveTo>
                <a:lnTo>
                  <a:pt x="0" y="826770"/>
                </a:lnTo>
                <a:lnTo>
                  <a:pt x="0" y="93345"/>
                </a:lnTo>
                <a:lnTo>
                  <a:pt x="686309" y="93345"/>
                </a:lnTo>
                <a:lnTo>
                  <a:pt x="740449" y="0"/>
                </a:lnTo>
                <a:lnTo>
                  <a:pt x="794589" y="93345"/>
                </a:lnTo>
                <a:lnTo>
                  <a:pt x="1480896" y="93345"/>
                </a:lnTo>
                <a:close/>
              </a:path>
            </a:pathLst>
          </a:custGeom>
          <a:solidFill>
            <a:srgbClr val="007DD3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思源黑体 CN Light" pitchFamily="34" charset="-122"/>
              <a:ea typeface="思源黑体 CN Light" pitchFamily="34" charset="-122"/>
            </a:endParaRPr>
          </a:p>
        </p:txBody>
      </p:sp>
      <p:sp>
        <p:nvSpPr>
          <p:cNvPr id="10" name="文本框 105">
            <a:extLst>
              <a:ext uri="{FF2B5EF4-FFF2-40B4-BE49-F238E27FC236}">
                <a16:creationId xmlns:a16="http://schemas.microsoft.com/office/drawing/2014/main" id="{D1D4F790-851D-447A-9F16-9D593A5BE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826" y="5504700"/>
            <a:ext cx="98937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1600" dirty="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rPr>
              <a:t>BRD</a:t>
            </a:r>
            <a:r>
              <a:rPr lang="zh-CN" altLang="en-US" sz="1600" dirty="0">
                <a:solidFill>
                  <a:schemeClr val="bg1"/>
                </a:solidFill>
                <a:latin typeface="思源黑体 CN Light" pitchFamily="34" charset="-122"/>
                <a:ea typeface="思源黑体 CN Light" pitchFamily="34" charset="-122"/>
              </a:rPr>
              <a:t>文档</a:t>
            </a:r>
            <a:endParaRPr lang="zh-CN" altLang="en-US" sz="1800" dirty="0">
              <a:solidFill>
                <a:schemeClr val="bg1"/>
              </a:solidFill>
              <a:latin typeface="思源黑体 CN Light" pitchFamily="34" charset="-122"/>
              <a:ea typeface="思源黑体 CN Light" pitchFamily="34" charset="-122"/>
            </a:endParaRPr>
          </a:p>
        </p:txBody>
      </p:sp>
      <p:pic>
        <p:nvPicPr>
          <p:cNvPr id="13" name="图片 12" descr="元素lo-03">
            <a:extLst>
              <a:ext uri="{FF2B5EF4-FFF2-40B4-BE49-F238E27FC236}">
                <a16:creationId xmlns:a16="http://schemas.microsoft.com/office/drawing/2014/main" id="{2A1D6CB4-E4F7-4C78-8414-C6EF6F31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0" y="144239"/>
            <a:ext cx="2633637" cy="41534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46D8B5A-C369-4569-8D79-FCD118AD6A2B}"/>
              </a:ext>
            </a:extLst>
          </p:cNvPr>
          <p:cNvSpPr txBox="1"/>
          <p:nvPr/>
        </p:nvSpPr>
        <p:spPr>
          <a:xfrm>
            <a:off x="1504950" y="321618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数据分析基本流程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822CB64-C604-458E-AC63-98F5D88F6494}"/>
              </a:ext>
            </a:extLst>
          </p:cNvPr>
          <p:cNvGrpSpPr/>
          <p:nvPr/>
        </p:nvGrpSpPr>
        <p:grpSpPr>
          <a:xfrm>
            <a:off x="788194" y="404368"/>
            <a:ext cx="557212" cy="296163"/>
            <a:chOff x="504826" y="376377"/>
            <a:chExt cx="557212" cy="296163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596A9B6-E113-4989-96DD-16798AFD9996}"/>
                </a:ext>
              </a:extLst>
            </p:cNvPr>
            <p:cNvSpPr/>
            <p:nvPr/>
          </p:nvSpPr>
          <p:spPr>
            <a:xfrm>
              <a:off x="504826" y="376377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F4CE5F0-5FA1-4857-BE7A-9E0A140202B4}"/>
                </a:ext>
              </a:extLst>
            </p:cNvPr>
            <p:cNvSpPr/>
            <p:nvPr/>
          </p:nvSpPr>
          <p:spPr>
            <a:xfrm>
              <a:off x="709614" y="455996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7881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7E87F2-5ADB-4813-923F-3D7B096106CA}"/>
              </a:ext>
            </a:extLst>
          </p:cNvPr>
          <p:cNvSpPr/>
          <p:nvPr/>
        </p:nvSpPr>
        <p:spPr>
          <a:xfrm>
            <a:off x="424180" y="1236980"/>
            <a:ext cx="4107180" cy="4993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5" name="流程图: 合并 4">
            <a:extLst>
              <a:ext uri="{FF2B5EF4-FFF2-40B4-BE49-F238E27FC236}">
                <a16:creationId xmlns:a16="http://schemas.microsoft.com/office/drawing/2014/main" id="{1938AEBB-9C84-4C92-8CA4-36F777CBC32B}"/>
              </a:ext>
            </a:extLst>
          </p:cNvPr>
          <p:cNvSpPr/>
          <p:nvPr/>
        </p:nvSpPr>
        <p:spPr>
          <a:xfrm rot="16200000">
            <a:off x="708025" y="1578610"/>
            <a:ext cx="171450" cy="17145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8ED2F1"/>
              </a:solidFill>
            </a:endParaRP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F676590E-7839-4782-945A-3EC99949B91B}"/>
              </a:ext>
            </a:extLst>
          </p:cNvPr>
          <p:cNvSpPr txBox="1"/>
          <p:nvPr/>
        </p:nvSpPr>
        <p:spPr>
          <a:xfrm>
            <a:off x="1062355" y="1495425"/>
            <a:ext cx="1838965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lang="zh-CN" altLang="en-US" sz="1600" dirty="0"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如何制定分析计划</a:t>
            </a:r>
          </a:p>
        </p:txBody>
      </p:sp>
      <p:sp>
        <p:nvSpPr>
          <p:cNvPr id="7" name="文本框 3">
            <a:extLst>
              <a:ext uri="{FF2B5EF4-FFF2-40B4-BE49-F238E27FC236}">
                <a16:creationId xmlns:a16="http://schemas.microsoft.com/office/drawing/2014/main" id="{82CEC460-7B1A-44D1-8D01-88E77D4AA2D2}"/>
              </a:ext>
            </a:extLst>
          </p:cNvPr>
          <p:cNvSpPr txBox="1"/>
          <p:nvPr/>
        </p:nvSpPr>
        <p:spPr>
          <a:xfrm>
            <a:off x="706755" y="1986280"/>
            <a:ext cx="35420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Wingdings" panose="05000000000000000000" charset="0"/>
              <a:buNone/>
            </a:pPr>
            <a:r>
              <a:rPr lang="en-US" altLang="zh-CN" sz="1600" dirty="0">
                <a:solidFill>
                  <a:schemeClr val="accent1"/>
                </a:solidFill>
              </a:rPr>
              <a:t>MECE</a:t>
            </a:r>
            <a:r>
              <a:rPr lang="zh-CN" altLang="en-US" sz="1600" dirty="0">
                <a:solidFill>
                  <a:schemeClr val="accent1"/>
                </a:solidFill>
              </a:rPr>
              <a:t>原则：相互独立，完全穷尽</a:t>
            </a:r>
            <a:endParaRPr lang="zh-CN" altLang="en-US" sz="1600" dirty="0">
              <a:solidFill>
                <a:schemeClr val="accent1"/>
              </a:solidFill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4AB578C-84A9-4AFC-ABBD-BEDABB5FA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548" y="952193"/>
            <a:ext cx="4146257" cy="3181668"/>
          </a:xfrm>
          <a:prstGeom prst="rect">
            <a:avLst/>
          </a:prstGeom>
        </p:spPr>
      </p:pic>
      <p:sp>
        <p:nvSpPr>
          <p:cNvPr id="9" name="文本框 5">
            <a:extLst>
              <a:ext uri="{FF2B5EF4-FFF2-40B4-BE49-F238E27FC236}">
                <a16:creationId xmlns:a16="http://schemas.microsoft.com/office/drawing/2014/main" id="{593C0378-2A0E-48EF-A678-7419DD5C7F0D}"/>
              </a:ext>
            </a:extLst>
          </p:cNvPr>
          <p:cNvSpPr txBox="1"/>
          <p:nvPr/>
        </p:nvSpPr>
        <p:spPr>
          <a:xfrm>
            <a:off x="788035" y="2523490"/>
            <a:ext cx="354203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charset="0"/>
              <a:buChar char="p"/>
            </a:pPr>
            <a:r>
              <a:rPr lang="en-US" altLang="zh-CN" sz="1600">
                <a:solidFill>
                  <a:schemeClr val="accent1"/>
                </a:solidFill>
              </a:rPr>
              <a:t>5W2H</a:t>
            </a:r>
            <a:endParaRPr lang="zh-CN" altLang="en-US" sz="160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>
                <a:solidFill>
                  <a:schemeClr val="accent1"/>
                </a:solidFill>
              </a:rPr>
              <a:t>流程转化</a:t>
            </a: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人货场</a:t>
            </a:r>
          </a:p>
          <a:p>
            <a:pPr marL="285750" indent="-285750">
              <a:buFont typeface="Wingdings" panose="05000000000000000000" charset="0"/>
              <a:buChar char="p"/>
            </a:pPr>
            <a:r>
              <a:rPr lang="zh-CN" altLang="en-US" sz="1600">
                <a:solidFill>
                  <a:schemeClr val="accent1"/>
                </a:solidFill>
                <a:sym typeface="+mn-ea"/>
              </a:rPr>
              <a:t>关联分析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5275E03-8258-4559-9045-5E2D5BB08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100" y="1328420"/>
            <a:ext cx="3263900" cy="23901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B16BDCB-2961-463F-BF1E-6FFDFD198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0392" y="4024057"/>
            <a:ext cx="5150483" cy="2833943"/>
          </a:xfrm>
          <a:prstGeom prst="rect">
            <a:avLst/>
          </a:prstGeom>
        </p:spPr>
      </p:pic>
      <p:pic>
        <p:nvPicPr>
          <p:cNvPr id="18" name="图片 17" descr="元素lo-03">
            <a:extLst>
              <a:ext uri="{FF2B5EF4-FFF2-40B4-BE49-F238E27FC236}">
                <a16:creationId xmlns:a16="http://schemas.microsoft.com/office/drawing/2014/main" id="{61800AEC-EA55-4EA1-BD30-A497E53EA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3550" y="144239"/>
            <a:ext cx="2633637" cy="41534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27AD78CA-2F1E-49EC-8070-10CB19EE4790}"/>
              </a:ext>
            </a:extLst>
          </p:cNvPr>
          <p:cNvSpPr txBox="1"/>
          <p:nvPr/>
        </p:nvSpPr>
        <p:spPr>
          <a:xfrm>
            <a:off x="1266826" y="328751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数据分析基本流程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D2CB75B-BBE0-4402-9595-8897BD65CF9E}"/>
              </a:ext>
            </a:extLst>
          </p:cNvPr>
          <p:cNvGrpSpPr/>
          <p:nvPr/>
        </p:nvGrpSpPr>
        <p:grpSpPr>
          <a:xfrm>
            <a:off x="504826" y="376377"/>
            <a:ext cx="557212" cy="296163"/>
            <a:chOff x="504826" y="376377"/>
            <a:chExt cx="557212" cy="29616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740B4E0-BAA3-4837-842A-B692AA82A846}"/>
                </a:ext>
              </a:extLst>
            </p:cNvPr>
            <p:cNvSpPr/>
            <p:nvPr/>
          </p:nvSpPr>
          <p:spPr>
            <a:xfrm>
              <a:off x="504826" y="376377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E617D8C-503A-43A7-87E8-E22BA80EC335}"/>
                </a:ext>
              </a:extLst>
            </p:cNvPr>
            <p:cNvSpPr/>
            <p:nvPr/>
          </p:nvSpPr>
          <p:spPr>
            <a:xfrm>
              <a:off x="709614" y="455996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9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0">
            <a:extLst>
              <a:ext uri="{FF2B5EF4-FFF2-40B4-BE49-F238E27FC236}">
                <a16:creationId xmlns:a16="http://schemas.microsoft.com/office/drawing/2014/main" id="{24DAAF7B-8AE5-4DBB-9A87-A7C83FB1BEEB}"/>
              </a:ext>
            </a:extLst>
          </p:cNvPr>
          <p:cNvSpPr txBox="1"/>
          <p:nvPr/>
        </p:nvSpPr>
        <p:spPr>
          <a:xfrm>
            <a:off x="424498" y="3494435"/>
            <a:ext cx="1634490" cy="3219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lang="zh-CN" dirty="0"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明确分析需求</a:t>
            </a: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9F031824-8F46-4281-9BBF-B7A684DE3C25}"/>
              </a:ext>
            </a:extLst>
          </p:cNvPr>
          <p:cNvSpPr txBox="1"/>
          <p:nvPr/>
        </p:nvSpPr>
        <p:spPr>
          <a:xfrm>
            <a:off x="1926272" y="3494435"/>
            <a:ext cx="1835150" cy="3231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dirty="0"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制定分析计划</a:t>
            </a: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CD4E0BB5-6B11-4B2F-9587-18C0DA69E0B3}"/>
              </a:ext>
            </a:extLst>
          </p:cNvPr>
          <p:cNvSpPr txBox="1"/>
          <p:nvPr/>
        </p:nvSpPr>
        <p:spPr>
          <a:xfrm>
            <a:off x="3495674" y="3494435"/>
            <a:ext cx="1932940" cy="3231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dirty="0"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数据拆分建模</a:t>
            </a: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FA8F911B-084A-4544-A98F-C09D8CE27F45}"/>
              </a:ext>
            </a:extLst>
          </p:cNvPr>
          <p:cNvSpPr txBox="1"/>
          <p:nvPr/>
        </p:nvSpPr>
        <p:spPr>
          <a:xfrm>
            <a:off x="5227319" y="3494435"/>
            <a:ext cx="1718946" cy="3231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执行分析计划</a:t>
            </a: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75BDAAD6-7355-4E95-AD85-6255A2461C47}"/>
              </a:ext>
            </a:extLst>
          </p:cNvPr>
          <p:cNvSpPr txBox="1"/>
          <p:nvPr/>
        </p:nvSpPr>
        <p:spPr>
          <a:xfrm>
            <a:off x="6810056" y="3494435"/>
            <a:ext cx="1718946" cy="3219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lang="zh-CN"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展示分析结果</a:t>
            </a:r>
            <a:endParaRPr lang="en-US" altLang="zh-CN">
              <a:solidFill>
                <a:srgbClr val="027DD2"/>
              </a:solidFill>
              <a:latin typeface="Source Han Sans CN Light" charset="-122"/>
              <a:ea typeface="Source Han Sans CN Light" charset="-122"/>
              <a:cs typeface="Source Han Sans CN Light" charset="-122"/>
              <a:sym typeface="宋体" panose="02010600030101010101" pitchFamily="2" charset="-122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66DA43E5-305B-496B-BC68-293CAD67CA7E}"/>
              </a:ext>
            </a:extLst>
          </p:cNvPr>
          <p:cNvSpPr txBox="1"/>
          <p:nvPr/>
        </p:nvSpPr>
        <p:spPr>
          <a:xfrm>
            <a:off x="8410256" y="3494435"/>
            <a:ext cx="1718946" cy="3231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产出商业决策</a:t>
            </a: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1C7C1005-5BD2-4FB5-B1C7-8B2DF3C1FFAA}"/>
              </a:ext>
            </a:extLst>
          </p:cNvPr>
          <p:cNvSpPr txBox="1"/>
          <p:nvPr/>
        </p:nvSpPr>
        <p:spPr>
          <a:xfrm>
            <a:off x="10048556" y="3494435"/>
            <a:ext cx="1718946" cy="32316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500">
                <a:solidFill>
                  <a:srgbClr val="53535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宋体" panose="02010600030101010101" pitchFamily="2" charset="-122"/>
              </a:defRPr>
            </a:lvl1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验证决策效果</a:t>
            </a:r>
          </a:p>
        </p:txBody>
      </p:sp>
      <p:pic>
        <p:nvPicPr>
          <p:cNvPr id="11" name="编组 32@2x.png">
            <a:extLst>
              <a:ext uri="{FF2B5EF4-FFF2-40B4-BE49-F238E27FC236}">
                <a16:creationId xmlns:a16="http://schemas.microsoft.com/office/drawing/2014/main" id="{537E6948-9BC1-4E13-BC3D-B3AF1C7F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22" y="1912067"/>
            <a:ext cx="10954460" cy="150274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2" name="文本框 1">
            <a:extLst>
              <a:ext uri="{FF2B5EF4-FFF2-40B4-BE49-F238E27FC236}">
                <a16:creationId xmlns:a16="http://schemas.microsoft.com/office/drawing/2014/main" id="{086BBAD8-47ED-4F50-8FAD-17DD14CCC5D3}"/>
              </a:ext>
            </a:extLst>
          </p:cNvPr>
          <p:cNvSpPr txBox="1"/>
          <p:nvPr/>
        </p:nvSpPr>
        <p:spPr>
          <a:xfrm>
            <a:off x="644842" y="4115989"/>
            <a:ext cx="128143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业务背景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分析目的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明确产出</a:t>
            </a:r>
          </a:p>
        </p:txBody>
      </p:sp>
      <p:sp>
        <p:nvSpPr>
          <p:cNvPr id="13" name="文本框 3">
            <a:extLst>
              <a:ext uri="{FF2B5EF4-FFF2-40B4-BE49-F238E27FC236}">
                <a16:creationId xmlns:a16="http://schemas.microsoft.com/office/drawing/2014/main" id="{6C33540D-A8E2-4203-9CEE-03B3651D16A3}"/>
              </a:ext>
            </a:extLst>
          </p:cNvPr>
          <p:cNvSpPr txBox="1"/>
          <p:nvPr/>
        </p:nvSpPr>
        <p:spPr>
          <a:xfrm>
            <a:off x="2203132" y="4115989"/>
            <a:ext cx="12814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5W2H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流程转化</a:t>
            </a: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5326441B-746D-45C3-A4FF-3BC941114CBD}"/>
              </a:ext>
            </a:extLst>
          </p:cNvPr>
          <p:cNvSpPr txBox="1"/>
          <p:nvPr/>
        </p:nvSpPr>
        <p:spPr>
          <a:xfrm>
            <a:off x="3761422" y="4115989"/>
            <a:ext cx="12814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获取数据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数据处理</a:t>
            </a:r>
          </a:p>
        </p:txBody>
      </p:sp>
      <p:sp>
        <p:nvSpPr>
          <p:cNvPr id="15" name="文本框 5">
            <a:extLst>
              <a:ext uri="{FF2B5EF4-FFF2-40B4-BE49-F238E27FC236}">
                <a16:creationId xmlns:a16="http://schemas.microsoft.com/office/drawing/2014/main" id="{64ABF8C8-8E70-4791-A87D-F9387FEB1C03}"/>
              </a:ext>
            </a:extLst>
          </p:cNvPr>
          <p:cNvSpPr txBox="1"/>
          <p:nvPr/>
        </p:nvSpPr>
        <p:spPr>
          <a:xfrm>
            <a:off x="5428297" y="4115989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分析方法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分析模型</a:t>
            </a:r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id="{56D4EC01-DA26-4CC9-8976-26257B777759}"/>
              </a:ext>
            </a:extLst>
          </p:cNvPr>
          <p:cNvSpPr txBox="1"/>
          <p:nvPr/>
        </p:nvSpPr>
        <p:spPr>
          <a:xfrm>
            <a:off x="6927532" y="4115989"/>
            <a:ext cx="14846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分析报告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可视化看板</a:t>
            </a:r>
          </a:p>
        </p:txBody>
      </p:sp>
      <p:sp>
        <p:nvSpPr>
          <p:cNvPr id="17" name="文本框 7">
            <a:extLst>
              <a:ext uri="{FF2B5EF4-FFF2-40B4-BE49-F238E27FC236}">
                <a16:creationId xmlns:a16="http://schemas.microsoft.com/office/drawing/2014/main" id="{23184CE7-BAB4-4D88-929F-6634FEF4A374}"/>
              </a:ext>
            </a:extLst>
          </p:cNvPr>
          <p:cNvSpPr txBox="1"/>
          <p:nvPr/>
        </p:nvSpPr>
        <p:spPr>
          <a:xfrm>
            <a:off x="10266997" y="4115989"/>
            <a:ext cx="128143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数据看版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ym typeface="+mn-ea"/>
              </a:rPr>
              <a:t>周报月报</a:t>
            </a:r>
          </a:p>
        </p:txBody>
      </p:sp>
      <p:sp>
        <p:nvSpPr>
          <p:cNvPr id="18" name="文本框 9">
            <a:extLst>
              <a:ext uri="{FF2B5EF4-FFF2-40B4-BE49-F238E27FC236}">
                <a16:creationId xmlns:a16="http://schemas.microsoft.com/office/drawing/2014/main" id="{47C4F04E-153F-450B-84A9-A892F4511ABE}"/>
              </a:ext>
            </a:extLst>
          </p:cNvPr>
          <p:cNvSpPr txBox="1"/>
          <p:nvPr/>
        </p:nvSpPr>
        <p:spPr>
          <a:xfrm>
            <a:off x="8628697" y="4115989"/>
            <a:ext cx="128143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各方反馈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/>
              <a:t>快速迭代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40D3740-1BD6-4651-A290-2A62387A926E}"/>
              </a:ext>
            </a:extLst>
          </p:cNvPr>
          <p:cNvGrpSpPr/>
          <p:nvPr/>
        </p:nvGrpSpPr>
        <p:grpSpPr>
          <a:xfrm>
            <a:off x="543522" y="351911"/>
            <a:ext cx="557212" cy="296163"/>
            <a:chOff x="504826" y="376377"/>
            <a:chExt cx="557212" cy="29616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658D911-8FC7-4ECF-A0FC-A5704336226C}"/>
                </a:ext>
              </a:extLst>
            </p:cNvPr>
            <p:cNvSpPr/>
            <p:nvPr/>
          </p:nvSpPr>
          <p:spPr>
            <a:xfrm>
              <a:off x="504826" y="376377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CE5C5B0-5C07-423F-8778-E8F6B004A03F}"/>
                </a:ext>
              </a:extLst>
            </p:cNvPr>
            <p:cNvSpPr/>
            <p:nvPr/>
          </p:nvSpPr>
          <p:spPr>
            <a:xfrm>
              <a:off x="709614" y="455996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1" name="图片 20" descr="元素lo-03">
            <a:extLst>
              <a:ext uri="{FF2B5EF4-FFF2-40B4-BE49-F238E27FC236}">
                <a16:creationId xmlns:a16="http://schemas.microsoft.com/office/drawing/2014/main" id="{77821960-5019-44BC-BD02-0CC48AF04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0" y="144239"/>
            <a:ext cx="2633637" cy="41534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CF85F1AA-7D12-424A-9C49-29D26BA49C1F}"/>
              </a:ext>
            </a:extLst>
          </p:cNvPr>
          <p:cNvSpPr txBox="1"/>
          <p:nvPr/>
        </p:nvSpPr>
        <p:spPr>
          <a:xfrm>
            <a:off x="1241743" y="275871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数据分析基本流程</a:t>
            </a:r>
          </a:p>
        </p:txBody>
      </p:sp>
    </p:spTree>
    <p:extLst>
      <p:ext uri="{BB962C8B-B14F-4D97-AF65-F5344CB8AC3E}">
        <p14:creationId xmlns:p14="http://schemas.microsoft.com/office/powerpoint/2010/main" val="376289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元素lo-03">
            <a:extLst>
              <a:ext uri="{FF2B5EF4-FFF2-40B4-BE49-F238E27FC236}">
                <a16:creationId xmlns:a16="http://schemas.microsoft.com/office/drawing/2014/main" id="{E037D712-AE69-499F-A82C-C78DFD1E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50" y="144239"/>
            <a:ext cx="2633637" cy="4153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D67F93D-A337-4F9F-9B2B-D0DCCCB41873}"/>
              </a:ext>
            </a:extLst>
          </p:cNvPr>
          <p:cNvSpPr txBox="1"/>
          <p:nvPr/>
        </p:nvSpPr>
        <p:spPr>
          <a:xfrm>
            <a:off x="1504950" y="321618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可视化分析工具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323D3D-BC85-4AC2-9AF2-506E92009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632585"/>
            <a:ext cx="2811378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6E2F526-1585-49CC-B1C2-C7D0C9E1E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24" y="1632585"/>
            <a:ext cx="2085975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83692B0-355E-44BC-AE54-1ADFBA0AADD4}"/>
              </a:ext>
            </a:extLst>
          </p:cNvPr>
          <p:cNvSpPr txBox="1"/>
          <p:nvPr/>
        </p:nvSpPr>
        <p:spPr>
          <a:xfrm>
            <a:off x="2152650" y="3944340"/>
            <a:ext cx="106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en-US" altLang="zh-CN" sz="2400" dirty="0"/>
              <a:t>Excel</a:t>
            </a:r>
            <a:endParaRPr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E5EB395-CB26-4A9D-857C-D726D2314718}"/>
              </a:ext>
            </a:extLst>
          </p:cNvPr>
          <p:cNvSpPr txBox="1"/>
          <p:nvPr/>
        </p:nvSpPr>
        <p:spPr>
          <a:xfrm>
            <a:off x="5429250" y="3944340"/>
            <a:ext cx="1581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en-US" altLang="zh-CN" sz="2400" dirty="0"/>
              <a:t>python</a:t>
            </a:r>
            <a:endParaRPr lang="zh-CN" altLang="en-US" sz="24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8FE0AC-9EAD-4B75-8F05-39B81D0D5707}"/>
              </a:ext>
            </a:extLst>
          </p:cNvPr>
          <p:cNvGrpSpPr/>
          <p:nvPr/>
        </p:nvGrpSpPr>
        <p:grpSpPr>
          <a:xfrm>
            <a:off x="8220235" y="1289174"/>
            <a:ext cx="2762586" cy="3152110"/>
            <a:chOff x="8220235" y="1289174"/>
            <a:chExt cx="2762586" cy="315211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6E423ED-C498-4C45-800F-49E0492E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20235" y="1289174"/>
              <a:ext cx="2762586" cy="2661339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A9531DB-8729-4C1F-8DD0-230A2DAAB4D9}"/>
                </a:ext>
              </a:extLst>
            </p:cNvPr>
            <p:cNvSpPr txBox="1"/>
            <p:nvPr/>
          </p:nvSpPr>
          <p:spPr>
            <a:xfrm>
              <a:off x="9115589" y="3979619"/>
              <a:ext cx="131412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rgbClr val="696969"/>
                  </a:solidFill>
                  <a:effectLst/>
                  <a:latin typeface="思源黑体 Bold" panose="020B0800000000000000" pitchFamily="34" charset="-122"/>
                  <a:ea typeface="思源黑体 Bold" panose="020B0800000000000000" pitchFamily="34" charset="-122"/>
                </a:defRPr>
              </a:lvl1pPr>
            </a:lstStyle>
            <a:p>
              <a:r>
                <a:rPr lang="en-US" altLang="zh-CN" sz="2400" dirty="0"/>
                <a:t>BI</a:t>
              </a:r>
              <a:r>
                <a:rPr lang="zh-CN" altLang="en-US" sz="2400" dirty="0"/>
                <a:t>工具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763F7054-1406-4A3C-8092-084CF30C41AE}"/>
              </a:ext>
            </a:extLst>
          </p:cNvPr>
          <p:cNvSpPr txBox="1"/>
          <p:nvPr/>
        </p:nvSpPr>
        <p:spPr>
          <a:xfrm>
            <a:off x="1181100" y="4897879"/>
            <a:ext cx="32099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最基础的数据分析工具，必学</a:t>
            </a:r>
            <a:endParaRPr lang="en-US" altLang="zh-CN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功能强大</a:t>
            </a:r>
            <a:endParaRPr lang="en-US" altLang="zh-CN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可处理数据量小</a:t>
            </a:r>
            <a:endParaRPr lang="en-US" altLang="zh-CN" sz="1600" b="0" dirty="0"/>
          </a:p>
          <a:p>
            <a:endParaRPr lang="en-US" altLang="zh-CN" sz="1600" b="0" dirty="0"/>
          </a:p>
          <a:p>
            <a:endParaRPr lang="en-US" altLang="zh-CN" sz="1600" b="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C950FFF-A7FC-451E-800D-DD2D6EA5ECDC}"/>
              </a:ext>
            </a:extLst>
          </p:cNvPr>
          <p:cNvSpPr txBox="1"/>
          <p:nvPr/>
        </p:nvSpPr>
        <p:spPr>
          <a:xfrm>
            <a:off x="4679225" y="4904586"/>
            <a:ext cx="32932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功能强大</a:t>
            </a:r>
            <a:endParaRPr lang="en-US" altLang="zh-CN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适合有一定编程技术基础的人</a:t>
            </a:r>
            <a:endParaRPr lang="en-US" altLang="zh-CN" sz="1600" b="0" dirty="0"/>
          </a:p>
          <a:p>
            <a:endParaRPr lang="en-US" altLang="zh-CN" sz="1600" b="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E23B449-C9A9-4BCE-9FCD-32A82744322C}"/>
              </a:ext>
            </a:extLst>
          </p:cNvPr>
          <p:cNvSpPr txBox="1"/>
          <p:nvPr/>
        </p:nvSpPr>
        <p:spPr>
          <a:xfrm>
            <a:off x="8615501" y="4904586"/>
            <a:ext cx="29908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性能好，方便快捷</a:t>
            </a:r>
            <a:endParaRPr lang="en-US" altLang="zh-CN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可视化效果好</a:t>
            </a:r>
            <a:endParaRPr lang="en-US" altLang="zh-CN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dirty="0"/>
              <a:t>适合</a:t>
            </a:r>
            <a:r>
              <a:rPr lang="en-US" altLang="zh-CN" sz="1600" b="0" dirty="0"/>
              <a:t>0</a:t>
            </a:r>
            <a:r>
              <a:rPr lang="zh-CN" altLang="en-US" sz="1600" b="0" dirty="0"/>
              <a:t>技术基础的人</a:t>
            </a:r>
            <a:endParaRPr lang="en-US" altLang="zh-CN" sz="1600" b="0" dirty="0"/>
          </a:p>
          <a:p>
            <a:endParaRPr lang="en-US" altLang="zh-CN" sz="1600" b="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F091326-19E7-45D1-999E-3D7D1A4F3650}"/>
              </a:ext>
            </a:extLst>
          </p:cNvPr>
          <p:cNvGrpSpPr/>
          <p:nvPr/>
        </p:nvGrpSpPr>
        <p:grpSpPr>
          <a:xfrm>
            <a:off x="800101" y="404368"/>
            <a:ext cx="557212" cy="296163"/>
            <a:chOff x="504826" y="376377"/>
            <a:chExt cx="557212" cy="296163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B064BBE-E884-4836-954F-15150B22352F}"/>
                </a:ext>
              </a:extLst>
            </p:cNvPr>
            <p:cNvSpPr/>
            <p:nvPr/>
          </p:nvSpPr>
          <p:spPr>
            <a:xfrm>
              <a:off x="504826" y="376377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B9948A0-FF21-4E8B-934B-7A30EDE27128}"/>
                </a:ext>
              </a:extLst>
            </p:cNvPr>
            <p:cNvSpPr/>
            <p:nvPr/>
          </p:nvSpPr>
          <p:spPr>
            <a:xfrm>
              <a:off x="709614" y="455996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82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-0.27812 -0.00671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06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元素lo-03">
            <a:extLst>
              <a:ext uri="{FF2B5EF4-FFF2-40B4-BE49-F238E27FC236}">
                <a16:creationId xmlns:a16="http://schemas.microsoft.com/office/drawing/2014/main" id="{E830430B-8374-4FB4-A1E5-E664CAFDF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550" y="144239"/>
            <a:ext cx="2633637" cy="41534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7A4A492-1395-4592-938F-1253F65A5364}"/>
              </a:ext>
            </a:extLst>
          </p:cNvPr>
          <p:cNvSpPr txBox="1"/>
          <p:nvPr/>
        </p:nvSpPr>
        <p:spPr>
          <a:xfrm>
            <a:off x="1266826" y="328751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矩阵分析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FC29DDC6-6887-4DAA-8B12-E65598BBCDB7}"/>
              </a:ext>
            </a:extLst>
          </p:cNvPr>
          <p:cNvSpPr/>
          <p:nvPr/>
        </p:nvSpPr>
        <p:spPr>
          <a:xfrm>
            <a:off x="6016403" y="4701705"/>
            <a:ext cx="5321939" cy="84374"/>
          </a:xfrm>
          <a:prstGeom prst="rightArrow">
            <a:avLst/>
          </a:prstGeom>
          <a:solidFill>
            <a:srgbClr val="8ED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21D441D2-1AE4-408E-972F-B100C3896CDE}"/>
              </a:ext>
            </a:extLst>
          </p:cNvPr>
          <p:cNvSpPr/>
          <p:nvPr/>
        </p:nvSpPr>
        <p:spPr>
          <a:xfrm rot="16200000">
            <a:off x="4636817" y="3311326"/>
            <a:ext cx="2805425" cy="107920"/>
          </a:xfrm>
          <a:prstGeom prst="rightArrow">
            <a:avLst/>
          </a:prstGeom>
          <a:solidFill>
            <a:srgbClr val="8ED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4DA8A9D-B85C-4AAB-B1F6-29F1D7F2564A}"/>
              </a:ext>
            </a:extLst>
          </p:cNvPr>
          <p:cNvCxnSpPr>
            <a:cxnSpLocks/>
          </p:cNvCxnSpPr>
          <p:nvPr/>
        </p:nvCxnSpPr>
        <p:spPr>
          <a:xfrm>
            <a:off x="6016403" y="3195032"/>
            <a:ext cx="5321939" cy="0"/>
          </a:xfrm>
          <a:prstGeom prst="line">
            <a:avLst/>
          </a:prstGeom>
          <a:ln w="38100">
            <a:solidFill>
              <a:srgbClr val="8ED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5F7B624-E72F-4B13-9069-8F3B2B1D909C}"/>
              </a:ext>
            </a:extLst>
          </p:cNvPr>
          <p:cNvCxnSpPr>
            <a:cxnSpLocks/>
          </p:cNvCxnSpPr>
          <p:nvPr/>
        </p:nvCxnSpPr>
        <p:spPr>
          <a:xfrm flipV="1">
            <a:off x="8772958" y="2049961"/>
            <a:ext cx="0" cy="2718038"/>
          </a:xfrm>
          <a:prstGeom prst="line">
            <a:avLst/>
          </a:prstGeom>
          <a:ln w="28575">
            <a:solidFill>
              <a:srgbClr val="8ED2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EF65C68-A25B-4CC9-8412-2BE2CA769781}"/>
              </a:ext>
            </a:extLst>
          </p:cNvPr>
          <p:cNvSpPr txBox="1"/>
          <p:nvPr/>
        </p:nvSpPr>
        <p:spPr>
          <a:xfrm>
            <a:off x="7784119" y="5243835"/>
            <a:ext cx="19776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/>
              <a:t>市场占有率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B60A07-0C15-465D-A554-B749CA5F701E}"/>
              </a:ext>
            </a:extLst>
          </p:cNvPr>
          <p:cNvSpPr txBox="1"/>
          <p:nvPr/>
        </p:nvSpPr>
        <p:spPr>
          <a:xfrm>
            <a:off x="4574396" y="2775664"/>
            <a:ext cx="1282692" cy="52579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/>
              <a:t>销售额</a:t>
            </a:r>
            <a:endParaRPr lang="en-US" altLang="zh-CN" sz="2400" dirty="0"/>
          </a:p>
          <a:p>
            <a:r>
              <a:rPr lang="zh-CN" altLang="en-US" sz="2400" dirty="0"/>
              <a:t>增长率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15B9A3-FB92-437A-B676-C6B07CE7B7EB}"/>
              </a:ext>
            </a:extLst>
          </p:cNvPr>
          <p:cNvSpPr txBox="1"/>
          <p:nvPr/>
        </p:nvSpPr>
        <p:spPr>
          <a:xfrm>
            <a:off x="5632522" y="4763759"/>
            <a:ext cx="1282692" cy="2531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dirty="0"/>
              <a:t>低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BD51E23-DF72-4C92-A24C-6DCB339B6165}"/>
              </a:ext>
            </a:extLst>
          </p:cNvPr>
          <p:cNvSpPr txBox="1"/>
          <p:nvPr/>
        </p:nvSpPr>
        <p:spPr>
          <a:xfrm>
            <a:off x="11312134" y="4810286"/>
            <a:ext cx="1282692" cy="25315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dirty="0"/>
              <a:t>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A8DFCCC-5C34-4FD0-8B96-DB2ECF0FC24E}"/>
              </a:ext>
            </a:extLst>
          </p:cNvPr>
          <p:cNvSpPr txBox="1"/>
          <p:nvPr/>
        </p:nvSpPr>
        <p:spPr>
          <a:xfrm>
            <a:off x="5530918" y="1674140"/>
            <a:ext cx="1282692" cy="29210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/>
              <a:t>高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ECA0764-9B66-4241-A805-74450D9DC082}"/>
              </a:ext>
            </a:extLst>
          </p:cNvPr>
          <p:cNvSpPr/>
          <p:nvPr/>
        </p:nvSpPr>
        <p:spPr>
          <a:xfrm>
            <a:off x="6527479" y="2136320"/>
            <a:ext cx="1697406" cy="873646"/>
          </a:xfrm>
          <a:prstGeom prst="roundRect">
            <a:avLst/>
          </a:prstGeom>
          <a:solidFill>
            <a:srgbClr val="8ED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4E0B1AFD-AA68-4EA7-A9F9-962EE9B89C01}"/>
              </a:ext>
            </a:extLst>
          </p:cNvPr>
          <p:cNvSpPr/>
          <p:nvPr/>
        </p:nvSpPr>
        <p:spPr>
          <a:xfrm>
            <a:off x="9300219" y="2136320"/>
            <a:ext cx="1697406" cy="873646"/>
          </a:xfrm>
          <a:prstGeom prst="roundRect">
            <a:avLst/>
          </a:prstGeom>
          <a:solidFill>
            <a:srgbClr val="8ED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5C934AC-D2A0-42D6-8E56-5B75C8A62AD2}"/>
              </a:ext>
            </a:extLst>
          </p:cNvPr>
          <p:cNvSpPr/>
          <p:nvPr/>
        </p:nvSpPr>
        <p:spPr>
          <a:xfrm>
            <a:off x="6527479" y="3544211"/>
            <a:ext cx="1697406" cy="873646"/>
          </a:xfrm>
          <a:prstGeom prst="roundRect">
            <a:avLst/>
          </a:prstGeom>
          <a:solidFill>
            <a:srgbClr val="8ED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06D7A00-9350-463B-81EC-1F564BD38A35}"/>
              </a:ext>
            </a:extLst>
          </p:cNvPr>
          <p:cNvSpPr/>
          <p:nvPr/>
        </p:nvSpPr>
        <p:spPr>
          <a:xfrm>
            <a:off x="9300219" y="3556422"/>
            <a:ext cx="1697406" cy="873646"/>
          </a:xfrm>
          <a:prstGeom prst="roundRect">
            <a:avLst/>
          </a:prstGeom>
          <a:solidFill>
            <a:srgbClr val="8ED2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6ED40DF-F307-4114-9903-F95E8039CDAB}"/>
              </a:ext>
            </a:extLst>
          </p:cNvPr>
          <p:cNvSpPr txBox="1"/>
          <p:nvPr/>
        </p:nvSpPr>
        <p:spPr>
          <a:xfrm>
            <a:off x="9426970" y="2350196"/>
            <a:ext cx="15932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明星产品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60B6FCB-D6FB-43E0-A0D1-561D7195F301}"/>
              </a:ext>
            </a:extLst>
          </p:cNvPr>
          <p:cNvSpPr txBox="1"/>
          <p:nvPr/>
        </p:nvSpPr>
        <p:spPr>
          <a:xfrm>
            <a:off x="9478714" y="3768731"/>
            <a:ext cx="14897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金牛产品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B1F4C09-08DB-4257-8ABB-6A6E80C335F9}"/>
              </a:ext>
            </a:extLst>
          </p:cNvPr>
          <p:cNvSpPr txBox="1"/>
          <p:nvPr/>
        </p:nvSpPr>
        <p:spPr>
          <a:xfrm>
            <a:off x="6648272" y="2343143"/>
            <a:ext cx="1473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问题产品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DE6E759-CC62-4D56-9DB7-AE21001F3199}"/>
              </a:ext>
            </a:extLst>
          </p:cNvPr>
          <p:cNvSpPr txBox="1"/>
          <p:nvPr/>
        </p:nvSpPr>
        <p:spPr>
          <a:xfrm>
            <a:off x="6648272" y="3719046"/>
            <a:ext cx="16704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>
                <a:solidFill>
                  <a:schemeClr val="bg1"/>
                </a:solidFill>
              </a:rPr>
              <a:t>瘦狗产品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EFEAE81-CF6D-42CC-90C7-0BFC08070349}"/>
              </a:ext>
            </a:extLst>
          </p:cNvPr>
          <p:cNvSpPr/>
          <p:nvPr/>
        </p:nvSpPr>
        <p:spPr>
          <a:xfrm>
            <a:off x="300702" y="1222226"/>
            <a:ext cx="4107180" cy="4993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45719" rIns="45719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FFFFFF"/>
                </a:solidFill>
              </a:defRPr>
            </a:pPr>
            <a:endParaRPr dirty="0">
              <a:solidFill>
                <a:srgbClr val="FF0000"/>
              </a:solidFill>
            </a:endParaRPr>
          </a:p>
        </p:txBody>
      </p:sp>
      <p:sp>
        <p:nvSpPr>
          <p:cNvPr id="30" name="流程图: 合并 29">
            <a:extLst>
              <a:ext uri="{FF2B5EF4-FFF2-40B4-BE49-F238E27FC236}">
                <a16:creationId xmlns:a16="http://schemas.microsoft.com/office/drawing/2014/main" id="{16D4BA04-7626-41AE-8536-B274E46F5CFB}"/>
              </a:ext>
            </a:extLst>
          </p:cNvPr>
          <p:cNvSpPr/>
          <p:nvPr/>
        </p:nvSpPr>
        <p:spPr>
          <a:xfrm rot="16200000">
            <a:off x="584547" y="1563856"/>
            <a:ext cx="171450" cy="171450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8ED2F1"/>
              </a:solidFill>
            </a:endParaRPr>
          </a:p>
        </p:txBody>
      </p:sp>
      <p:sp>
        <p:nvSpPr>
          <p:cNvPr id="31" name="文本框 2">
            <a:extLst>
              <a:ext uri="{FF2B5EF4-FFF2-40B4-BE49-F238E27FC236}">
                <a16:creationId xmlns:a16="http://schemas.microsoft.com/office/drawing/2014/main" id="{185A795C-5126-445D-9C45-77343BC327BE}"/>
              </a:ext>
            </a:extLst>
          </p:cNvPr>
          <p:cNvSpPr txBox="1"/>
          <p:nvPr/>
        </p:nvSpPr>
        <p:spPr>
          <a:xfrm>
            <a:off x="938877" y="1480671"/>
            <a:ext cx="1005403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b="1">
                <a:latin typeface="Didot"/>
                <a:ea typeface="Didot"/>
                <a:cs typeface="Didot"/>
                <a:sym typeface="Didot"/>
              </a:defRPr>
            </a:pPr>
            <a:r>
              <a:rPr lang="zh-CN" altLang="en-US" sz="1600" dirty="0">
                <a:solidFill>
                  <a:srgbClr val="027DD2"/>
                </a:solidFill>
                <a:latin typeface="Source Han Sans CN Light" charset="-122"/>
                <a:ea typeface="Source Han Sans CN Light" charset="-122"/>
                <a:cs typeface="Source Han Sans CN Light" charset="-122"/>
                <a:sym typeface="宋体" panose="02010600030101010101" pitchFamily="2" charset="-122"/>
              </a:rPr>
              <a:t>矩阵分析</a:t>
            </a:r>
          </a:p>
        </p:txBody>
      </p:sp>
      <p:sp>
        <p:nvSpPr>
          <p:cNvPr id="35" name="文本框 3">
            <a:extLst>
              <a:ext uri="{FF2B5EF4-FFF2-40B4-BE49-F238E27FC236}">
                <a16:creationId xmlns:a16="http://schemas.microsoft.com/office/drawing/2014/main" id="{9921739D-7D07-4183-B80A-3F4F763AD3C1}"/>
              </a:ext>
            </a:extLst>
          </p:cNvPr>
          <p:cNvSpPr txBox="1"/>
          <p:nvPr/>
        </p:nvSpPr>
        <p:spPr>
          <a:xfrm>
            <a:off x="583277" y="1971526"/>
            <a:ext cx="354203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accent1"/>
                </a:solidFill>
              </a:rPr>
              <a:t>其中最出名的是波士顿矩阵分析，也叫四象限分析。由波士顿咨询公司创始人首创</a:t>
            </a:r>
            <a:endParaRPr lang="zh-CN" altLang="en-US" sz="160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6" name="文本框 5">
            <a:extLst>
              <a:ext uri="{FF2B5EF4-FFF2-40B4-BE49-F238E27FC236}">
                <a16:creationId xmlns:a16="http://schemas.microsoft.com/office/drawing/2014/main" id="{351748D4-4B78-4ADD-BD6E-80A460DB8A7D}"/>
              </a:ext>
            </a:extLst>
          </p:cNvPr>
          <p:cNvSpPr txBox="1"/>
          <p:nvPr/>
        </p:nvSpPr>
        <p:spPr>
          <a:xfrm>
            <a:off x="658211" y="3123596"/>
            <a:ext cx="3542030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60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7" name="文本框 3">
            <a:extLst>
              <a:ext uri="{FF2B5EF4-FFF2-40B4-BE49-F238E27FC236}">
                <a16:creationId xmlns:a16="http://schemas.microsoft.com/office/drawing/2014/main" id="{11AD436E-7A23-49FC-BFAC-3ADCA5E32DD4}"/>
              </a:ext>
            </a:extLst>
          </p:cNvPr>
          <p:cNvSpPr txBox="1"/>
          <p:nvPr/>
        </p:nvSpPr>
        <p:spPr>
          <a:xfrm>
            <a:off x="529730" y="3013214"/>
            <a:ext cx="3542030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accent1"/>
                </a:solidFill>
              </a:rPr>
              <a:t>我们拿两个重要的量化指标将分析对象划分出多个种类：高</a:t>
            </a:r>
            <a:r>
              <a:rPr lang="en-US" altLang="zh-CN" sz="1600" dirty="0">
                <a:solidFill>
                  <a:schemeClr val="accent1"/>
                </a:solidFill>
              </a:rPr>
              <a:t>-</a:t>
            </a:r>
            <a:r>
              <a:rPr lang="zh-CN" altLang="en-US" sz="1600" dirty="0">
                <a:solidFill>
                  <a:schemeClr val="accent1"/>
                </a:solidFill>
              </a:rPr>
              <a:t>高、高</a:t>
            </a:r>
            <a:r>
              <a:rPr lang="en-US" altLang="zh-CN" sz="1600" dirty="0">
                <a:solidFill>
                  <a:schemeClr val="accent1"/>
                </a:solidFill>
              </a:rPr>
              <a:t>-</a:t>
            </a:r>
            <a:r>
              <a:rPr lang="zh-CN" altLang="en-US" sz="1600" dirty="0">
                <a:solidFill>
                  <a:schemeClr val="accent1"/>
                </a:solidFill>
              </a:rPr>
              <a:t>低、低</a:t>
            </a:r>
            <a:r>
              <a:rPr lang="en-US" altLang="zh-CN" sz="1600" dirty="0">
                <a:solidFill>
                  <a:schemeClr val="accent1"/>
                </a:solidFill>
              </a:rPr>
              <a:t>-</a:t>
            </a:r>
            <a:r>
              <a:rPr lang="zh-CN" altLang="en-US" sz="1600" dirty="0">
                <a:solidFill>
                  <a:schemeClr val="accent1"/>
                </a:solidFill>
              </a:rPr>
              <a:t>低、低</a:t>
            </a:r>
            <a:r>
              <a:rPr lang="en-US" altLang="zh-CN" sz="1600" dirty="0">
                <a:solidFill>
                  <a:schemeClr val="accent1"/>
                </a:solidFill>
              </a:rPr>
              <a:t>-</a:t>
            </a:r>
            <a:r>
              <a:rPr lang="zh-CN" altLang="en-US" sz="1600" dirty="0">
                <a:solidFill>
                  <a:schemeClr val="accent1"/>
                </a:solidFill>
              </a:rPr>
              <a:t>高，对象落在了四个象限，它便是矩阵思维下的产物。</a:t>
            </a:r>
            <a:endParaRPr lang="zh-CN" altLang="en-US" sz="1600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9E39960-51EE-433B-BA3C-F67C287DEA1F}"/>
              </a:ext>
            </a:extLst>
          </p:cNvPr>
          <p:cNvSpPr txBox="1"/>
          <p:nvPr/>
        </p:nvSpPr>
        <p:spPr>
          <a:xfrm>
            <a:off x="499187" y="4312139"/>
            <a:ext cx="3542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</a:rPr>
              <a:t>上学时我们把它称之为象限和坐标轴，可视化中我们把它理解为散点图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CD97DA53-0ADD-4E89-8A46-A79E9D8E104E}"/>
              </a:ext>
            </a:extLst>
          </p:cNvPr>
          <p:cNvGrpSpPr/>
          <p:nvPr/>
        </p:nvGrpSpPr>
        <p:grpSpPr>
          <a:xfrm>
            <a:off x="504826" y="376377"/>
            <a:ext cx="557212" cy="296163"/>
            <a:chOff x="504826" y="376377"/>
            <a:chExt cx="557212" cy="296163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8909321-1F4F-46A3-83EC-6827EC99F7B7}"/>
                </a:ext>
              </a:extLst>
            </p:cNvPr>
            <p:cNvSpPr/>
            <p:nvPr/>
          </p:nvSpPr>
          <p:spPr>
            <a:xfrm>
              <a:off x="504826" y="376377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2D645A9-171E-4E3A-B470-DE1ACBB7CDD6}"/>
                </a:ext>
              </a:extLst>
            </p:cNvPr>
            <p:cNvSpPr/>
            <p:nvPr/>
          </p:nvSpPr>
          <p:spPr>
            <a:xfrm>
              <a:off x="709614" y="455996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68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37A25A6-B116-4F36-9D40-20C4D1321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947" y="864336"/>
            <a:ext cx="6184106" cy="567204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 descr="元素lo-03">
            <a:extLst>
              <a:ext uri="{FF2B5EF4-FFF2-40B4-BE49-F238E27FC236}">
                <a16:creationId xmlns:a16="http://schemas.microsoft.com/office/drawing/2014/main" id="{2F8C58FF-12E4-4A81-BCD4-8CC497230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550" y="144239"/>
            <a:ext cx="2633637" cy="41534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DAFAD5B-A497-48CD-AE22-A7325046A3EA}"/>
              </a:ext>
            </a:extLst>
          </p:cNvPr>
          <p:cNvSpPr txBox="1"/>
          <p:nvPr/>
        </p:nvSpPr>
        <p:spPr>
          <a:xfrm>
            <a:off x="1266826" y="328751"/>
            <a:ext cx="4457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 b="1">
                <a:solidFill>
                  <a:srgbClr val="696969"/>
                </a:solidFill>
                <a:effectLst/>
                <a:latin typeface="思源黑体 Bold" panose="020B0800000000000000" pitchFamily="34" charset="-122"/>
                <a:ea typeface="思源黑体 Bold" panose="020B0800000000000000" pitchFamily="34" charset="-122"/>
              </a:defRPr>
            </a:lvl1pPr>
          </a:lstStyle>
          <a:p>
            <a:r>
              <a:rPr lang="zh-CN" altLang="en-US" sz="2400" dirty="0">
                <a:latin typeface="思源黑体 Light" panose="020B0300000000000000" pitchFamily="34" charset="-122"/>
                <a:ea typeface="思源黑体 Light" panose="020B0300000000000000" pitchFamily="34" charset="-122"/>
              </a:rPr>
              <a:t>合并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5155A6F-8CB8-46ED-952D-3620432F697A}"/>
              </a:ext>
            </a:extLst>
          </p:cNvPr>
          <p:cNvGrpSpPr/>
          <p:nvPr/>
        </p:nvGrpSpPr>
        <p:grpSpPr>
          <a:xfrm>
            <a:off x="504826" y="376377"/>
            <a:ext cx="557212" cy="296163"/>
            <a:chOff x="504826" y="376377"/>
            <a:chExt cx="557212" cy="2961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658AB72-4188-4AD8-8BD3-A04B6FCB6830}"/>
                </a:ext>
              </a:extLst>
            </p:cNvPr>
            <p:cNvSpPr/>
            <p:nvPr/>
          </p:nvSpPr>
          <p:spPr>
            <a:xfrm>
              <a:off x="504826" y="376377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6455825-9049-49C0-B28B-CD5960786902}"/>
                </a:ext>
              </a:extLst>
            </p:cNvPr>
            <p:cNvSpPr/>
            <p:nvPr/>
          </p:nvSpPr>
          <p:spPr>
            <a:xfrm>
              <a:off x="709614" y="455996"/>
              <a:ext cx="352424" cy="216544"/>
            </a:xfrm>
            <a:prstGeom prst="rect">
              <a:avLst/>
            </a:prstGeom>
            <a:noFill/>
            <a:ln w="38100">
              <a:solidFill>
                <a:srgbClr val="8ED2F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7461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471</Words>
  <Application>Microsoft Office PowerPoint</Application>
  <PresentationFormat>宽屏</PresentationFormat>
  <Paragraphs>137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Source Han Sans CN Light</vt:lpstr>
      <vt:lpstr>等线</vt:lpstr>
      <vt:lpstr>等线 Light</vt:lpstr>
      <vt:lpstr>思源黑体 Bold</vt:lpstr>
      <vt:lpstr>思源黑体 CN Light</vt:lpstr>
      <vt:lpstr>思源黑体 Light</vt:lpstr>
      <vt:lpstr>Arial</vt:lpstr>
      <vt:lpstr>Wingdings</vt:lpstr>
      <vt:lpstr>Office 主题​​</vt:lpstr>
      <vt:lpstr>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颖青 谌</dc:creator>
  <cp:lastModifiedBy>颖青 谌</cp:lastModifiedBy>
  <cp:revision>40</cp:revision>
  <dcterms:created xsi:type="dcterms:W3CDTF">2020-11-28T02:45:46Z</dcterms:created>
  <dcterms:modified xsi:type="dcterms:W3CDTF">2020-11-30T08:38:35Z</dcterms:modified>
</cp:coreProperties>
</file>