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2F1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7E7559-9F96-4809-A9BA-E91D89F1C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D88E1-B338-45D8-A083-2C69CAE7CB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7E7559-9F96-4809-A9BA-E91D89F1C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D88E1-B338-45D8-A083-2C69CAE7CB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7E7559-9F96-4809-A9BA-E91D89F1C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D88E1-B338-45D8-A083-2C69CAE7CB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pic>
        <p:nvPicPr>
          <p:cNvPr id="9" name="图片 8" descr="ppt-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342" cy="6858000"/>
          </a:xfrm>
          <a:prstGeom prst="rect">
            <a:avLst/>
          </a:prstGeom>
        </p:spPr>
      </p:pic>
      <p:pic>
        <p:nvPicPr>
          <p:cNvPr id="10" name="图片 9" descr="元素lo-0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2251" y="52096"/>
            <a:ext cx="3338843" cy="5265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7E7559-9F96-4809-A9BA-E91D89F1C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D88E1-B338-45D8-A083-2C69CAE7CB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7E7559-9F96-4809-A9BA-E91D89F1C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D88E1-B338-45D8-A083-2C69CAE7CB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7E7559-9F96-4809-A9BA-E91D89F1C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D88E1-B338-45D8-A083-2C69CAE7CB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7E7559-9F96-4809-A9BA-E91D89F1C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D88E1-B338-45D8-A083-2C69CAE7CB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7E7559-9F96-4809-A9BA-E91D89F1C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D88E1-B338-45D8-A083-2C69CAE7CB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7E7559-9F96-4809-A9BA-E91D89F1C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D88E1-B338-45D8-A083-2C69CAE7CB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7E7559-9F96-4809-A9BA-E91D89F1CA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D88E1-B338-45D8-A083-2C69CAE7CB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3016" y="842052"/>
            <a:ext cx="8999744" cy="2388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</a:t>
            </a:r>
            <a:endParaRPr lang="en-US" altLang="zh-CN"/>
          </a:p>
        </p:txBody>
      </p:sp>
      <p:pic>
        <p:nvPicPr>
          <p:cNvPr id="5" name="图片 4" descr="ppt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42" cy="6858000"/>
          </a:xfrm>
          <a:prstGeom prst="rect">
            <a:avLst/>
          </a:prstGeom>
        </p:spPr>
      </p:pic>
      <p:pic>
        <p:nvPicPr>
          <p:cNvPr id="6" name="图片 5" descr="元素lo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251" y="52096"/>
            <a:ext cx="3338843" cy="5265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94621" y="2453743"/>
            <a:ext cx="4943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69696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5</a:t>
            </a:r>
            <a:r>
              <a:rPr lang="zh-CN" altLang="en-US" sz="3200" dirty="0">
                <a:solidFill>
                  <a:srgbClr val="69696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天可视化分析实战营（</a:t>
            </a:r>
            <a:r>
              <a:rPr lang="en-US" altLang="zh-CN" sz="3200" dirty="0">
                <a:solidFill>
                  <a:srgbClr val="69696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4</a:t>
            </a:r>
            <a:r>
              <a:rPr lang="zh-CN" altLang="en-US" sz="3200" dirty="0">
                <a:solidFill>
                  <a:srgbClr val="69696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）</a:t>
            </a:r>
            <a:endParaRPr lang="en-US" altLang="zh-CN" sz="3200" dirty="0">
              <a:solidFill>
                <a:srgbClr val="69696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  <a:p>
            <a:endParaRPr lang="en-US" altLang="zh-CN" sz="3200" dirty="0">
              <a:solidFill>
                <a:srgbClr val="69696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  <a:p>
            <a:r>
              <a:rPr lang="zh-CN" altLang="en-US" sz="3200" dirty="0">
                <a:solidFill>
                  <a:srgbClr val="69696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实战业务项目实操（下）</a:t>
            </a:r>
            <a:endParaRPr lang="zh-CN" altLang="en-US" sz="3200" dirty="0">
              <a:solidFill>
                <a:srgbClr val="69696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pic>
        <p:nvPicPr>
          <p:cNvPr id="8" name="图片 7" descr="元素主视觉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035" y="2176165"/>
            <a:ext cx="3579495" cy="3308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8960" y="1258299"/>
            <a:ext cx="5308055" cy="2261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60" y="3519636"/>
            <a:ext cx="5308055" cy="2758041"/>
          </a:xfrm>
          <a:prstGeom prst="rect">
            <a:avLst/>
          </a:prstGeom>
        </p:spPr>
      </p:pic>
      <p:pic>
        <p:nvPicPr>
          <p:cNvPr id="10" name="图片 9" descr="元素lo-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09700" y="244716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会员监控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</a:rPr>
              <a:t>效果图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271144" y="1080249"/>
            <a:ext cx="4681855" cy="52523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523876" y="1401838"/>
            <a:ext cx="3737396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76717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sym typeface="+mn-ea"/>
              </a:rPr>
              <a:t>分析过程：</a:t>
            </a:r>
            <a:endParaRPr lang="en-US" altLang="zh-CN" sz="1600" b="1" dirty="0">
              <a:solidFill>
                <a:srgbClr val="767171"/>
              </a:solidFill>
              <a:latin typeface="思源黑体 Bold" panose="020B0800000000000000" pitchFamily="34" charset="-122"/>
              <a:ea typeface="思源黑体 Bold" panose="020B0800000000000000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767171"/>
              </a:solidFill>
              <a:latin typeface="思源黑体 Bold" panose="020B0800000000000000" pitchFamily="34" charset="-122"/>
              <a:ea typeface="思源黑体 Bold" panose="020B0800000000000000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统计有效会员总人数</a:t>
            </a:r>
            <a:endParaRPr lang="en-US" altLang="zh-CN" sz="1600" dirty="0">
              <a:latin typeface="思源黑体 Light" panose="020B0300000000000000" pitchFamily="34" charset="-122"/>
              <a:ea typeface="思源黑体 Light" panose="020B0300000000000000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统计不同等级会员人数分布情况</a:t>
            </a:r>
            <a:endParaRPr lang="en-US" altLang="zh-CN" sz="1600" dirty="0">
              <a:latin typeface="思源黑体 Light" panose="020B0300000000000000" pitchFamily="34" charset="-122"/>
              <a:ea typeface="思源黑体 Light" panose="020B0300000000000000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统计会员流失情况</a:t>
            </a:r>
            <a:endParaRPr lang="en-US" altLang="zh-CN" sz="1600" dirty="0">
              <a:latin typeface="思源黑体 Light" panose="020B0300000000000000" pitchFamily="34" charset="-122"/>
              <a:ea typeface="思源黑体 Light" panose="020B0300000000000000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600" dirty="0">
              <a:sym typeface="+mn-ea"/>
            </a:endParaRPr>
          </a:p>
          <a:p>
            <a:pPr algn="l"/>
            <a:endParaRPr lang="zh-CN" altLang="en-US" sz="1600" dirty="0">
              <a:sym typeface="+mn-ea"/>
            </a:endParaRPr>
          </a:p>
          <a:p>
            <a:pPr>
              <a:buClrTx/>
              <a:buSzTx/>
            </a:pPr>
            <a:endParaRPr lang="en-US" altLang="zh-CN" sz="1600" b="1" dirty="0">
              <a:solidFill>
                <a:srgbClr val="767171"/>
              </a:solidFill>
              <a:latin typeface="思源黑体 Bold" panose="020B0800000000000000" pitchFamily="34" charset="-122"/>
              <a:ea typeface="思源黑体 Bold" panose="020B0800000000000000" pitchFamily="34" charset="-122"/>
              <a:sym typeface="+mn-ea"/>
            </a:endParaRPr>
          </a:p>
          <a:p>
            <a:pPr>
              <a:buClrTx/>
              <a:buSzTx/>
            </a:pPr>
            <a:r>
              <a:rPr lang="zh-CN" altLang="en-US" sz="1600" b="1" dirty="0">
                <a:solidFill>
                  <a:srgbClr val="76717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sym typeface="+mn-ea"/>
              </a:rPr>
              <a:t>结论：</a:t>
            </a:r>
            <a:endParaRPr lang="en-US" altLang="zh-CN" sz="1600" b="1" dirty="0">
              <a:solidFill>
                <a:srgbClr val="767171"/>
              </a:solidFill>
              <a:latin typeface="思源黑体 Bold" panose="020B0800000000000000" pitchFamily="34" charset="-122"/>
              <a:ea typeface="思源黑体 Bold" panose="020B0800000000000000" pitchFamily="34" charset="-122"/>
              <a:sym typeface="+mn-ea"/>
            </a:endParaRPr>
          </a:p>
          <a:p>
            <a:pPr>
              <a:buClrTx/>
              <a:buSzTx/>
            </a:pPr>
            <a:endParaRPr lang="en-US" altLang="zh-CN" sz="1600" b="1" dirty="0">
              <a:solidFill>
                <a:srgbClr val="767171"/>
              </a:solidFill>
              <a:latin typeface="思源黑体 Bold" panose="020B0800000000000000" pitchFamily="34" charset="-122"/>
              <a:ea typeface="思源黑体 Bold" panose="020B0800000000000000" pitchFamily="34" charset="-122"/>
              <a:sym typeface="+mn-ea"/>
            </a:endParaRPr>
          </a:p>
          <a:p>
            <a:pPr>
              <a:buClrTx/>
              <a:buSzTx/>
            </a:pPr>
            <a:endParaRPr lang="zh-CN" altLang="en-US" sz="1600" b="1" dirty="0">
              <a:solidFill>
                <a:srgbClr val="767171"/>
              </a:solidFill>
              <a:latin typeface="思源黑体 Bold" panose="020B0800000000000000" pitchFamily="34" charset="-122"/>
              <a:ea typeface="思源黑体 Bold" panose="020B0800000000000000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876" y="3821255"/>
            <a:ext cx="4162425" cy="2061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1.A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商场当前有效会员总数为</a:t>
            </a: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41869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；</a:t>
            </a:r>
            <a:endParaRPr lang="zh-CN" altLang="en-US" sz="1600" dirty="0">
              <a:latin typeface="思源黑体 Light" panose="020B0300000000000000" pitchFamily="34" charset="-122"/>
              <a:ea typeface="思源黑体 Light" panose="020B0300000000000000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2.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会员漏斗结构不合理，贵宾卡人数多于积分卡人数，为前期快速扩张导致，后期需要控制积分卡升级比率，保障会员卡的价值性；</a:t>
            </a:r>
            <a:endParaRPr lang="zh-CN" altLang="en-US" sz="1600" dirty="0">
              <a:latin typeface="思源黑体 Light" panose="020B0300000000000000" pitchFamily="34" charset="-122"/>
              <a:ea typeface="思源黑体 Light" panose="020B0300000000000000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3.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各个等级的会员用户流失普遍高于行业平均水平的</a:t>
            </a: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10%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（非真实，根据本案例数据的同比假设值）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，应开展会员维护计划</a:t>
            </a:r>
            <a:endParaRPr lang="en-US" altLang="zh-CN" sz="1600" dirty="0">
              <a:latin typeface="思源黑体 Light" panose="020B0300000000000000" pitchFamily="34" charset="-122"/>
              <a:ea typeface="思源黑体 Light" panose="020B0300000000000000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3876" y="321619"/>
            <a:ext cx="409574" cy="237965"/>
          </a:xfrm>
          <a:prstGeom prst="rect">
            <a:avLst/>
          </a:prstGeom>
          <a:noFill/>
          <a:ln w="38100">
            <a:solidFill>
              <a:srgbClr val="8ED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62001" y="426394"/>
            <a:ext cx="409574" cy="237965"/>
          </a:xfrm>
          <a:prstGeom prst="rect">
            <a:avLst/>
          </a:prstGeom>
          <a:noFill/>
          <a:ln w="38100">
            <a:solidFill>
              <a:srgbClr val="8ED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45443"/>
          <a:stretch>
            <a:fillRect/>
          </a:stretch>
        </p:blipFill>
        <p:spPr>
          <a:xfrm>
            <a:off x="6452242" y="894700"/>
            <a:ext cx="4234808" cy="2704085"/>
          </a:xfrm>
          <a:prstGeom prst="rect">
            <a:avLst/>
          </a:prstGeom>
        </p:spPr>
      </p:pic>
      <p:pic>
        <p:nvPicPr>
          <p:cNvPr id="8" name="图片 7" descr="元素lo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95400" y="209768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会员消费偏好分析效果图</a:t>
            </a:r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54833"/>
          <a:stretch>
            <a:fillRect/>
          </a:stretch>
        </p:blipFill>
        <p:spPr>
          <a:xfrm>
            <a:off x="6452242" y="3598785"/>
            <a:ext cx="4234808" cy="29396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5453" y="1026467"/>
            <a:ext cx="4835104" cy="53061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758185" y="1187445"/>
            <a:ext cx="4337690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rgbClr val="76717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sym typeface="+mn-ea"/>
              </a:rPr>
              <a:t>分析过程：</a:t>
            </a:r>
            <a:endParaRPr lang="zh-CN" altLang="en-US" sz="1600" b="1" dirty="0">
              <a:solidFill>
                <a:srgbClr val="767171"/>
              </a:solidFill>
              <a:latin typeface="思源黑体 Bold" panose="020B0800000000000000" pitchFamily="34" charset="-122"/>
              <a:ea typeface="思源黑体 Bold" panose="020B0800000000000000" pitchFamily="34" charset="-122"/>
              <a:sym typeface="+mn-ea"/>
            </a:endParaRPr>
          </a:p>
          <a:p>
            <a:pPr algn="l"/>
            <a:endParaRPr lang="en-US" altLang="zh-CN" sz="1600" dirty="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分析不同等级会员的消费品类偏好</a:t>
            </a:r>
            <a:endParaRPr lang="en-US" altLang="zh-CN" sz="1600" dirty="0">
              <a:latin typeface="思源黑体 Light" panose="020B0300000000000000" pitchFamily="34" charset="-122"/>
              <a:ea typeface="思源黑体 Light" panose="020B0300000000000000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分析不同等级会员的消费品牌偏好</a:t>
            </a:r>
            <a:endParaRPr lang="en-US" altLang="zh-CN" sz="1600" dirty="0">
              <a:latin typeface="思源黑体 Light" panose="020B0300000000000000" pitchFamily="34" charset="-122"/>
              <a:ea typeface="思源黑体 Light" panose="020B0300000000000000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分析不同等级会员的消费金额分布区间</a:t>
            </a:r>
            <a:endParaRPr lang="en-US" altLang="zh-CN" sz="1600" dirty="0">
              <a:latin typeface="思源黑体 Light" panose="020B0300000000000000" pitchFamily="34" charset="-122"/>
              <a:ea typeface="思源黑体 Light" panose="020B0300000000000000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600" dirty="0">
              <a:sym typeface="+mn-ea"/>
            </a:endParaRPr>
          </a:p>
          <a:p>
            <a:pPr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76717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  <a:sym typeface="+mn-ea"/>
              </a:rPr>
              <a:t>结论：</a:t>
            </a:r>
            <a:endParaRPr lang="en-US" altLang="zh-CN" sz="1600" b="1" dirty="0">
              <a:solidFill>
                <a:srgbClr val="767171"/>
              </a:solidFill>
              <a:latin typeface="思源黑体 Bold" panose="020B0800000000000000" pitchFamily="34" charset="-122"/>
              <a:ea typeface="思源黑体 Bold" panose="020B0800000000000000" pitchFamily="34" charset="-122"/>
              <a:sym typeface="+mn-ea"/>
            </a:endParaRPr>
          </a:p>
          <a:p>
            <a:pPr>
              <a:buClrTx/>
              <a:buSzTx/>
              <a:buFont typeface="Arial" panose="020B0604020202020204" pitchFamily="34" charset="0"/>
              <a:buNone/>
            </a:pPr>
            <a:endParaRPr lang="en-US" altLang="zh-CN" sz="1600" b="1" dirty="0">
              <a:solidFill>
                <a:srgbClr val="767171"/>
              </a:solidFill>
              <a:latin typeface="思源黑体 Bold" panose="020B0800000000000000" pitchFamily="34" charset="-122"/>
              <a:ea typeface="思源黑体 Bold" panose="020B0800000000000000" pitchFamily="34" charset="-122"/>
              <a:sym typeface="+mn-ea"/>
            </a:endParaRP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1.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 根据不同会员的消费偏好，定向推送活动信息。比如针对积分卡用户重点以化妆品类中的兰蔻、香奈儿等品牌作为大促活动的主推点；</a:t>
            </a:r>
            <a:endParaRPr lang="en-US" altLang="zh-CN" sz="1600" dirty="0">
              <a:latin typeface="思源黑体 Light" panose="020B0300000000000000" pitchFamily="34" charset="-122"/>
              <a:ea typeface="思源黑体 Light" panose="020B0300000000000000" pitchFamily="34" charset="-122"/>
              <a:sym typeface="+mn-ea"/>
            </a:endParaRPr>
          </a:p>
          <a:p>
            <a:pPr>
              <a:buClrTx/>
              <a:buSzTx/>
            </a:pPr>
            <a:endParaRPr lang="zh-CN" altLang="en-US" sz="1600" dirty="0">
              <a:latin typeface="思源黑体 Light" panose="020B0300000000000000" pitchFamily="34" charset="-122"/>
              <a:ea typeface="思源黑体 Light" panose="020B0300000000000000" pitchFamily="34" charset="-122"/>
              <a:sym typeface="+mn-ea"/>
            </a:endParaRPr>
          </a:p>
          <a:p>
            <a:pPr marL="285750" indent="-285750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2.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积分卡和贵宾卡会员的消费区间主要落在</a:t>
            </a: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0-300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和</a:t>
            </a: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500-1000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的区间，建议每期大促可针对该二类会员定向推送</a:t>
            </a: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300-xx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元和</a:t>
            </a: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500-xx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元的满减优惠券；钻石卡会员建议大促推送</a:t>
            </a: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300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元和</a:t>
            </a: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2000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元的满减优惠券；黑钻卡会员建议大促推送</a:t>
            </a: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1000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元和</a:t>
            </a:r>
            <a:r>
              <a:rPr lang="en-US" altLang="zh-CN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2000</a:t>
            </a:r>
            <a:r>
              <a:rPr lang="zh-CN" altLang="en-US" sz="16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+mn-ea"/>
              </a:rPr>
              <a:t>元的满减优惠券；</a:t>
            </a:r>
            <a:endParaRPr lang="zh-CN" altLang="en-US" sz="1600" dirty="0">
              <a:latin typeface="思源黑体 Light" panose="020B0300000000000000" pitchFamily="34" charset="-122"/>
              <a:ea typeface="思源黑体 Light" panose="020B0300000000000000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3876" y="321619"/>
            <a:ext cx="409574" cy="237965"/>
          </a:xfrm>
          <a:prstGeom prst="rect">
            <a:avLst/>
          </a:prstGeom>
          <a:noFill/>
          <a:ln w="38100">
            <a:solidFill>
              <a:srgbClr val="8ED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62001" y="426394"/>
            <a:ext cx="409574" cy="237965"/>
          </a:xfrm>
          <a:prstGeom prst="rect">
            <a:avLst/>
          </a:prstGeom>
          <a:noFill/>
          <a:ln w="38100">
            <a:solidFill>
              <a:srgbClr val="8ED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23876" y="321619"/>
            <a:ext cx="409574" cy="237965"/>
          </a:xfrm>
          <a:prstGeom prst="rect">
            <a:avLst/>
          </a:prstGeom>
          <a:noFill/>
          <a:ln w="38100">
            <a:solidFill>
              <a:srgbClr val="8ED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元素l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85875" y="238501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b="1" dirty="0"/>
              <a:t>本次实战注意点</a:t>
            </a:r>
            <a:endParaRPr lang="zh-CN" altLang="en-US" sz="2400" b="1" dirty="0"/>
          </a:p>
        </p:txBody>
      </p:sp>
      <p:sp>
        <p:nvSpPr>
          <p:cNvPr id="21" name="矩形 20"/>
          <p:cNvSpPr/>
          <p:nvPr/>
        </p:nvSpPr>
        <p:spPr>
          <a:xfrm>
            <a:off x="762001" y="426394"/>
            <a:ext cx="409574" cy="237965"/>
          </a:xfrm>
          <a:prstGeom prst="rect">
            <a:avLst/>
          </a:prstGeom>
          <a:noFill/>
          <a:ln w="38100">
            <a:solidFill>
              <a:srgbClr val="8ED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5"/>
          <p:cNvSpPr/>
          <p:nvPr/>
        </p:nvSpPr>
        <p:spPr>
          <a:xfrm>
            <a:off x="933450" y="1196378"/>
            <a:ext cx="8041958" cy="1382098"/>
          </a:xfrm>
          <a:prstGeom prst="roundRect">
            <a:avLst/>
          </a:prstGeom>
          <a:ln w="28575">
            <a:solidFill>
              <a:srgbClr val="8ED2F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86220" y="1425762"/>
            <a:ext cx="7536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67171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rPr>
              <a:t>因数据敏感和隐私，本案例数据进行了大篇幅的删除和修改，因此可分析情况有限，也仅能对最近</a:t>
            </a:r>
            <a:r>
              <a:rPr lang="en-US" altLang="zh-CN" dirty="0">
                <a:solidFill>
                  <a:srgbClr val="767171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rPr>
              <a:t>3</a:t>
            </a:r>
            <a:r>
              <a:rPr lang="zh-CN" altLang="en-US" dirty="0">
                <a:solidFill>
                  <a:srgbClr val="767171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rPr>
              <a:t>个月有消费记录的会员数据进行分析示范，但分析思路需要重点学习。</a:t>
            </a:r>
            <a:endParaRPr lang="zh-CN" altLang="en-US" dirty="0">
              <a:solidFill>
                <a:srgbClr val="767171"/>
              </a:solidFill>
              <a:effectLst/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25" name="圆角矩形 5"/>
          <p:cNvSpPr/>
          <p:nvPr/>
        </p:nvSpPr>
        <p:spPr>
          <a:xfrm>
            <a:off x="933450" y="2967336"/>
            <a:ext cx="8041958" cy="1382098"/>
          </a:xfrm>
          <a:prstGeom prst="roundRect">
            <a:avLst/>
          </a:prstGeom>
          <a:ln w="28575">
            <a:solidFill>
              <a:srgbClr val="8ED2F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86220" y="3196720"/>
            <a:ext cx="7536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67171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rPr>
              <a:t>在实际工作分析中，时间周期应适当放长远对比，获取会员数据也应尽可能完整，同时季节性、商品、节假日等因素都有可能影响到用户行为，需要深入用户场景进行研究。</a:t>
            </a:r>
            <a:endParaRPr lang="zh-CN" altLang="en-US" dirty="0">
              <a:solidFill>
                <a:srgbClr val="767171"/>
              </a:solidFill>
              <a:effectLst/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27" name="圆角矩形 5"/>
          <p:cNvSpPr/>
          <p:nvPr/>
        </p:nvSpPr>
        <p:spPr>
          <a:xfrm>
            <a:off x="933450" y="4738294"/>
            <a:ext cx="8041958" cy="1382098"/>
          </a:xfrm>
          <a:prstGeom prst="roundRect">
            <a:avLst/>
          </a:prstGeom>
          <a:ln w="28575">
            <a:solidFill>
              <a:srgbClr val="8ED2F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86220" y="5076829"/>
            <a:ext cx="75364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6717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因时间和学习基础不一，未进行深层次、高难度的分析。实际会员消费习惯分析方面仍可深挖，结合年龄、性别等更多因素进行分析。</a:t>
            </a:r>
            <a:endParaRPr lang="zh-CN" altLang="en-US" dirty="0">
              <a:solidFill>
                <a:srgbClr val="767171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  <a:p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408" y="3324392"/>
            <a:ext cx="3090724" cy="30907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876" y="321619"/>
            <a:ext cx="409574" cy="237965"/>
          </a:xfrm>
          <a:prstGeom prst="rect">
            <a:avLst/>
          </a:prstGeom>
          <a:noFill/>
          <a:ln w="38100">
            <a:solidFill>
              <a:srgbClr val="8ED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元素l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5875" y="238501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b="1" dirty="0"/>
              <a:t>产出商业决策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762001" y="426394"/>
            <a:ext cx="409574" cy="237965"/>
          </a:xfrm>
          <a:prstGeom prst="rect">
            <a:avLst/>
          </a:prstGeom>
          <a:noFill/>
          <a:ln w="38100">
            <a:solidFill>
              <a:srgbClr val="8ED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5"/>
          <p:cNvSpPr/>
          <p:nvPr/>
        </p:nvSpPr>
        <p:spPr>
          <a:xfrm>
            <a:off x="933450" y="1318135"/>
            <a:ext cx="7960293" cy="1382098"/>
          </a:xfrm>
          <a:prstGeom prst="roundRect">
            <a:avLst/>
          </a:prstGeom>
          <a:ln w="28575">
            <a:solidFill>
              <a:srgbClr val="8ED2F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76717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开展了会员管理系列计划。为极高价值的重要用户安排了专人服务计划，对新会员制定了智能优惠券发放策略，持续培养</a:t>
            </a:r>
            <a:r>
              <a:rPr lang="en-US" altLang="zh-CN" dirty="0">
                <a:solidFill>
                  <a:srgbClr val="76717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……</a:t>
            </a:r>
            <a:endParaRPr lang="en-US" altLang="zh-CN" dirty="0">
              <a:solidFill>
                <a:srgbClr val="767171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9" name="圆角矩形 5"/>
          <p:cNvSpPr/>
          <p:nvPr/>
        </p:nvSpPr>
        <p:spPr>
          <a:xfrm>
            <a:off x="933450" y="3053179"/>
            <a:ext cx="7960293" cy="1382098"/>
          </a:xfrm>
          <a:prstGeom prst="roundRect">
            <a:avLst/>
          </a:prstGeom>
          <a:ln w="28575">
            <a:solidFill>
              <a:srgbClr val="8ED2F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76717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打通线上线下的数据，将用户数据和用户微信进行绑定，扩大用户消息触达的渠道，实现了优惠券的高效发放以及活动信息的精准触达。</a:t>
            </a:r>
            <a:endParaRPr lang="en-US" altLang="zh-CN" dirty="0">
              <a:solidFill>
                <a:srgbClr val="767171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0" name="圆角矩形 5"/>
          <p:cNvSpPr/>
          <p:nvPr/>
        </p:nvSpPr>
        <p:spPr>
          <a:xfrm>
            <a:off x="933450" y="4788223"/>
            <a:ext cx="7960293" cy="1382098"/>
          </a:xfrm>
          <a:prstGeom prst="roundRect">
            <a:avLst/>
          </a:prstGeom>
          <a:ln w="28575">
            <a:solidFill>
              <a:srgbClr val="8ED2F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767171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将会员管理的模式固化下来，制作了长期的会员数据看板，进一步地辅助商场营运。</a:t>
            </a:r>
            <a:endParaRPr lang="zh-CN" altLang="en-US" dirty="0">
              <a:solidFill>
                <a:srgbClr val="767171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281" y="3848136"/>
            <a:ext cx="2882906" cy="28829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74266" y="1036481"/>
            <a:ext cx="4457700" cy="53061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3876" y="321619"/>
            <a:ext cx="409574" cy="237965"/>
          </a:xfrm>
          <a:prstGeom prst="rect">
            <a:avLst/>
          </a:prstGeom>
          <a:noFill/>
          <a:ln w="38100">
            <a:solidFill>
              <a:srgbClr val="8ED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元素lo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5875" y="238501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b="1" dirty="0"/>
              <a:t>作业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762001" y="426394"/>
            <a:ext cx="409574" cy="237965"/>
          </a:xfrm>
          <a:prstGeom prst="rect">
            <a:avLst/>
          </a:prstGeom>
          <a:noFill/>
          <a:ln w="38100">
            <a:solidFill>
              <a:srgbClr val="8ED2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162" y="828960"/>
            <a:ext cx="3856643" cy="5721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54085" y="1439366"/>
            <a:ext cx="3660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en-US" altLang="zh-CN" sz="1800" b="1" dirty="0"/>
              <a:t>1.</a:t>
            </a:r>
            <a:r>
              <a:rPr lang="zh-CN" altLang="en-US" sz="1800" b="1" dirty="0"/>
              <a:t>正式</a:t>
            </a:r>
            <a:r>
              <a:rPr lang="zh-CN" altLang="en-US" sz="1800" dirty="0"/>
              <a:t>课后作业（必做）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制作出右侧会员分析报告。要求分析内容统一，模板、配色不限。</a:t>
            </a:r>
            <a:endParaRPr lang="en-US" altLang="zh-CN" sz="1800" b="1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endParaRPr lang="en-US" altLang="zh-CN" sz="18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endParaRPr lang="en-US" altLang="zh-CN" sz="1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54085" y="3193692"/>
            <a:ext cx="38566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en-US" altLang="zh-CN" sz="1800" b="1" dirty="0"/>
              <a:t>2.</a:t>
            </a:r>
            <a:r>
              <a:rPr lang="zh-CN" altLang="en-US" sz="1800" b="1" dirty="0"/>
              <a:t>附加题（可自由发挥，不做要求）</a:t>
            </a:r>
            <a:endParaRPr lang="en-US" altLang="zh-CN" sz="1800" b="1" dirty="0"/>
          </a:p>
          <a:p>
            <a:endParaRPr lang="en-US" altLang="zh-CN" sz="1800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  <a:p>
            <a:r>
              <a:rPr lang="zh-CN" altLang="en-US" sz="1800" b="1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根据资料包中提供的附加，对商场营运优化过后的数据进行复盘分析。</a:t>
            </a:r>
            <a:endParaRPr lang="en-US" altLang="zh-CN" sz="1800" b="1" dirty="0">
              <a:latin typeface="思源黑体 Light" panose="020B0300000000000000" pitchFamily="34" charset="-122"/>
              <a:ea typeface="思源黑体 Light" panose="020B03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24000" y="1481205"/>
            <a:ext cx="8001113" cy="20093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1524000" y="3408432"/>
            <a:ext cx="8001113" cy="1393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26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157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447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6" name="图片 5" descr="ppt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元素lo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07" y="949748"/>
            <a:ext cx="2461048" cy="388197"/>
          </a:xfrm>
          <a:prstGeom prst="rect">
            <a:avLst/>
          </a:prstGeom>
        </p:spPr>
      </p:pic>
      <p:pic>
        <p:nvPicPr>
          <p:cNvPr id="8" name="图片 7" descr="元素主视觉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65" y="2039299"/>
            <a:ext cx="4456337" cy="411734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54280" y="4021913"/>
            <a:ext cx="611850" cy="64119"/>
          </a:xfrm>
          <a:prstGeom prst="rect">
            <a:avLst/>
          </a:prstGeom>
          <a:solidFill>
            <a:srgbClr val="78D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26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10" name="文本框 4"/>
          <p:cNvSpPr txBox="1"/>
          <p:nvPr/>
        </p:nvSpPr>
        <p:spPr>
          <a:xfrm>
            <a:off x="2482915" y="3305746"/>
            <a:ext cx="411384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26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157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447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3600" b="1" dirty="0">
                <a:gradFill>
                  <a:gsLst>
                    <a:gs pos="0">
                      <a:srgbClr val="23607C"/>
                    </a:gs>
                    <a:gs pos="100000">
                      <a:srgbClr val="0C364F"/>
                    </a:gs>
                  </a:gsLst>
                  <a:lin scaled="1"/>
                </a:gra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感谢观看！</a:t>
            </a:r>
            <a:endParaRPr lang="zh-CN" altLang="en-US" sz="3600" b="1" dirty="0">
              <a:gradFill>
                <a:gsLst>
                  <a:gs pos="0">
                    <a:srgbClr val="23607C"/>
                  </a:gs>
                  <a:gs pos="100000">
                    <a:srgbClr val="0C364F"/>
                  </a:gs>
                </a:gsLst>
                <a:lin scaled="1"/>
              </a:gra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WPS 演示</Application>
  <PresentationFormat>宽屏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思源黑体 Bold</vt:lpstr>
      <vt:lpstr>思源黑体 Light</vt:lpstr>
      <vt:lpstr>方正粗黑宋简体</vt:lpstr>
      <vt:lpstr>等线 Light</vt:lpstr>
      <vt:lpstr>微软雅黑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颖青 谌</dc:creator>
  <cp:lastModifiedBy>青青青</cp:lastModifiedBy>
  <cp:revision>31</cp:revision>
  <dcterms:created xsi:type="dcterms:W3CDTF">2020-12-03T03:12:00Z</dcterms:created>
  <dcterms:modified xsi:type="dcterms:W3CDTF">2020-12-14T03:08:38Z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