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71" r:id="rId5"/>
    <p:sldId id="259" r:id="rId6"/>
    <p:sldId id="260" r:id="rId7"/>
    <p:sldId id="272" r:id="rId8"/>
    <p:sldId id="273" r:id="rId9"/>
    <p:sldId id="274" r:id="rId10"/>
    <p:sldId id="264" r:id="rId11"/>
    <p:sldId id="268" r:id="rId12"/>
    <p:sldId id="275" r:id="rId13"/>
    <p:sldId id="277" r:id="rId14"/>
    <p:sldId id="278" r:id="rId15"/>
    <p:sldId id="269" r:id="rId16"/>
    <p:sldId id="267" r:id="rId17"/>
    <p:sldId id="276" r:id="rId18"/>
    <p:sldId id="289" r:id="rId19"/>
    <p:sldId id="291" r:id="rId20"/>
    <p:sldId id="28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969"/>
    <a:srgbClr val="8ED2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ctrTitle" hasCustomPrompt="1"/>
          </p:nvPr>
        </p:nvSpPr>
        <p:spPr>
          <a:xfrm>
            <a:off x="1143016" y="842052"/>
            <a:ext cx="8999744" cy="2388103"/>
          </a:xfrm>
        </p:spPr>
        <p:txBody>
          <a:bodyPr/>
          <a:lstStyle/>
          <a:p>
            <a:r>
              <a:rPr lang="en-US" altLang="zh-CN"/>
              <a:t>t</a:t>
            </a:r>
            <a:endParaRPr lang="en-US" altLang="zh-CN"/>
          </a:p>
        </p:txBody>
      </p:sp>
      <p:sp>
        <p:nvSpPr>
          <p:cNvPr id="8" name="副标题 2"/>
          <p:cNvSpPr>
            <a:spLocks noGrp="1"/>
          </p:cNvSpPr>
          <p:nvPr>
            <p:ph type="subTitle" idx="1"/>
          </p:nvPr>
        </p:nvSpPr>
        <p:spPr>
          <a:xfrm>
            <a:off x="1143016" y="2702430"/>
            <a:ext cx="8999744" cy="1656110"/>
          </a:xfrm>
        </p:spPr>
        <p:txBody>
          <a:bodyPr/>
          <a:lstStyle/>
          <a:p>
            <a:endParaRPr lang="zh-CN" altLang="en-US"/>
          </a:p>
        </p:txBody>
      </p:sp>
      <p:pic>
        <p:nvPicPr>
          <p:cNvPr id="9" name="图片 8" descr="ppt-02"/>
          <p:cNvPicPr>
            <a:picLocks noChangeAspect="1"/>
          </p:cNvPicPr>
          <p:nvPr userDrawn="1"/>
        </p:nvPicPr>
        <p:blipFill>
          <a:blip r:embed="rId2"/>
          <a:stretch>
            <a:fillRect/>
          </a:stretch>
        </p:blipFill>
        <p:spPr>
          <a:xfrm>
            <a:off x="0" y="0"/>
            <a:ext cx="12191342" cy="6858000"/>
          </a:xfrm>
          <a:prstGeom prst="rect">
            <a:avLst/>
          </a:prstGeom>
        </p:spPr>
      </p:pic>
      <p:pic>
        <p:nvPicPr>
          <p:cNvPr id="10" name="图片 9" descr="元素lo-03"/>
          <p:cNvPicPr>
            <a:picLocks noChangeAspect="1"/>
          </p:cNvPicPr>
          <p:nvPr userDrawn="1"/>
        </p:nvPicPr>
        <p:blipFill>
          <a:blip r:embed="rId3"/>
          <a:stretch>
            <a:fillRect/>
          </a:stretch>
        </p:blipFill>
        <p:spPr>
          <a:xfrm>
            <a:off x="8192251" y="52096"/>
            <a:ext cx="3338843" cy="52656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B41CD0D-317E-4500-82C2-5CAB12F0E7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18A4EB-B208-4ACB-8B48-480901729CF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B41CD0D-317E-4500-82C2-5CAB12F0E7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18A4EB-B208-4ACB-8B48-480901729CF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B41CD0D-317E-4500-82C2-5CAB12F0E7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18A4EB-B208-4ACB-8B48-480901729CF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41CD0D-317E-4500-82C2-5CAB12F0E7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18A4EB-B208-4ACB-8B48-480901729CF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B41CD0D-317E-4500-82C2-5CAB12F0E7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18A4EB-B208-4ACB-8B48-480901729CF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B41CD0D-317E-4500-82C2-5CAB12F0E7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18A4EB-B208-4ACB-8B48-480901729CF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B41CD0D-317E-4500-82C2-5CAB12F0E7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18A4EB-B208-4ACB-8B48-480901729CF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41CD0D-317E-4500-82C2-5CAB12F0E7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18A4EB-B208-4ACB-8B48-480901729CF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B41CD0D-317E-4500-82C2-5CAB12F0E7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18A4EB-B208-4ACB-8B48-480901729CF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B41CD0D-317E-4500-82C2-5CAB12F0E7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18A4EB-B208-4ACB-8B48-480901729CF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1CD0D-317E-4500-82C2-5CAB12F0E7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8A4EB-B208-4ACB-8B48-480901729CF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94621" y="2453743"/>
            <a:ext cx="4943476" cy="1569660"/>
          </a:xfrm>
          <a:prstGeom prst="rect">
            <a:avLst/>
          </a:prstGeom>
          <a:noFill/>
        </p:spPr>
        <p:txBody>
          <a:bodyPr wrap="square" rtlCol="0">
            <a:spAutoFit/>
          </a:bodyPr>
          <a:lstStyle/>
          <a:p>
            <a:r>
              <a:rPr lang="en-US" altLang="zh-CN" sz="3200" dirty="0">
                <a:solidFill>
                  <a:srgbClr val="696969"/>
                </a:solidFill>
                <a:latin typeface="思源黑体 Bold" panose="020B0800000000000000" pitchFamily="34" charset="-122"/>
                <a:ea typeface="思源黑体 Bold" panose="020B0800000000000000" pitchFamily="34" charset="-122"/>
              </a:rPr>
              <a:t>5</a:t>
            </a:r>
            <a:r>
              <a:rPr lang="zh-CN" altLang="en-US" sz="3200" dirty="0">
                <a:solidFill>
                  <a:srgbClr val="696969"/>
                </a:solidFill>
                <a:latin typeface="思源黑体 Bold" panose="020B0800000000000000" pitchFamily="34" charset="-122"/>
                <a:ea typeface="思源黑体 Bold" panose="020B0800000000000000" pitchFamily="34" charset="-122"/>
              </a:rPr>
              <a:t>天可视化分析实战营（</a:t>
            </a:r>
            <a:r>
              <a:rPr lang="en-US" altLang="zh-CN" sz="3200" dirty="0">
                <a:solidFill>
                  <a:srgbClr val="696969"/>
                </a:solidFill>
                <a:latin typeface="思源黑体 Bold" panose="020B0800000000000000" pitchFamily="34" charset="-122"/>
                <a:ea typeface="思源黑体 Bold" panose="020B0800000000000000" pitchFamily="34" charset="-122"/>
              </a:rPr>
              <a:t>3</a:t>
            </a:r>
            <a:r>
              <a:rPr lang="zh-CN" altLang="en-US" sz="3200" dirty="0">
                <a:solidFill>
                  <a:srgbClr val="696969"/>
                </a:solidFill>
                <a:latin typeface="思源黑体 Bold" panose="020B0800000000000000" pitchFamily="34" charset="-122"/>
                <a:ea typeface="思源黑体 Bold" panose="020B0800000000000000" pitchFamily="34" charset="-122"/>
              </a:rPr>
              <a:t>）</a:t>
            </a:r>
            <a:endParaRPr lang="en-US" altLang="zh-CN" sz="3200" dirty="0">
              <a:solidFill>
                <a:srgbClr val="696969"/>
              </a:solidFill>
              <a:latin typeface="思源黑体 Bold" panose="020B0800000000000000" pitchFamily="34" charset="-122"/>
              <a:ea typeface="思源黑体 Bold" panose="020B0800000000000000" pitchFamily="34" charset="-122"/>
            </a:endParaRPr>
          </a:p>
          <a:p>
            <a:endParaRPr lang="en-US" altLang="zh-CN" sz="3200" dirty="0">
              <a:solidFill>
                <a:srgbClr val="696969"/>
              </a:solidFill>
              <a:latin typeface="思源黑体 Bold" panose="020B0800000000000000" pitchFamily="34" charset="-122"/>
              <a:ea typeface="思源黑体 Bold" panose="020B0800000000000000" pitchFamily="34" charset="-122"/>
            </a:endParaRPr>
          </a:p>
          <a:p>
            <a:r>
              <a:rPr lang="zh-CN" altLang="en-US" sz="3200" dirty="0">
                <a:solidFill>
                  <a:srgbClr val="696969"/>
                </a:solidFill>
                <a:latin typeface="思源黑体 Bold" panose="020B0800000000000000" pitchFamily="34" charset="-122"/>
                <a:ea typeface="思源黑体 Bold" panose="020B0800000000000000" pitchFamily="34" charset="-122"/>
              </a:rPr>
              <a:t>实战业务项目实操（上）</a:t>
            </a:r>
            <a:endParaRPr lang="zh-CN" altLang="en-US" sz="3200" dirty="0">
              <a:solidFill>
                <a:srgbClr val="696969"/>
              </a:solidFill>
              <a:latin typeface="思源黑体 Bold" panose="020B0800000000000000" pitchFamily="34" charset="-122"/>
              <a:ea typeface="思源黑体 Bold" panose="020B0800000000000000" pitchFamily="34" charset="-122"/>
            </a:endParaRPr>
          </a:p>
        </p:txBody>
      </p:sp>
      <p:pic>
        <p:nvPicPr>
          <p:cNvPr id="13" name="图片 12" descr="元素主视觉-04"/>
          <p:cNvPicPr>
            <a:picLocks noChangeAspect="1"/>
          </p:cNvPicPr>
          <p:nvPr/>
        </p:nvPicPr>
        <p:blipFill>
          <a:blip r:embed="rId1"/>
          <a:stretch>
            <a:fillRect/>
          </a:stretch>
        </p:blipFill>
        <p:spPr>
          <a:xfrm>
            <a:off x="7138035" y="2176165"/>
            <a:ext cx="3579495" cy="3308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64109" y="3165718"/>
            <a:ext cx="3275496" cy="3139321"/>
          </a:xfrm>
          <a:prstGeom prst="rect">
            <a:avLst/>
          </a:prstGeom>
          <a:noFill/>
        </p:spPr>
        <p:txBody>
          <a:bodyPr wrap="square">
            <a:spAutoFit/>
          </a:bodyPr>
          <a:lstStyle/>
          <a:p>
            <a:pPr marL="285750" indent="-285750" algn="l">
              <a:buFont typeface="Arial" panose="020B0604020202020204" pitchFamily="34" charset="0"/>
              <a:buChar char="•"/>
            </a:pPr>
            <a:r>
              <a:rPr lang="zh-CN" altLang="en-US" b="0" i="0" dirty="0">
                <a:solidFill>
                  <a:srgbClr val="696969"/>
                </a:solidFill>
                <a:effectLst/>
                <a:latin typeface="微软雅黑" panose="020B0503020204020204" pitchFamily="34" charset="-122"/>
                <a:ea typeface="微软雅黑" panose="020B0503020204020204" pitchFamily="34" charset="-122"/>
              </a:rPr>
              <a:t>它很客观：利用客观的数字尺度，对客户进行简明而翔实的高水平描述。</a:t>
            </a:r>
            <a:endParaRPr lang="zh-CN" altLang="en-US" b="0" i="0" dirty="0">
              <a:solidFill>
                <a:srgbClr val="696969"/>
              </a:solidFill>
              <a:effectLst/>
              <a:latin typeface="PingFangSC-Light"/>
            </a:endParaRPr>
          </a:p>
          <a:p>
            <a:pPr marL="285750" indent="-285750" algn="l">
              <a:buFont typeface="Arial" panose="020B0604020202020204" pitchFamily="34" charset="0"/>
              <a:buChar char="•"/>
            </a:pPr>
            <a:r>
              <a:rPr lang="zh-CN" altLang="en-US" b="0" i="0" dirty="0">
                <a:solidFill>
                  <a:srgbClr val="696969"/>
                </a:solidFill>
                <a:effectLst/>
                <a:latin typeface="微软雅黑" panose="020B0503020204020204" pitchFamily="34" charset="-122"/>
                <a:ea typeface="微软雅黑" panose="020B0503020204020204" pitchFamily="34" charset="-122"/>
              </a:rPr>
              <a:t>它很简单：只需要客户的消费时间和消费金额两个字段，业务人员就可以在不需要信息部门或复杂软件的情况下就能有效使用它。</a:t>
            </a:r>
            <a:endParaRPr lang="zh-CN" altLang="en-US" b="0" i="0" dirty="0">
              <a:solidFill>
                <a:srgbClr val="696969"/>
              </a:solidFill>
              <a:effectLst/>
              <a:latin typeface="PingFangSC-Light"/>
            </a:endParaRPr>
          </a:p>
          <a:p>
            <a:pPr marL="285750" indent="-285750" algn="l">
              <a:buFont typeface="Arial" panose="020B0604020202020204" pitchFamily="34" charset="0"/>
              <a:buChar char="•"/>
            </a:pPr>
            <a:r>
              <a:rPr lang="zh-CN" altLang="en-US" b="0" i="0" dirty="0">
                <a:solidFill>
                  <a:srgbClr val="696969"/>
                </a:solidFill>
                <a:effectLst/>
                <a:latin typeface="微软雅黑" panose="020B0503020204020204" pitchFamily="34" charset="-122"/>
                <a:ea typeface="微软雅黑" panose="020B0503020204020204" pitchFamily="34" charset="-122"/>
              </a:rPr>
              <a:t>它很直观：这种分割方法的输出很容易理解和解释。</a:t>
            </a:r>
            <a:br>
              <a:rPr lang="zh-CN" altLang="en-US" b="0" i="0" dirty="0">
                <a:effectLst/>
                <a:latin typeface="PingFangSC-Light"/>
              </a:rPr>
            </a:br>
            <a:endParaRPr lang="zh-CN" altLang="en-US" b="0" i="0" dirty="0">
              <a:effectLst/>
              <a:latin typeface="PingFangSC-Light"/>
            </a:endParaRPr>
          </a:p>
        </p:txBody>
      </p:sp>
      <p:sp>
        <p:nvSpPr>
          <p:cNvPr id="3" name="文本框 2"/>
          <p:cNvSpPr txBox="1"/>
          <p:nvPr/>
        </p:nvSpPr>
        <p:spPr>
          <a:xfrm>
            <a:off x="1393019" y="1126559"/>
            <a:ext cx="9277349" cy="879343"/>
          </a:xfrm>
          <a:prstGeom prst="rect">
            <a:avLst/>
          </a:prstGeom>
          <a:noFill/>
        </p:spPr>
        <p:txBody>
          <a:bodyPr wrap="square">
            <a:spAutoFit/>
          </a:bodyPr>
          <a:lstStyle>
            <a:defPPr>
              <a:defRPr lang="zh-CN"/>
            </a:defPPr>
            <a:lvl1pPr>
              <a:lnSpc>
                <a:spcPct val="150000"/>
              </a:lnSpc>
              <a:defRPr b="1">
                <a:solidFill>
                  <a:srgbClr val="696969"/>
                </a:solidFill>
                <a:latin typeface="思源黑体 Bold" panose="020B0800000000000000" pitchFamily="34" charset="-122"/>
                <a:ea typeface="思源黑体 Bold" panose="020B0800000000000000" pitchFamily="34" charset="-122"/>
              </a:defRPr>
            </a:lvl1pPr>
          </a:lstStyle>
          <a:p>
            <a:r>
              <a:rPr lang="zh-CN" altLang="en-US" dirty="0"/>
              <a:t>自定义的划分适用于有一定数据积累的情况，我们当前所面临的新商场，更适合通过使用以最近消费、消费频次、消费金额为价值评估指标的</a:t>
            </a:r>
            <a:r>
              <a:rPr lang="en-US" altLang="zh-CN" dirty="0"/>
              <a:t>RFM</a:t>
            </a:r>
            <a:r>
              <a:rPr lang="zh-CN" altLang="en-US" dirty="0"/>
              <a:t>模型进行划分</a:t>
            </a:r>
            <a:endParaRPr lang="en-US" altLang="zh-CN" dirty="0"/>
          </a:p>
        </p:txBody>
      </p:sp>
      <p:sp>
        <p:nvSpPr>
          <p:cNvPr id="4" name="矩形 3"/>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元素lo-03"/>
          <p:cNvPicPr>
            <a:picLocks noChangeAspect="1"/>
          </p:cNvPicPr>
          <p:nvPr/>
        </p:nvPicPr>
        <p:blipFill>
          <a:blip r:embed="rId1"/>
          <a:stretch>
            <a:fillRect/>
          </a:stretch>
        </p:blipFill>
        <p:spPr>
          <a:xfrm>
            <a:off x="9353550" y="144239"/>
            <a:ext cx="2633637" cy="415345"/>
          </a:xfrm>
          <a:prstGeom prst="rect">
            <a:avLst/>
          </a:prstGeom>
        </p:spPr>
      </p:pic>
      <p:sp>
        <p:nvSpPr>
          <p:cNvPr id="8" name="文本框 7"/>
          <p:cNvSpPr txBox="1"/>
          <p:nvPr/>
        </p:nvSpPr>
        <p:spPr>
          <a:xfrm>
            <a:off x="1514475" y="227612"/>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en-US" altLang="zh-CN" sz="2400" b="1" dirty="0">
                <a:solidFill>
                  <a:schemeClr val="bg2">
                    <a:lumMod val="50000"/>
                  </a:schemeClr>
                </a:solidFill>
              </a:rPr>
              <a:t>RFM</a:t>
            </a:r>
            <a:r>
              <a:rPr lang="zh-CN" altLang="en-US" sz="2400" b="1" dirty="0">
                <a:solidFill>
                  <a:schemeClr val="bg2">
                    <a:lumMod val="50000"/>
                  </a:schemeClr>
                </a:solidFill>
              </a:rPr>
              <a:t>模型</a:t>
            </a:r>
            <a:endParaRPr lang="zh-CN" altLang="en-US" sz="2400" b="1" dirty="0"/>
          </a:p>
        </p:txBody>
      </p:sp>
      <p:sp>
        <p:nvSpPr>
          <p:cNvPr id="2" name="矩形 1"/>
          <p:cNvSpPr/>
          <p:nvPr/>
        </p:nvSpPr>
        <p:spPr>
          <a:xfrm>
            <a:off x="1907766" y="2919216"/>
            <a:ext cx="3788185" cy="3385823"/>
          </a:xfrm>
          <a:prstGeom prst="rect">
            <a:avLst/>
          </a:prstGeom>
          <a:noFill/>
          <a:ln w="28575">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97869" y="2919216"/>
            <a:ext cx="3788185" cy="3385823"/>
          </a:xfrm>
          <a:prstGeom prst="rect">
            <a:avLst/>
          </a:prstGeom>
          <a:noFill/>
          <a:ln w="28575">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07765" y="2357176"/>
            <a:ext cx="3788185" cy="562040"/>
          </a:xfrm>
          <a:prstGeom prst="rect">
            <a:avLst/>
          </a:prstGeom>
          <a:solidFill>
            <a:srgbClr val="8ED2F1"/>
          </a:solidFill>
          <a:ln w="28575">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ED2F1"/>
              </a:solidFill>
            </a:endParaRPr>
          </a:p>
        </p:txBody>
      </p:sp>
      <p:sp>
        <p:nvSpPr>
          <p:cNvPr id="14" name="文本框 13"/>
          <p:cNvSpPr txBox="1"/>
          <p:nvPr/>
        </p:nvSpPr>
        <p:spPr>
          <a:xfrm>
            <a:off x="6571022" y="3180966"/>
            <a:ext cx="3309477" cy="2862322"/>
          </a:xfrm>
          <a:prstGeom prst="rect">
            <a:avLst/>
          </a:prstGeom>
          <a:noFill/>
        </p:spPr>
        <p:txBody>
          <a:bodyPr wrap="square">
            <a:spAutoFit/>
          </a:bodyPr>
          <a:lstStyle/>
          <a:p>
            <a:pPr marL="285750" indent="-285750" algn="l">
              <a:buFont typeface="Arial" panose="020B0604020202020204" pitchFamily="34" charset="0"/>
              <a:buChar char="•"/>
            </a:pPr>
            <a:r>
              <a:rPr lang="zh-CN" altLang="en-US" b="0" i="0" dirty="0">
                <a:solidFill>
                  <a:srgbClr val="696969"/>
                </a:solidFill>
                <a:effectLst/>
                <a:latin typeface="微软雅黑" panose="020B0503020204020204" pitchFamily="34" charset="-122"/>
                <a:ea typeface="微软雅黑" panose="020B0503020204020204" pitchFamily="34" charset="-122"/>
              </a:rPr>
              <a:t>谁是我最好的客户？</a:t>
            </a:r>
            <a:endParaRPr lang="zh-CN" altLang="en-US" b="0" i="0" dirty="0">
              <a:solidFill>
                <a:srgbClr val="696969"/>
              </a:solidFill>
              <a:effectLst/>
              <a:latin typeface="PingFangSC-Light"/>
            </a:endParaRPr>
          </a:p>
          <a:p>
            <a:pPr marL="285750" indent="-285750" algn="l">
              <a:buFont typeface="Arial" panose="020B0604020202020204" pitchFamily="34" charset="0"/>
              <a:buChar char="•"/>
            </a:pPr>
            <a:r>
              <a:rPr lang="zh-CN" altLang="en-US" b="0" i="0" dirty="0">
                <a:solidFill>
                  <a:srgbClr val="696969"/>
                </a:solidFill>
                <a:effectLst/>
                <a:latin typeface="微软雅黑" panose="020B0503020204020204" pitchFamily="34" charset="-122"/>
                <a:ea typeface="微软雅黑" panose="020B0503020204020204" pitchFamily="34" charset="-122"/>
              </a:rPr>
              <a:t>哪些客户正处于流失的边缘？</a:t>
            </a:r>
            <a:endParaRPr lang="zh-CN" altLang="en-US" b="0" i="0" dirty="0">
              <a:solidFill>
                <a:srgbClr val="696969"/>
              </a:solidFill>
              <a:effectLst/>
              <a:latin typeface="PingFangSC-Light"/>
            </a:endParaRPr>
          </a:p>
          <a:p>
            <a:pPr marL="285750" indent="-285750" algn="l">
              <a:buFont typeface="Arial" panose="020B0604020202020204" pitchFamily="34" charset="0"/>
              <a:buChar char="•"/>
            </a:pPr>
            <a:r>
              <a:rPr lang="zh-CN" altLang="en-US" b="0" i="0" dirty="0">
                <a:solidFill>
                  <a:srgbClr val="696969"/>
                </a:solidFill>
                <a:effectLst/>
                <a:latin typeface="微软雅黑" panose="020B0503020204020204" pitchFamily="34" charset="-122"/>
                <a:ea typeface="微软雅黑" panose="020B0503020204020204" pitchFamily="34" charset="-122"/>
              </a:rPr>
              <a:t>谁有可能转化为更有利可图的客户？</a:t>
            </a:r>
            <a:endParaRPr lang="zh-CN" altLang="en-US" b="0" i="0" dirty="0">
              <a:solidFill>
                <a:srgbClr val="696969"/>
              </a:solidFill>
              <a:effectLst/>
              <a:latin typeface="PingFangSC-Light"/>
            </a:endParaRPr>
          </a:p>
          <a:p>
            <a:pPr marL="285750" indent="-285750" algn="l">
              <a:buFont typeface="Arial" panose="020B0604020202020204" pitchFamily="34" charset="0"/>
              <a:buChar char="•"/>
            </a:pPr>
            <a:r>
              <a:rPr lang="zh-CN" altLang="en-US" b="0" i="0" dirty="0">
                <a:solidFill>
                  <a:srgbClr val="696969"/>
                </a:solidFill>
                <a:effectLst/>
                <a:latin typeface="微软雅黑" panose="020B0503020204020204" pitchFamily="34" charset="-122"/>
                <a:ea typeface="微软雅黑" panose="020B0503020204020204" pitchFamily="34" charset="-122"/>
              </a:rPr>
              <a:t>谁是你不需要关注的无价值客户？</a:t>
            </a:r>
            <a:endParaRPr lang="zh-CN" altLang="en-US" b="0" i="0" dirty="0">
              <a:solidFill>
                <a:srgbClr val="696969"/>
              </a:solidFill>
              <a:effectLst/>
              <a:latin typeface="PingFangSC-Light"/>
            </a:endParaRPr>
          </a:p>
          <a:p>
            <a:pPr marL="285750" indent="-285750" algn="l">
              <a:buFont typeface="Arial" panose="020B0604020202020204" pitchFamily="34" charset="0"/>
              <a:buChar char="•"/>
            </a:pPr>
            <a:r>
              <a:rPr lang="zh-CN" altLang="en-US" b="0" i="0" dirty="0">
                <a:solidFill>
                  <a:srgbClr val="696969"/>
                </a:solidFill>
                <a:effectLst/>
                <a:latin typeface="微软雅黑" panose="020B0503020204020204" pitchFamily="34" charset="-122"/>
                <a:ea typeface="微软雅黑" panose="020B0503020204020204" pitchFamily="34" charset="-122"/>
              </a:rPr>
              <a:t>你必须保留哪些客户？</a:t>
            </a:r>
            <a:endParaRPr lang="zh-CN" altLang="en-US" b="0" i="0" dirty="0">
              <a:solidFill>
                <a:srgbClr val="696969"/>
              </a:solidFill>
              <a:effectLst/>
              <a:latin typeface="PingFangSC-Light"/>
            </a:endParaRPr>
          </a:p>
          <a:p>
            <a:pPr marL="285750" indent="-285750" algn="l">
              <a:buFont typeface="Arial" panose="020B0604020202020204" pitchFamily="34" charset="0"/>
              <a:buChar char="•"/>
            </a:pPr>
            <a:r>
              <a:rPr lang="zh-CN" altLang="en-US" b="0" i="0" dirty="0">
                <a:solidFill>
                  <a:srgbClr val="696969"/>
                </a:solidFill>
                <a:effectLst/>
                <a:latin typeface="微软雅黑" panose="020B0503020204020204" pitchFamily="34" charset="-122"/>
                <a:ea typeface="微软雅黑" panose="020B0503020204020204" pitchFamily="34" charset="-122"/>
              </a:rPr>
              <a:t>谁是你的忠实客户？</a:t>
            </a:r>
            <a:endParaRPr lang="zh-CN" altLang="en-US" b="0" i="0" dirty="0">
              <a:solidFill>
                <a:srgbClr val="696969"/>
              </a:solidFill>
              <a:effectLst/>
              <a:latin typeface="PingFangSC-Light"/>
            </a:endParaRPr>
          </a:p>
          <a:p>
            <a:pPr marL="285750" indent="-285750" algn="l">
              <a:buFont typeface="Arial" panose="020B0604020202020204" pitchFamily="34" charset="0"/>
              <a:buChar char="•"/>
            </a:pPr>
            <a:r>
              <a:rPr lang="zh-CN" altLang="en-US" b="0" i="0" dirty="0">
                <a:solidFill>
                  <a:srgbClr val="696969"/>
                </a:solidFill>
                <a:effectLst/>
                <a:latin typeface="微软雅黑" panose="020B0503020204020204" pitchFamily="34" charset="-122"/>
                <a:ea typeface="微软雅黑" panose="020B0503020204020204" pitchFamily="34" charset="-122"/>
              </a:rPr>
              <a:t>哪些客户最有可能对当前的营销动作做出回应？</a:t>
            </a:r>
            <a:endParaRPr lang="zh-CN" altLang="en-US" b="0" i="0" dirty="0">
              <a:solidFill>
                <a:srgbClr val="696969"/>
              </a:solidFill>
              <a:effectLst/>
              <a:latin typeface="PingFangSC-Light"/>
            </a:endParaRPr>
          </a:p>
        </p:txBody>
      </p:sp>
      <p:sp>
        <p:nvSpPr>
          <p:cNvPr id="15" name="矩形 14"/>
          <p:cNvSpPr/>
          <p:nvPr/>
        </p:nvSpPr>
        <p:spPr>
          <a:xfrm>
            <a:off x="6297868" y="2340440"/>
            <a:ext cx="3788185" cy="562040"/>
          </a:xfrm>
          <a:prstGeom prst="rect">
            <a:avLst/>
          </a:prstGeom>
          <a:solidFill>
            <a:srgbClr val="8ED2F1"/>
          </a:solidFill>
          <a:ln w="28575">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ED2F1"/>
              </a:solidFill>
            </a:endParaRPr>
          </a:p>
        </p:txBody>
      </p:sp>
      <p:sp>
        <p:nvSpPr>
          <p:cNvPr id="16" name="文本框 15"/>
          <p:cNvSpPr txBox="1"/>
          <p:nvPr/>
        </p:nvSpPr>
        <p:spPr>
          <a:xfrm>
            <a:off x="2496030" y="2439243"/>
            <a:ext cx="4457700" cy="400110"/>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b="1" dirty="0">
                <a:solidFill>
                  <a:schemeClr val="bg1"/>
                </a:solidFill>
              </a:rPr>
              <a:t>为什么是明星模型？</a:t>
            </a:r>
            <a:endParaRPr lang="zh-CN" altLang="en-US" b="1" dirty="0">
              <a:solidFill>
                <a:schemeClr val="bg1"/>
              </a:solidFill>
            </a:endParaRPr>
          </a:p>
        </p:txBody>
      </p:sp>
      <p:sp>
        <p:nvSpPr>
          <p:cNvPr id="17" name="文本框 16"/>
          <p:cNvSpPr txBox="1"/>
          <p:nvPr/>
        </p:nvSpPr>
        <p:spPr>
          <a:xfrm>
            <a:off x="7049494" y="2441244"/>
            <a:ext cx="2523535" cy="400110"/>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b="1" dirty="0">
                <a:solidFill>
                  <a:schemeClr val="bg1"/>
                </a:solidFill>
              </a:rPr>
              <a:t>可以解答什么问题？</a:t>
            </a:r>
            <a:endParaRPr lang="zh-CN" altLang="en-US"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元素lo-03"/>
          <p:cNvPicPr>
            <a:picLocks noChangeAspect="1"/>
          </p:cNvPicPr>
          <p:nvPr/>
        </p:nvPicPr>
        <p:blipFill>
          <a:blip r:embed="rId1"/>
          <a:stretch>
            <a:fillRect/>
          </a:stretch>
        </p:blipFill>
        <p:spPr>
          <a:xfrm>
            <a:off x="9353550" y="144239"/>
            <a:ext cx="2633637" cy="415345"/>
          </a:xfrm>
          <a:prstGeom prst="rect">
            <a:avLst/>
          </a:prstGeom>
        </p:spPr>
      </p:pic>
      <p:sp>
        <p:nvSpPr>
          <p:cNvPr id="7" name="文本框 6"/>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en-US" altLang="zh-CN" sz="2400" b="1" dirty="0">
                <a:solidFill>
                  <a:schemeClr val="bg2">
                    <a:lumMod val="50000"/>
                  </a:schemeClr>
                </a:solidFill>
              </a:rPr>
              <a:t>RFM</a:t>
            </a:r>
            <a:r>
              <a:rPr lang="zh-CN" altLang="en-US" sz="2400" b="1" dirty="0">
                <a:solidFill>
                  <a:schemeClr val="bg2">
                    <a:lumMod val="50000"/>
                  </a:schemeClr>
                </a:solidFill>
              </a:rPr>
              <a:t>模型</a:t>
            </a:r>
            <a:endParaRPr lang="zh-CN" altLang="en-US" sz="2400" b="1" dirty="0"/>
          </a:p>
        </p:txBody>
      </p:sp>
      <p:pic>
        <p:nvPicPr>
          <p:cNvPr id="8"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2919" t="22814" r="4309" b="1188"/>
          <a:stretch>
            <a:fillRect/>
          </a:stretch>
        </p:blipFill>
        <p:spPr bwMode="auto">
          <a:xfrm>
            <a:off x="225649" y="1317523"/>
            <a:ext cx="11966351" cy="5218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38199" y="1249155"/>
          <a:ext cx="10515601" cy="4745538"/>
        </p:xfrm>
        <a:graphic>
          <a:graphicData uri="http://schemas.openxmlformats.org/drawingml/2006/table">
            <a:tbl>
              <a:tblPr firstRow="1" bandRow="1">
                <a:tableStyleId>{5C22544A-7EE6-4342-B048-85BDC9FD1C3A}</a:tableStyleId>
              </a:tblPr>
              <a:tblGrid>
                <a:gridCol w="2687612"/>
                <a:gridCol w="1736262"/>
                <a:gridCol w="6091727"/>
              </a:tblGrid>
              <a:tr h="506724">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buNone/>
                      </a:pPr>
                      <a:r>
                        <a:rPr lang="zh-CN" altLang="en-US" dirty="0"/>
                        <a:t>特征向量</a:t>
                      </a:r>
                      <a:endParaRPr lang="zh-CN" altLang="en-US" dirty="0"/>
                    </a:p>
                  </a:txBody>
                  <a:tcPr anchor="ctr"/>
                </a:tc>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buNone/>
                      </a:pPr>
                      <a:r>
                        <a:rPr lang="zh-CN" altLang="en-US" dirty="0"/>
                        <a:t>值</a:t>
                      </a:r>
                      <a:endParaRPr lang="zh-CN" altLang="en-US" dirty="0"/>
                    </a:p>
                  </a:txBody>
                  <a:tcPr anchor="ctr"/>
                </a:tc>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buNone/>
                      </a:pPr>
                      <a:r>
                        <a:rPr lang="zh-CN" altLang="en-US" dirty="0"/>
                        <a:t>条件</a:t>
                      </a:r>
                      <a:endParaRPr lang="zh-CN" altLang="en-US" dirty="0"/>
                    </a:p>
                  </a:txBody>
                  <a:tcPr anchor="ctr"/>
                </a:tc>
              </a:tr>
              <a:tr h="706469">
                <a:tc rowSpan="2">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en-US" altLang="zh-CN" sz="1800" dirty="0">
                          <a:sym typeface="+mn-ea"/>
                        </a:rPr>
                        <a:t>R</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en-US" altLang="zh-CN" dirty="0"/>
                        <a:t>1</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dirty="0">
                          <a:sym typeface="+mn-ea"/>
                        </a:rPr>
                        <a:t>当前客户最近消费时间差</a:t>
                      </a:r>
                      <a:r>
                        <a:rPr lang="en-US" altLang="zh-CN" sz="1800" dirty="0">
                          <a:sym typeface="+mn-ea"/>
                        </a:rPr>
                        <a:t>&lt;</a:t>
                      </a:r>
                      <a:r>
                        <a:rPr lang="zh-CN" altLang="en-US" sz="1800" dirty="0">
                          <a:sym typeface="+mn-ea"/>
                        </a:rPr>
                        <a:t>总体客户平均最近消费时间差</a:t>
                      </a:r>
                      <a:endParaRPr lang="zh-CN" altLang="en-US" dirty="0"/>
                    </a:p>
                  </a:txBody>
                  <a:tcPr anchor="ctr"/>
                </a:tc>
              </a:tr>
              <a:tr h="706469">
                <a:tc vMerge="1">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en-US" altLang="zh-CN" dirty="0"/>
                        <a:t>0</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当前客户最近消费时间差</a:t>
                      </a:r>
                      <a:r>
                        <a:rPr lang="en-US" altLang="zh-CN" sz="1800" b="0" i="0" kern="1200" dirty="0">
                          <a:solidFill>
                            <a:schemeClr val="dk1"/>
                          </a:solidFill>
                          <a:effectLst/>
                          <a:latin typeface="+mn-lt"/>
                          <a:ea typeface="+mn-ea"/>
                          <a:cs typeface="+mn-cs"/>
                        </a:rPr>
                        <a:t>&gt;=</a:t>
                      </a:r>
                      <a:r>
                        <a:rPr lang="zh-CN" altLang="en-US" sz="1800" b="0" i="0" kern="1200" dirty="0">
                          <a:solidFill>
                            <a:schemeClr val="dk1"/>
                          </a:solidFill>
                          <a:effectLst/>
                          <a:latin typeface="+mn-lt"/>
                          <a:ea typeface="+mn-ea"/>
                          <a:cs typeface="+mn-cs"/>
                        </a:rPr>
                        <a:t>总体客户平均最近消费时间差</a:t>
                      </a:r>
                      <a:endParaRPr lang="zh-CN" altLang="en-US" dirty="0"/>
                    </a:p>
                  </a:txBody>
                  <a:tcPr anchor="ctr"/>
                </a:tc>
              </a:tr>
              <a:tr h="706469">
                <a:tc rowSpan="2">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en-US" altLang="zh-CN" dirty="0"/>
                        <a:t>F</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en-US" altLang="zh-CN" dirty="0"/>
                        <a:t>1</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当前客户消费频率</a:t>
                      </a:r>
                      <a:r>
                        <a:rPr lang="en-US" altLang="zh-CN" sz="1800" b="0" i="0" kern="1200" dirty="0">
                          <a:solidFill>
                            <a:schemeClr val="dk1"/>
                          </a:solidFill>
                          <a:effectLst/>
                          <a:latin typeface="+mn-lt"/>
                          <a:ea typeface="+mn-ea"/>
                          <a:cs typeface="+mn-cs"/>
                        </a:rPr>
                        <a:t>&gt;</a:t>
                      </a:r>
                      <a:r>
                        <a:rPr lang="zh-CN" altLang="en-US" sz="1800" b="0" i="0" kern="1200" dirty="0">
                          <a:solidFill>
                            <a:schemeClr val="dk1"/>
                          </a:solidFill>
                          <a:effectLst/>
                          <a:latin typeface="+mn-lt"/>
                          <a:ea typeface="+mn-ea"/>
                          <a:cs typeface="+mn-cs"/>
                        </a:rPr>
                        <a:t>总体客户平均消费频率</a:t>
                      </a:r>
                      <a:endParaRPr lang="zh-CN" altLang="en-US" dirty="0"/>
                    </a:p>
                  </a:txBody>
                  <a:tcPr anchor="ctr"/>
                </a:tc>
              </a:tr>
              <a:tr h="706469">
                <a:tc vMerge="1">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en-US" altLang="zh-CN" dirty="0"/>
                        <a:t>0</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当前客户消费频率</a:t>
                      </a:r>
                      <a:r>
                        <a:rPr lang="en-US" altLang="zh-CN" sz="1800" b="0" i="0" kern="1200" dirty="0">
                          <a:solidFill>
                            <a:schemeClr val="dk1"/>
                          </a:solidFill>
                          <a:effectLst/>
                          <a:latin typeface="+mn-lt"/>
                          <a:ea typeface="+mn-ea"/>
                          <a:cs typeface="+mn-cs"/>
                        </a:rPr>
                        <a:t>&lt;=</a:t>
                      </a:r>
                      <a:r>
                        <a:rPr lang="zh-CN" altLang="en-US" sz="1800" b="0" i="0" kern="1200" dirty="0">
                          <a:solidFill>
                            <a:schemeClr val="dk1"/>
                          </a:solidFill>
                          <a:effectLst/>
                          <a:latin typeface="+mn-lt"/>
                          <a:ea typeface="+mn-ea"/>
                          <a:cs typeface="+mn-cs"/>
                        </a:rPr>
                        <a:t>总体客户平均消费频率</a:t>
                      </a:r>
                      <a:endParaRPr lang="zh-CN" altLang="en-US" dirty="0"/>
                    </a:p>
                  </a:txBody>
                  <a:tcPr anchor="ctr"/>
                </a:tc>
              </a:tr>
              <a:tr h="706469">
                <a:tc rowSpan="2">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en-US" altLang="zh-CN" dirty="0"/>
                        <a:t>M</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en-US" altLang="zh-CN" dirty="0"/>
                        <a:t>1</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当前客户消费平均金额</a:t>
                      </a:r>
                      <a:r>
                        <a:rPr lang="en-US" altLang="zh-CN" sz="1800" b="0" i="0" kern="1200" dirty="0">
                          <a:solidFill>
                            <a:schemeClr val="dk1"/>
                          </a:solidFill>
                          <a:effectLst/>
                          <a:latin typeface="+mn-lt"/>
                          <a:ea typeface="+mn-ea"/>
                          <a:cs typeface="+mn-cs"/>
                        </a:rPr>
                        <a:t>&gt;</a:t>
                      </a:r>
                      <a:r>
                        <a:rPr lang="zh-CN" altLang="en-US" sz="1800" b="0" i="0" kern="1200" dirty="0">
                          <a:solidFill>
                            <a:schemeClr val="dk1"/>
                          </a:solidFill>
                          <a:effectLst/>
                          <a:latin typeface="+mn-lt"/>
                          <a:ea typeface="+mn-ea"/>
                          <a:cs typeface="+mn-cs"/>
                        </a:rPr>
                        <a:t>总体客户消费平均金额</a:t>
                      </a:r>
                      <a:endParaRPr lang="zh-CN" altLang="en-US" dirty="0"/>
                    </a:p>
                  </a:txBody>
                  <a:tcPr anchor="ctr"/>
                </a:tc>
              </a:tr>
              <a:tr h="706469">
                <a:tc vMerge="1">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en-US" altLang="zh-CN" dirty="0"/>
                        <a:t>0</a:t>
                      </a:r>
                      <a:endParaRPr lang="en-US" altLang="zh-CN"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当前客户消费平均金额</a:t>
                      </a:r>
                      <a:r>
                        <a:rPr lang="en-US" altLang="zh-CN" sz="1800" b="0" i="0" kern="1200" dirty="0">
                          <a:solidFill>
                            <a:schemeClr val="dk1"/>
                          </a:solidFill>
                          <a:effectLst/>
                          <a:latin typeface="+mn-lt"/>
                          <a:ea typeface="+mn-ea"/>
                          <a:cs typeface="+mn-cs"/>
                        </a:rPr>
                        <a:t>&lt;=</a:t>
                      </a:r>
                      <a:r>
                        <a:rPr lang="zh-CN" altLang="en-US" sz="1800" b="0" i="0" kern="1200" dirty="0">
                          <a:solidFill>
                            <a:schemeClr val="dk1"/>
                          </a:solidFill>
                          <a:effectLst/>
                          <a:latin typeface="+mn-lt"/>
                          <a:ea typeface="+mn-ea"/>
                          <a:cs typeface="+mn-cs"/>
                        </a:rPr>
                        <a:t>总体客户消费平均金额</a:t>
                      </a:r>
                      <a:endParaRPr lang="zh-CN" altLang="en-US" dirty="0"/>
                    </a:p>
                  </a:txBody>
                  <a:tcPr anchor="ctr"/>
                </a:tc>
              </a:tr>
            </a:tbl>
          </a:graphicData>
        </a:graphic>
      </p:graphicFrame>
      <p:sp>
        <p:nvSpPr>
          <p:cNvPr id="5" name="矩形 4"/>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元素lo-03"/>
          <p:cNvPicPr>
            <a:picLocks noChangeAspect="1"/>
          </p:cNvPicPr>
          <p:nvPr/>
        </p:nvPicPr>
        <p:blipFill>
          <a:blip r:embed="rId1"/>
          <a:stretch>
            <a:fillRect/>
          </a:stretch>
        </p:blipFill>
        <p:spPr>
          <a:xfrm>
            <a:off x="9353550" y="144239"/>
            <a:ext cx="2633637" cy="415345"/>
          </a:xfrm>
          <a:prstGeom prst="rect">
            <a:avLst/>
          </a:prstGeom>
        </p:spPr>
      </p:pic>
      <p:sp>
        <p:nvSpPr>
          <p:cNvPr id="8" name="文本框 7"/>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en-US" altLang="zh-CN" sz="2400" b="1" dirty="0">
                <a:solidFill>
                  <a:schemeClr val="bg2">
                    <a:lumMod val="50000"/>
                  </a:schemeClr>
                </a:solidFill>
              </a:rPr>
              <a:t>RFM</a:t>
            </a:r>
            <a:r>
              <a:rPr lang="zh-CN" altLang="en-US" sz="2400" b="1" dirty="0">
                <a:solidFill>
                  <a:schemeClr val="bg2">
                    <a:lumMod val="50000"/>
                  </a:schemeClr>
                </a:solidFill>
              </a:rPr>
              <a:t>模型</a:t>
            </a:r>
            <a:endParaRPr lang="zh-CN" alt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608482" y="1172817"/>
          <a:ext cx="8975036" cy="5077101"/>
        </p:xfrm>
        <a:graphic>
          <a:graphicData uri="http://schemas.openxmlformats.org/drawingml/2006/table">
            <a:tbl>
              <a:tblPr firstRow="1" bandRow="1">
                <a:tableStyleId>{5C22544A-7EE6-4342-B048-85BDC9FD1C3A}</a:tableStyleId>
              </a:tblPr>
              <a:tblGrid>
                <a:gridCol w="2747520"/>
                <a:gridCol w="6227516"/>
              </a:tblGrid>
              <a:tr h="372701">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buNone/>
                      </a:pPr>
                      <a:r>
                        <a:rPr lang="zh-CN" altLang="en-US" sz="1800" b="1" i="0" kern="1200" dirty="0">
                          <a:solidFill>
                            <a:schemeClr val="lt1"/>
                          </a:solidFill>
                          <a:effectLst/>
                          <a:latin typeface="+mn-lt"/>
                          <a:ea typeface="+mn-ea"/>
                          <a:cs typeface="+mn-cs"/>
                        </a:rPr>
                        <a:t>客户分类</a:t>
                      </a:r>
                      <a:endParaRPr lang="zh-CN" altLang="en-US" dirty="0"/>
                    </a:p>
                  </a:txBody>
                  <a:tcPr anchor="ctr"/>
                </a:tc>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buNone/>
                      </a:pPr>
                      <a:r>
                        <a:rPr lang="zh-CN" altLang="en-US" dirty="0"/>
                        <a:t>客户特征</a:t>
                      </a:r>
                      <a:endParaRPr lang="zh-CN" altLang="en-US" dirty="0"/>
                    </a:p>
                  </a:txBody>
                  <a:tcPr anchor="ctr"/>
                </a:tc>
              </a:tr>
              <a:tr h="53573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重要价值客户（</a:t>
                      </a:r>
                      <a:r>
                        <a:rPr lang="en-US" altLang="zh-CN" sz="1800" b="0" i="0" kern="1200" dirty="0">
                          <a:solidFill>
                            <a:schemeClr val="dk1"/>
                          </a:solidFill>
                          <a:effectLst/>
                          <a:latin typeface="+mn-lt"/>
                          <a:ea typeface="+mn-ea"/>
                          <a:cs typeface="+mn-cs"/>
                        </a:rPr>
                        <a:t>111</a:t>
                      </a:r>
                      <a:r>
                        <a:rPr lang="zh-CN" altLang="en-US" sz="1800" b="0" i="0" kern="1200" dirty="0">
                          <a:solidFill>
                            <a:schemeClr val="dk1"/>
                          </a:solidFill>
                          <a:effectLst/>
                          <a:latin typeface="+mn-lt"/>
                          <a:ea typeface="+mn-ea"/>
                          <a:cs typeface="+mn-cs"/>
                        </a:rPr>
                        <a:t>）</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最近消费时间近、消费频次和消费金额都很高，必须是</a:t>
                      </a:r>
                      <a:r>
                        <a:rPr lang="en-US" altLang="zh-CN" sz="1800" b="0" i="0" kern="1200" dirty="0">
                          <a:solidFill>
                            <a:schemeClr val="dk1"/>
                          </a:solidFill>
                          <a:effectLst/>
                          <a:latin typeface="+mn-lt"/>
                          <a:ea typeface="+mn-ea"/>
                          <a:cs typeface="+mn-cs"/>
                        </a:rPr>
                        <a:t>VIP</a:t>
                      </a:r>
                      <a:r>
                        <a:rPr lang="zh-CN" altLang="en-US" sz="1800" b="0" i="0" kern="1200" dirty="0">
                          <a:solidFill>
                            <a:schemeClr val="dk1"/>
                          </a:solidFill>
                          <a:effectLst/>
                          <a:latin typeface="+mn-lt"/>
                          <a:ea typeface="+mn-ea"/>
                          <a:cs typeface="+mn-cs"/>
                        </a:rPr>
                        <a:t>啊！</a:t>
                      </a:r>
                      <a:endParaRPr lang="zh-CN" altLang="en-US" dirty="0"/>
                    </a:p>
                  </a:txBody>
                  <a:tcPr anchor="ctr"/>
                </a:tc>
              </a:tr>
              <a:tr h="572931">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重要发展客户（</a:t>
                      </a:r>
                      <a:r>
                        <a:rPr lang="en-US" altLang="zh-CN" sz="1800" b="0" i="0" kern="1200" dirty="0">
                          <a:solidFill>
                            <a:schemeClr val="dk1"/>
                          </a:solidFill>
                          <a:effectLst/>
                          <a:latin typeface="+mn-lt"/>
                          <a:ea typeface="+mn-ea"/>
                          <a:cs typeface="+mn-cs"/>
                        </a:rPr>
                        <a:t>101</a:t>
                      </a:r>
                      <a:r>
                        <a:rPr lang="zh-CN" altLang="en-US" sz="1800" b="0" i="0" kern="1200" dirty="0">
                          <a:solidFill>
                            <a:schemeClr val="dk1"/>
                          </a:solidFill>
                          <a:effectLst/>
                          <a:latin typeface="+mn-lt"/>
                          <a:ea typeface="+mn-ea"/>
                          <a:cs typeface="+mn-cs"/>
                        </a:rPr>
                        <a:t>）</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最近消费时间较近、消费金额高，但频次不高，忠诚度不高，很有潜力的用户，必须重点发展。</a:t>
                      </a:r>
                      <a:endParaRPr lang="zh-CN" altLang="en-US" dirty="0"/>
                    </a:p>
                  </a:txBody>
                  <a:tcPr anchor="ctr"/>
                </a:tc>
              </a:tr>
              <a:tr h="519615">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重要保持客户（</a:t>
                      </a:r>
                      <a:r>
                        <a:rPr lang="en-US" altLang="zh-CN" sz="1800" b="0" i="0" kern="1200" dirty="0">
                          <a:solidFill>
                            <a:schemeClr val="dk1"/>
                          </a:solidFill>
                          <a:effectLst/>
                          <a:latin typeface="+mn-lt"/>
                          <a:ea typeface="+mn-ea"/>
                          <a:cs typeface="+mn-cs"/>
                        </a:rPr>
                        <a:t>011</a:t>
                      </a:r>
                      <a:r>
                        <a:rPr lang="zh-CN" altLang="en-US" sz="1800" b="0" i="0" kern="1200" dirty="0">
                          <a:solidFill>
                            <a:schemeClr val="dk1"/>
                          </a:solidFill>
                          <a:effectLst/>
                          <a:latin typeface="+mn-lt"/>
                          <a:ea typeface="+mn-ea"/>
                          <a:cs typeface="+mn-cs"/>
                        </a:rPr>
                        <a:t>）</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最近消费时间较远，消费金额和频次都很高。</a:t>
                      </a:r>
                      <a:endParaRPr lang="zh-CN" altLang="en-US" dirty="0"/>
                    </a:p>
                  </a:txBody>
                  <a:tcPr anchor="ctr"/>
                </a:tc>
              </a:tr>
              <a:tr h="765329">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重要挽留客户（</a:t>
                      </a:r>
                      <a:r>
                        <a:rPr lang="en-US" altLang="zh-CN" sz="1800" b="0" i="0" kern="1200" dirty="0">
                          <a:solidFill>
                            <a:schemeClr val="dk1"/>
                          </a:solidFill>
                          <a:effectLst/>
                          <a:latin typeface="+mn-lt"/>
                          <a:ea typeface="+mn-ea"/>
                          <a:cs typeface="+mn-cs"/>
                        </a:rPr>
                        <a:t>001</a:t>
                      </a:r>
                      <a:r>
                        <a:rPr lang="zh-CN" altLang="en-US" sz="1800" b="0" i="0" kern="1200" dirty="0">
                          <a:solidFill>
                            <a:schemeClr val="dk1"/>
                          </a:solidFill>
                          <a:effectLst/>
                          <a:latin typeface="+mn-lt"/>
                          <a:ea typeface="+mn-ea"/>
                          <a:cs typeface="+mn-cs"/>
                        </a:rPr>
                        <a:t>）</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最近消费时间较远、消费频次不高，但消费金额高的用户，可能是将要流失或者已经要流失的用户，应当急于采取挽留措施。</a:t>
                      </a:r>
                      <a:endParaRPr lang="zh-CN" altLang="en-US" dirty="0"/>
                    </a:p>
                  </a:txBody>
                  <a:tcPr anchor="ctr"/>
                </a:tc>
              </a:tr>
              <a:tr h="53573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一般价值客户（</a:t>
                      </a:r>
                      <a:r>
                        <a:rPr lang="en-US" altLang="zh-CN" sz="1800" b="0" i="0" kern="1200" dirty="0">
                          <a:solidFill>
                            <a:schemeClr val="dk1"/>
                          </a:solidFill>
                          <a:effectLst/>
                          <a:latin typeface="+mn-lt"/>
                          <a:ea typeface="+mn-ea"/>
                          <a:cs typeface="+mn-cs"/>
                        </a:rPr>
                        <a:t>110</a:t>
                      </a:r>
                      <a:r>
                        <a:rPr lang="zh-CN" altLang="en-US" sz="1800" b="0" i="0" kern="1200" dirty="0">
                          <a:solidFill>
                            <a:schemeClr val="dk1"/>
                          </a:solidFill>
                          <a:effectLst/>
                          <a:latin typeface="+mn-lt"/>
                          <a:ea typeface="+mn-ea"/>
                          <a:cs typeface="+mn-cs"/>
                        </a:rPr>
                        <a:t>）</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最近消费时间近，频率高但消费金额低，需要提高其客单价。</a:t>
                      </a:r>
                      <a:endParaRPr lang="zh-CN" altLang="en-US" dirty="0"/>
                    </a:p>
                  </a:txBody>
                  <a:tcPr anchor="ctr"/>
                </a:tc>
              </a:tr>
              <a:tr h="519615">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一般发展客户（</a:t>
                      </a:r>
                      <a:r>
                        <a:rPr lang="en-US" altLang="zh-CN" sz="1800" b="0" i="0" kern="1200" dirty="0">
                          <a:solidFill>
                            <a:schemeClr val="dk1"/>
                          </a:solidFill>
                          <a:effectLst/>
                          <a:latin typeface="+mn-lt"/>
                          <a:ea typeface="+mn-ea"/>
                          <a:cs typeface="+mn-cs"/>
                        </a:rPr>
                        <a:t>100</a:t>
                      </a:r>
                      <a:r>
                        <a:rPr lang="zh-CN" altLang="en-US" sz="1800" b="0" i="0" kern="1200" dirty="0">
                          <a:solidFill>
                            <a:schemeClr val="dk1"/>
                          </a:solidFill>
                          <a:effectLst/>
                          <a:latin typeface="+mn-lt"/>
                          <a:ea typeface="+mn-ea"/>
                          <a:cs typeface="+mn-cs"/>
                        </a:rPr>
                        <a:t>）</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最近消费时间较近、消费金额，频次都不高。</a:t>
                      </a:r>
                      <a:endParaRPr lang="zh-CN" altLang="en-US" dirty="0"/>
                    </a:p>
                  </a:txBody>
                  <a:tcPr anchor="ctr"/>
                </a:tc>
              </a:tr>
              <a:tr h="519615">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一般保持客户（</a:t>
                      </a:r>
                      <a:r>
                        <a:rPr lang="en-US" altLang="zh-CN" sz="1800" b="0" i="0" kern="1200" dirty="0">
                          <a:solidFill>
                            <a:schemeClr val="dk1"/>
                          </a:solidFill>
                          <a:effectLst/>
                          <a:latin typeface="+mn-lt"/>
                          <a:ea typeface="+mn-ea"/>
                          <a:cs typeface="+mn-cs"/>
                        </a:rPr>
                        <a:t>010</a:t>
                      </a:r>
                      <a:r>
                        <a:rPr lang="zh-CN" altLang="en-US" sz="1800" b="0" i="0" kern="1200" dirty="0">
                          <a:solidFill>
                            <a:schemeClr val="dk1"/>
                          </a:solidFill>
                          <a:effectLst/>
                          <a:latin typeface="+mn-lt"/>
                          <a:ea typeface="+mn-ea"/>
                          <a:cs typeface="+mn-cs"/>
                        </a:rPr>
                        <a:t>）</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最近消费时间较远、消费频次高，但金额不高。</a:t>
                      </a:r>
                      <a:endParaRPr lang="zh-CN" altLang="en-US" dirty="0"/>
                    </a:p>
                  </a:txBody>
                  <a:tcPr anchor="ctr"/>
                </a:tc>
              </a:tr>
              <a:tr h="519615">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一般挽留客户（</a:t>
                      </a:r>
                      <a:r>
                        <a:rPr lang="en-US" altLang="zh-CN" sz="1800" b="0" i="0" kern="1200" dirty="0">
                          <a:solidFill>
                            <a:schemeClr val="dk1"/>
                          </a:solidFill>
                          <a:effectLst/>
                          <a:latin typeface="+mn-lt"/>
                          <a:ea typeface="+mn-ea"/>
                          <a:cs typeface="+mn-cs"/>
                        </a:rPr>
                        <a:t>000</a:t>
                      </a:r>
                      <a:r>
                        <a:rPr lang="zh-CN" altLang="en-US" sz="1800" b="0" i="0" kern="1200" dirty="0">
                          <a:solidFill>
                            <a:schemeClr val="dk1"/>
                          </a:solidFill>
                          <a:effectLst/>
                          <a:latin typeface="+mn-lt"/>
                          <a:ea typeface="+mn-ea"/>
                          <a:cs typeface="+mn-cs"/>
                        </a:rPr>
                        <a:t>）</a:t>
                      </a:r>
                      <a:endParaRPr lang="zh-CN" altLang="en-US" dirty="0"/>
                    </a:p>
                  </a:txBody>
                  <a:tcPr anchor="ct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None/>
                      </a:pPr>
                      <a:r>
                        <a:rPr lang="zh-CN" altLang="en-US" sz="1800" b="0" i="0" kern="1200" dirty="0">
                          <a:solidFill>
                            <a:schemeClr val="dk1"/>
                          </a:solidFill>
                          <a:effectLst/>
                          <a:latin typeface="+mn-lt"/>
                          <a:ea typeface="+mn-ea"/>
                          <a:cs typeface="+mn-cs"/>
                        </a:rPr>
                        <a:t>都不高。</a:t>
                      </a:r>
                      <a:endParaRPr lang="zh-CN" altLang="en-US" dirty="0"/>
                    </a:p>
                  </a:txBody>
                  <a:tcPr anchor="ctr"/>
                </a:tc>
              </a:tr>
            </a:tbl>
          </a:graphicData>
        </a:graphic>
      </p:graphicFrame>
      <p:sp>
        <p:nvSpPr>
          <p:cNvPr id="5" name="矩形 4"/>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元素lo-03"/>
          <p:cNvPicPr>
            <a:picLocks noChangeAspect="1"/>
          </p:cNvPicPr>
          <p:nvPr/>
        </p:nvPicPr>
        <p:blipFill>
          <a:blip r:embed="rId2"/>
          <a:stretch>
            <a:fillRect/>
          </a:stretch>
        </p:blipFill>
        <p:spPr>
          <a:xfrm>
            <a:off x="9353550" y="144239"/>
            <a:ext cx="2633637" cy="415345"/>
          </a:xfrm>
          <a:prstGeom prst="rect">
            <a:avLst/>
          </a:prstGeom>
        </p:spPr>
      </p:pic>
      <p:sp>
        <p:nvSpPr>
          <p:cNvPr id="8" name="文本框 7"/>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en-US" altLang="zh-CN" sz="2400" b="1" dirty="0">
                <a:solidFill>
                  <a:schemeClr val="bg2">
                    <a:lumMod val="50000"/>
                  </a:schemeClr>
                </a:solidFill>
              </a:rPr>
              <a:t>RFM</a:t>
            </a:r>
            <a:r>
              <a:rPr lang="zh-CN" altLang="en-US" sz="2400" b="1" dirty="0">
                <a:solidFill>
                  <a:schemeClr val="bg2">
                    <a:lumMod val="50000"/>
                  </a:schemeClr>
                </a:solidFill>
              </a:rPr>
              <a:t>模型</a:t>
            </a:r>
            <a:endParaRPr lang="zh-CN" altLang="en-US" sz="2400" b="1" dirty="0"/>
          </a:p>
        </p:txBody>
      </p:sp>
      <p:sp>
        <p:nvSpPr>
          <p:cNvPr id="9" name="矩形 8"/>
          <p:cNvSpPr/>
          <p:nvPr/>
        </p:nvSpPr>
        <p:spPr>
          <a:xfrm>
            <a:off x="1749286" y="4841515"/>
            <a:ext cx="2435087" cy="437322"/>
          </a:xfrm>
          <a:prstGeom prst="rect">
            <a:avLst/>
          </a:prstGeom>
          <a:noFill/>
          <a:ln w="28575">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49286" y="5836561"/>
            <a:ext cx="2435087" cy="437322"/>
          </a:xfrm>
          <a:prstGeom prst="rect">
            <a:avLst/>
          </a:prstGeom>
          <a:noFill/>
          <a:ln w="28575">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10" idx="1"/>
          </p:cNvCxnSpPr>
          <p:nvPr/>
        </p:nvCxnSpPr>
        <p:spPr>
          <a:xfrm flipH="1">
            <a:off x="1202635" y="6055222"/>
            <a:ext cx="546651" cy="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1"/>
          </p:cNvCxnSpPr>
          <p:nvPr/>
        </p:nvCxnSpPr>
        <p:spPr>
          <a:xfrm flipH="1">
            <a:off x="1202635" y="5060176"/>
            <a:ext cx="5466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1742" y="5904310"/>
            <a:ext cx="1111528" cy="369332"/>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1800" dirty="0">
                <a:solidFill>
                  <a:schemeClr val="bg2">
                    <a:lumMod val="50000"/>
                  </a:schemeClr>
                </a:solidFill>
              </a:rPr>
              <a:t>流失客户</a:t>
            </a:r>
            <a:endParaRPr lang="zh-CN" altLang="en-US" sz="1800" b="1" dirty="0"/>
          </a:p>
        </p:txBody>
      </p:sp>
      <p:sp>
        <p:nvSpPr>
          <p:cNvPr id="18" name="文本框 17"/>
          <p:cNvSpPr txBox="1"/>
          <p:nvPr/>
        </p:nvSpPr>
        <p:spPr>
          <a:xfrm>
            <a:off x="313633" y="4875510"/>
            <a:ext cx="1111528" cy="369332"/>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1800" dirty="0">
                <a:solidFill>
                  <a:schemeClr val="bg2">
                    <a:lumMod val="50000"/>
                  </a:schemeClr>
                </a:solidFill>
              </a:rPr>
              <a:t>新客户</a:t>
            </a:r>
            <a:endParaRPr lang="zh-CN" altLang="en-US" sz="1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43012" y="1190823"/>
            <a:ext cx="9458325" cy="878317"/>
          </a:xfrm>
          <a:prstGeom prst="rect">
            <a:avLst/>
          </a:prstGeom>
          <a:noFill/>
        </p:spPr>
        <p:txBody>
          <a:bodyPr wrap="square">
            <a:spAutoFit/>
          </a:bodyPr>
          <a:lstStyle>
            <a:defPPr>
              <a:defRPr lang="zh-CN"/>
            </a:defPPr>
            <a:lvl1pPr>
              <a:lnSpc>
                <a:spcPct val="150000"/>
              </a:lnSpc>
              <a:defRPr b="1">
                <a:solidFill>
                  <a:srgbClr val="696969"/>
                </a:solidFill>
                <a:latin typeface="思源黑体 Bold" panose="020B0800000000000000" pitchFamily="34" charset="-122"/>
                <a:ea typeface="思源黑体 Bold" panose="020B0800000000000000" pitchFamily="34" charset="-122"/>
              </a:defRPr>
            </a:lvl1pPr>
          </a:lstStyle>
          <a:p>
            <a:r>
              <a:rPr lang="en-US" altLang="zh-CN" dirty="0"/>
              <a:t>RFM</a:t>
            </a:r>
            <a:r>
              <a:rPr lang="zh-CN" altLang="en-US" dirty="0"/>
              <a:t>模型可以用于多行业：互联网、零售、电商、通信、 银行、旅游、餐饮、 交通运输、保险、证券、 基金、医药、采购</a:t>
            </a:r>
            <a:r>
              <a:rPr lang="en-US" altLang="zh-CN" dirty="0"/>
              <a:t>/</a:t>
            </a:r>
            <a:r>
              <a:rPr lang="zh-CN" altLang="en-US" dirty="0"/>
              <a:t>供应商评估</a:t>
            </a:r>
            <a:r>
              <a:rPr lang="en-US" altLang="zh-CN" dirty="0"/>
              <a:t>......</a:t>
            </a:r>
            <a:endParaRPr lang="zh-CN" altLang="en-US" dirty="0"/>
          </a:p>
        </p:txBody>
      </p:sp>
      <p:sp>
        <p:nvSpPr>
          <p:cNvPr id="5" name="矩形 4"/>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元素lo-03"/>
          <p:cNvPicPr>
            <a:picLocks noChangeAspect="1"/>
          </p:cNvPicPr>
          <p:nvPr/>
        </p:nvPicPr>
        <p:blipFill>
          <a:blip r:embed="rId1"/>
          <a:stretch>
            <a:fillRect/>
          </a:stretch>
        </p:blipFill>
        <p:spPr>
          <a:xfrm>
            <a:off x="9353550" y="144239"/>
            <a:ext cx="2633637" cy="415345"/>
          </a:xfrm>
          <a:prstGeom prst="rect">
            <a:avLst/>
          </a:prstGeom>
        </p:spPr>
      </p:pic>
      <p:sp>
        <p:nvSpPr>
          <p:cNvPr id="10" name="文本框 9"/>
          <p:cNvSpPr txBox="1"/>
          <p:nvPr/>
        </p:nvSpPr>
        <p:spPr>
          <a:xfrm>
            <a:off x="1514475" y="227612"/>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en-US" altLang="zh-CN" sz="2400" b="1" dirty="0">
                <a:solidFill>
                  <a:schemeClr val="bg2">
                    <a:lumMod val="50000"/>
                  </a:schemeClr>
                </a:solidFill>
              </a:rPr>
              <a:t>RFM</a:t>
            </a:r>
            <a:r>
              <a:rPr lang="zh-CN" altLang="en-US" sz="2400" b="1" dirty="0">
                <a:solidFill>
                  <a:schemeClr val="bg2">
                    <a:lumMod val="50000"/>
                  </a:schemeClr>
                </a:solidFill>
              </a:rPr>
              <a:t>模型多行业应用</a:t>
            </a:r>
            <a:endParaRPr lang="zh-CN" altLang="en-US" sz="2400" b="1" dirty="0"/>
          </a:p>
        </p:txBody>
      </p:sp>
      <p:sp>
        <p:nvSpPr>
          <p:cNvPr id="2" name="流程图: 终止 1"/>
          <p:cNvSpPr/>
          <p:nvPr/>
        </p:nvSpPr>
        <p:spPr>
          <a:xfrm>
            <a:off x="3438524" y="3064388"/>
            <a:ext cx="2295526" cy="660889"/>
          </a:xfrm>
          <a:prstGeom prst="flowChartTerminator">
            <a:avLst/>
          </a:prstGeom>
          <a:solidFill>
            <a:schemeClr val="bg1">
              <a:lumMod val="8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96969"/>
                </a:solidFill>
                <a:latin typeface="思源黑体 Bold" panose="020B0800000000000000" pitchFamily="34" charset="-122"/>
                <a:ea typeface="思源黑体 Bold" panose="020B0800000000000000" pitchFamily="34" charset="-122"/>
              </a:rPr>
              <a:t>最近一次消费</a:t>
            </a:r>
            <a:endParaRPr lang="zh-CN" altLang="en-US" b="1" dirty="0">
              <a:solidFill>
                <a:srgbClr val="696969"/>
              </a:solidFill>
              <a:latin typeface="思源黑体 Bold" panose="020B0800000000000000" pitchFamily="34" charset="-122"/>
              <a:ea typeface="思源黑体 Bold" panose="020B0800000000000000" pitchFamily="34" charset="-122"/>
            </a:endParaRPr>
          </a:p>
        </p:txBody>
      </p:sp>
      <p:sp>
        <p:nvSpPr>
          <p:cNvPr id="11" name="流程图: 终止 10"/>
          <p:cNvSpPr/>
          <p:nvPr/>
        </p:nvSpPr>
        <p:spPr>
          <a:xfrm>
            <a:off x="3438524" y="4225443"/>
            <a:ext cx="2295526" cy="660889"/>
          </a:xfrm>
          <a:prstGeom prst="flowChartTerminator">
            <a:avLst/>
          </a:prstGeom>
          <a:solidFill>
            <a:schemeClr val="bg1">
              <a:lumMod val="8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b="1" dirty="0">
                <a:solidFill>
                  <a:srgbClr val="696969"/>
                </a:solidFill>
                <a:latin typeface="思源黑体 Bold" panose="020B0800000000000000" pitchFamily="34" charset="-122"/>
                <a:ea typeface="思源黑体 Bold" panose="020B0800000000000000" pitchFamily="34" charset="-122"/>
              </a:rPr>
              <a:t>消费频率</a:t>
            </a:r>
            <a:endParaRPr lang="zh-CN" altLang="en-US" b="1" dirty="0">
              <a:solidFill>
                <a:srgbClr val="696969"/>
              </a:solidFill>
              <a:latin typeface="思源黑体 Bold" panose="020B0800000000000000" pitchFamily="34" charset="-122"/>
              <a:ea typeface="思源黑体 Bold" panose="020B0800000000000000" pitchFamily="34" charset="-122"/>
            </a:endParaRPr>
          </a:p>
        </p:txBody>
      </p:sp>
      <p:sp>
        <p:nvSpPr>
          <p:cNvPr id="12" name="流程图: 终止 11"/>
          <p:cNvSpPr/>
          <p:nvPr/>
        </p:nvSpPr>
        <p:spPr>
          <a:xfrm>
            <a:off x="3438524" y="5387878"/>
            <a:ext cx="2295526" cy="660889"/>
          </a:xfrm>
          <a:prstGeom prst="flowChartTerminator">
            <a:avLst/>
          </a:prstGeom>
          <a:solidFill>
            <a:schemeClr val="bg1">
              <a:lumMod val="8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b="1" dirty="0">
                <a:solidFill>
                  <a:srgbClr val="696969"/>
                </a:solidFill>
                <a:latin typeface="思源黑体 Bold" panose="020B0800000000000000" pitchFamily="34" charset="-122"/>
                <a:ea typeface="思源黑体 Bold" panose="020B0800000000000000" pitchFamily="34" charset="-122"/>
              </a:rPr>
              <a:t>消费金额</a:t>
            </a:r>
            <a:endParaRPr lang="zh-CN" altLang="en-US" b="1" dirty="0">
              <a:solidFill>
                <a:srgbClr val="696969"/>
              </a:solidFill>
              <a:latin typeface="思源黑体 Bold" panose="020B0800000000000000" pitchFamily="34" charset="-122"/>
              <a:ea typeface="思源黑体 Bold" panose="020B0800000000000000" pitchFamily="34" charset="-122"/>
            </a:endParaRPr>
          </a:p>
        </p:txBody>
      </p:sp>
      <p:sp>
        <p:nvSpPr>
          <p:cNvPr id="13" name="流程图: 终止 12"/>
          <p:cNvSpPr/>
          <p:nvPr/>
        </p:nvSpPr>
        <p:spPr>
          <a:xfrm>
            <a:off x="6934199" y="3064389"/>
            <a:ext cx="2295526" cy="660888"/>
          </a:xfrm>
          <a:prstGeom prst="flowChartTerminator">
            <a:avLst/>
          </a:prstGeom>
          <a:solidFill>
            <a:schemeClr val="accent5">
              <a:lumMod val="40000"/>
              <a:lumOff val="6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5"/>
                </a:solidFill>
                <a:latin typeface="黑体" panose="02010609060101010101" charset="-122"/>
                <a:ea typeface="黑体" panose="02010609060101010101" charset="-122"/>
              </a:rPr>
              <a:t>最近一次登录</a:t>
            </a:r>
            <a:endParaRPr lang="zh-CN" altLang="en-US" b="1" dirty="0">
              <a:solidFill>
                <a:schemeClr val="accent5"/>
              </a:solidFill>
              <a:latin typeface="黑体" panose="02010609060101010101" charset="-122"/>
              <a:ea typeface="黑体" panose="02010609060101010101" charset="-122"/>
            </a:endParaRPr>
          </a:p>
        </p:txBody>
      </p:sp>
      <p:sp>
        <p:nvSpPr>
          <p:cNvPr id="14" name="流程图: 终止 13"/>
          <p:cNvSpPr/>
          <p:nvPr/>
        </p:nvSpPr>
        <p:spPr>
          <a:xfrm>
            <a:off x="6934199" y="4225444"/>
            <a:ext cx="2295526" cy="660888"/>
          </a:xfrm>
          <a:prstGeom prst="flowChartTerminator">
            <a:avLst/>
          </a:prstGeom>
          <a:solidFill>
            <a:schemeClr val="accent5">
              <a:lumMod val="40000"/>
              <a:lumOff val="6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5"/>
                </a:solidFill>
                <a:latin typeface="黑体" panose="02010609060101010101" charset="-122"/>
                <a:ea typeface="黑体" panose="02010609060101010101" charset="-122"/>
              </a:rPr>
              <a:t>登录频率</a:t>
            </a:r>
            <a:endParaRPr lang="zh-CN" altLang="en-US" b="1" dirty="0">
              <a:solidFill>
                <a:schemeClr val="accent5"/>
              </a:solidFill>
              <a:latin typeface="黑体" panose="02010609060101010101" charset="-122"/>
              <a:ea typeface="黑体" panose="02010609060101010101" charset="-122"/>
            </a:endParaRPr>
          </a:p>
        </p:txBody>
      </p:sp>
      <p:sp>
        <p:nvSpPr>
          <p:cNvPr id="15" name="流程图: 终止 14"/>
          <p:cNvSpPr/>
          <p:nvPr/>
        </p:nvSpPr>
        <p:spPr>
          <a:xfrm>
            <a:off x="6934199" y="5387879"/>
            <a:ext cx="2295526" cy="660888"/>
          </a:xfrm>
          <a:prstGeom prst="flowChartTerminator">
            <a:avLst/>
          </a:prstGeom>
          <a:solidFill>
            <a:schemeClr val="accent5">
              <a:lumMod val="40000"/>
              <a:lumOff val="6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5"/>
                </a:solidFill>
                <a:latin typeface="黑体" panose="02010609060101010101" charset="-122"/>
                <a:ea typeface="黑体" panose="02010609060101010101" charset="-122"/>
              </a:rPr>
              <a:t>在线时长</a:t>
            </a:r>
            <a:endParaRPr lang="zh-CN" altLang="en-US" b="1" dirty="0">
              <a:solidFill>
                <a:schemeClr val="accent5"/>
              </a:solidFill>
              <a:latin typeface="黑体" panose="02010609060101010101" charset="-122"/>
              <a:ea typeface="黑体" panose="02010609060101010101" charset="-122"/>
            </a:endParaRPr>
          </a:p>
        </p:txBody>
      </p:sp>
      <p:sp>
        <p:nvSpPr>
          <p:cNvPr id="16" name="文本框 15"/>
          <p:cNvSpPr txBox="1"/>
          <p:nvPr/>
        </p:nvSpPr>
        <p:spPr>
          <a:xfrm>
            <a:off x="3862388" y="2409708"/>
            <a:ext cx="1614488" cy="463845"/>
          </a:xfrm>
          <a:prstGeom prst="rect">
            <a:avLst/>
          </a:prstGeom>
          <a:noFill/>
        </p:spPr>
        <p:txBody>
          <a:bodyPr wrap="square">
            <a:spAutoFit/>
          </a:bodyPr>
          <a:lstStyle>
            <a:defPPr>
              <a:defRPr lang="zh-CN"/>
            </a:defPPr>
            <a:lvl1pPr>
              <a:lnSpc>
                <a:spcPct val="150000"/>
              </a:lnSpc>
              <a:defRPr b="1">
                <a:solidFill>
                  <a:srgbClr val="696969"/>
                </a:solidFill>
                <a:latin typeface="思源黑体 Bold" panose="020B0800000000000000" pitchFamily="34" charset="-122"/>
                <a:ea typeface="思源黑体 Bold" panose="020B0800000000000000" pitchFamily="34" charset="-122"/>
              </a:defRPr>
            </a:lvl1pPr>
          </a:lstStyle>
          <a:p>
            <a:r>
              <a:rPr lang="zh-CN" altLang="en-US" dirty="0"/>
              <a:t>通用商品指标</a:t>
            </a:r>
            <a:endParaRPr lang="zh-CN" altLang="en-US" dirty="0"/>
          </a:p>
        </p:txBody>
      </p:sp>
      <p:sp>
        <p:nvSpPr>
          <p:cNvPr id="17" name="文本框 16"/>
          <p:cNvSpPr txBox="1"/>
          <p:nvPr/>
        </p:nvSpPr>
        <p:spPr>
          <a:xfrm>
            <a:off x="7152083" y="2409708"/>
            <a:ext cx="1859757" cy="463845"/>
          </a:xfrm>
          <a:prstGeom prst="rect">
            <a:avLst/>
          </a:prstGeom>
          <a:noFill/>
        </p:spPr>
        <p:txBody>
          <a:bodyPr wrap="square">
            <a:spAutoFit/>
          </a:bodyPr>
          <a:lstStyle>
            <a:defPPr>
              <a:defRPr lang="zh-CN"/>
            </a:defPPr>
            <a:lvl1pPr>
              <a:lnSpc>
                <a:spcPct val="150000"/>
              </a:lnSpc>
              <a:defRPr b="1">
                <a:solidFill>
                  <a:srgbClr val="696969"/>
                </a:solidFill>
                <a:latin typeface="思源黑体 Bold" panose="020B0800000000000000" pitchFamily="34" charset="-122"/>
                <a:ea typeface="思源黑体 Bold" panose="020B0800000000000000" pitchFamily="34" charset="-122"/>
              </a:defRPr>
            </a:lvl1pPr>
          </a:lstStyle>
          <a:p>
            <a:r>
              <a:rPr lang="zh-CN" altLang="en-US" dirty="0"/>
              <a:t>互联网产品指标</a:t>
            </a:r>
            <a:endParaRPr lang="zh-CN" altLang="en-US" dirty="0"/>
          </a:p>
        </p:txBody>
      </p:sp>
      <p:sp>
        <p:nvSpPr>
          <p:cNvPr id="18" name="文本框 17"/>
          <p:cNvSpPr txBox="1"/>
          <p:nvPr/>
        </p:nvSpPr>
        <p:spPr>
          <a:xfrm>
            <a:off x="1745455" y="3162909"/>
            <a:ext cx="1614488" cy="463845"/>
          </a:xfrm>
          <a:prstGeom prst="rect">
            <a:avLst/>
          </a:prstGeom>
          <a:noFill/>
        </p:spPr>
        <p:txBody>
          <a:bodyPr wrap="square">
            <a:spAutoFit/>
          </a:bodyPr>
          <a:lstStyle>
            <a:defPPr>
              <a:defRPr lang="zh-CN"/>
            </a:defPPr>
            <a:lvl1pPr>
              <a:lnSpc>
                <a:spcPct val="150000"/>
              </a:lnSpc>
              <a:defRPr b="1">
                <a:solidFill>
                  <a:srgbClr val="696969"/>
                </a:solidFill>
                <a:latin typeface="思源黑体 Bold" panose="020B0800000000000000" pitchFamily="34" charset="-122"/>
                <a:ea typeface="思源黑体 Bold" panose="020B0800000000000000" pitchFamily="34" charset="-122"/>
              </a:defRPr>
            </a:lvl1pPr>
          </a:lstStyle>
          <a:p>
            <a:r>
              <a:rPr lang="en-US" altLang="zh-CN" dirty="0"/>
              <a:t>Recency</a:t>
            </a:r>
            <a:endParaRPr lang="zh-CN" altLang="en-US" dirty="0"/>
          </a:p>
        </p:txBody>
      </p:sp>
      <p:sp>
        <p:nvSpPr>
          <p:cNvPr id="19" name="文本框 18"/>
          <p:cNvSpPr txBox="1"/>
          <p:nvPr/>
        </p:nvSpPr>
        <p:spPr>
          <a:xfrm>
            <a:off x="1745455" y="4232667"/>
            <a:ext cx="1614488" cy="463845"/>
          </a:xfrm>
          <a:prstGeom prst="rect">
            <a:avLst/>
          </a:prstGeom>
          <a:noFill/>
        </p:spPr>
        <p:txBody>
          <a:bodyPr wrap="square">
            <a:spAutoFit/>
          </a:bodyPr>
          <a:lstStyle>
            <a:defPPr>
              <a:defRPr lang="zh-CN"/>
            </a:defPPr>
            <a:lvl1pPr>
              <a:lnSpc>
                <a:spcPct val="150000"/>
              </a:lnSpc>
              <a:defRPr b="1">
                <a:solidFill>
                  <a:srgbClr val="696969"/>
                </a:solidFill>
                <a:latin typeface="思源黑体 Bold" panose="020B0800000000000000" pitchFamily="34" charset="-122"/>
                <a:ea typeface="思源黑体 Bold" panose="020B0800000000000000" pitchFamily="34" charset="-122"/>
              </a:defRPr>
            </a:lvl1pPr>
          </a:lstStyle>
          <a:p>
            <a:r>
              <a:rPr lang="en-US" altLang="zh-CN" dirty="0"/>
              <a:t>Frequency</a:t>
            </a:r>
            <a:endParaRPr lang="zh-CN" altLang="en-US" dirty="0"/>
          </a:p>
        </p:txBody>
      </p:sp>
      <p:sp>
        <p:nvSpPr>
          <p:cNvPr id="20" name="文本框 19"/>
          <p:cNvSpPr txBox="1"/>
          <p:nvPr/>
        </p:nvSpPr>
        <p:spPr>
          <a:xfrm>
            <a:off x="1745455" y="5486399"/>
            <a:ext cx="1614488" cy="463845"/>
          </a:xfrm>
          <a:prstGeom prst="rect">
            <a:avLst/>
          </a:prstGeom>
          <a:noFill/>
        </p:spPr>
        <p:txBody>
          <a:bodyPr wrap="square">
            <a:spAutoFit/>
          </a:bodyPr>
          <a:lstStyle>
            <a:defPPr>
              <a:defRPr lang="zh-CN"/>
            </a:defPPr>
            <a:lvl1pPr>
              <a:lnSpc>
                <a:spcPct val="150000"/>
              </a:lnSpc>
              <a:defRPr b="1">
                <a:solidFill>
                  <a:srgbClr val="696969"/>
                </a:solidFill>
                <a:latin typeface="思源黑体 Bold" panose="020B0800000000000000" pitchFamily="34" charset="-122"/>
                <a:ea typeface="思源黑体 Bold" panose="020B0800000000000000" pitchFamily="34" charset="-122"/>
              </a:defRPr>
            </a:lvl1pPr>
          </a:lstStyle>
          <a:p>
            <a:r>
              <a:rPr lang="en-US" altLang="zh-CN" dirty="0"/>
              <a:t>Monetary</a:t>
            </a:r>
            <a:endParaRPr lang="zh-CN" altLang="en-US" dirty="0"/>
          </a:p>
        </p:txBody>
      </p:sp>
      <p:cxnSp>
        <p:nvCxnSpPr>
          <p:cNvPr id="4" name="直接箭头连接符 3"/>
          <p:cNvCxnSpPr/>
          <p:nvPr/>
        </p:nvCxnSpPr>
        <p:spPr>
          <a:xfrm>
            <a:off x="5972175" y="3343275"/>
            <a:ext cx="552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972175" y="4543425"/>
            <a:ext cx="552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972175" y="5686425"/>
            <a:ext cx="552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1170" y="962024"/>
            <a:ext cx="7224330" cy="562451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元素lo-03"/>
          <p:cNvPicPr>
            <a:picLocks noChangeAspect="1"/>
          </p:cNvPicPr>
          <p:nvPr/>
        </p:nvPicPr>
        <p:blipFill>
          <a:blip r:embed="rId2"/>
          <a:stretch>
            <a:fillRect/>
          </a:stretch>
        </p:blipFill>
        <p:spPr>
          <a:xfrm>
            <a:off x="9353550" y="144239"/>
            <a:ext cx="2633637" cy="415345"/>
          </a:xfrm>
          <a:prstGeom prst="rect">
            <a:avLst/>
          </a:prstGeom>
        </p:spPr>
      </p:pic>
      <p:sp>
        <p:nvSpPr>
          <p:cNvPr id="6" name="文本框 5"/>
          <p:cNvSpPr txBox="1"/>
          <p:nvPr/>
        </p:nvSpPr>
        <p:spPr>
          <a:xfrm>
            <a:off x="1514475" y="227612"/>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en-US" altLang="zh-CN" sz="2400" b="1" dirty="0">
                <a:solidFill>
                  <a:schemeClr val="bg2">
                    <a:lumMod val="50000"/>
                  </a:schemeClr>
                </a:solidFill>
              </a:rPr>
              <a:t>RFM</a:t>
            </a:r>
            <a:r>
              <a:rPr lang="zh-CN" altLang="en-US" sz="2400" b="1" dirty="0">
                <a:solidFill>
                  <a:schemeClr val="bg2">
                    <a:lumMod val="50000"/>
                  </a:schemeClr>
                </a:solidFill>
              </a:rPr>
              <a:t>模型实现思路</a:t>
            </a:r>
            <a:endParaRPr lang="zh-CN" alt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8"/>
          <p:cNvSpPr txBox="1"/>
          <p:nvPr/>
        </p:nvSpPr>
        <p:spPr>
          <a:xfrm>
            <a:off x="1471093" y="6078286"/>
            <a:ext cx="1764476"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00" dirty="0">
                <a:solidFill>
                  <a:srgbClr val="1B2F63"/>
                </a:solidFill>
                <a:latin typeface="微软雅黑" panose="020B0503020204020204" pitchFamily="34" charset="-122"/>
                <a:ea typeface="微软雅黑" panose="020B0503020204020204" pitchFamily="34" charset="-122"/>
                <a:cs typeface="Yuanti SC Light" charset="-122"/>
              </a:rPr>
              <a:t>高价值用户看到新品信息</a:t>
            </a:r>
            <a:endParaRPr lang="zh-CN" altLang="en-US" sz="1100" dirty="0">
              <a:solidFill>
                <a:srgbClr val="1B2F63"/>
              </a:solidFill>
              <a:latin typeface="微软雅黑" panose="020B0503020204020204" pitchFamily="34" charset="-122"/>
              <a:ea typeface="微软雅黑" panose="020B0503020204020204" pitchFamily="34" charset="-122"/>
              <a:cs typeface="Yuanti SC Light" charset="-122"/>
            </a:endParaRPr>
          </a:p>
        </p:txBody>
      </p:sp>
      <p:sp>
        <p:nvSpPr>
          <p:cNvPr id="3" name="TextBox 28"/>
          <p:cNvSpPr txBox="1"/>
          <p:nvPr/>
        </p:nvSpPr>
        <p:spPr>
          <a:xfrm>
            <a:off x="4132493" y="6078285"/>
            <a:ext cx="1825276"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00" dirty="0">
                <a:solidFill>
                  <a:srgbClr val="1B2F63"/>
                </a:solidFill>
                <a:latin typeface="微软雅黑" panose="020B0503020204020204" pitchFamily="34" charset="-122"/>
                <a:ea typeface="微软雅黑" panose="020B0503020204020204" pitchFamily="34" charset="-122"/>
                <a:cs typeface="Yuanti SC Light" charset="-122"/>
              </a:rPr>
              <a:t>普通用户看到常规信息</a:t>
            </a:r>
            <a:endParaRPr lang="zh-CN" altLang="en-US" sz="1100" dirty="0">
              <a:solidFill>
                <a:srgbClr val="1B2F63"/>
              </a:solidFill>
              <a:latin typeface="微软雅黑" panose="020B0503020204020204" pitchFamily="34" charset="-122"/>
              <a:ea typeface="微软雅黑" panose="020B0503020204020204" pitchFamily="34" charset="-122"/>
              <a:cs typeface="Yuanti SC Light" charset="-122"/>
            </a:endParaRPr>
          </a:p>
        </p:txBody>
      </p:sp>
      <p:sp>
        <p:nvSpPr>
          <p:cNvPr id="4" name="TextBox 28"/>
          <p:cNvSpPr txBox="1"/>
          <p:nvPr/>
        </p:nvSpPr>
        <p:spPr>
          <a:xfrm>
            <a:off x="6759590" y="6084484"/>
            <a:ext cx="2003885"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00" dirty="0">
                <a:solidFill>
                  <a:srgbClr val="1B2F63"/>
                </a:solidFill>
                <a:latin typeface="微软雅黑" panose="020B0503020204020204" pitchFamily="34" charset="-122"/>
                <a:ea typeface="微软雅黑" panose="020B0503020204020204" pitchFamily="34" charset="-122"/>
                <a:cs typeface="Yuanti SC Light" charset="-122"/>
              </a:rPr>
              <a:t>低价值用户看到打折活动信息</a:t>
            </a:r>
            <a:endParaRPr lang="zh-CN" altLang="en-US" sz="1100" dirty="0">
              <a:solidFill>
                <a:srgbClr val="1B2F63"/>
              </a:solidFill>
              <a:latin typeface="微软雅黑" panose="020B0503020204020204" pitchFamily="34" charset="-122"/>
              <a:ea typeface="微软雅黑" panose="020B0503020204020204" pitchFamily="34" charset="-122"/>
              <a:cs typeface="Yuanti SC Light" charset="-122"/>
            </a:endParaRPr>
          </a:p>
        </p:txBody>
      </p:sp>
      <p:sp>
        <p:nvSpPr>
          <p:cNvPr id="5" name="TextBox 28"/>
          <p:cNvSpPr txBox="1"/>
          <p:nvPr/>
        </p:nvSpPr>
        <p:spPr>
          <a:xfrm>
            <a:off x="9518803" y="6078285"/>
            <a:ext cx="1845882"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00" dirty="0">
                <a:solidFill>
                  <a:srgbClr val="1B2F63"/>
                </a:solidFill>
                <a:latin typeface="微软雅黑" panose="020B0503020204020204" pitchFamily="34" charset="-122"/>
                <a:ea typeface="微软雅黑" panose="020B0503020204020204" pitchFamily="34" charset="-122"/>
                <a:cs typeface="Yuanti SC Light" charset="-122"/>
              </a:rPr>
              <a:t>新用户看到消费大促活动</a:t>
            </a:r>
            <a:endParaRPr lang="zh-CN" altLang="en-US" sz="1100" dirty="0">
              <a:solidFill>
                <a:srgbClr val="1B2F63"/>
              </a:solidFill>
              <a:latin typeface="微软雅黑" panose="020B0503020204020204" pitchFamily="34" charset="-122"/>
              <a:ea typeface="微软雅黑" panose="020B0503020204020204" pitchFamily="34" charset="-122"/>
              <a:cs typeface="Yuanti SC Light" charset="-122"/>
            </a:endParaRPr>
          </a:p>
        </p:txBody>
      </p:sp>
      <p:grpSp>
        <p:nvGrpSpPr>
          <p:cNvPr id="6" name="组合 5"/>
          <p:cNvGrpSpPr/>
          <p:nvPr/>
        </p:nvGrpSpPr>
        <p:grpSpPr>
          <a:xfrm>
            <a:off x="4027918" y="1889346"/>
            <a:ext cx="2026670" cy="4082336"/>
            <a:chOff x="3682782" y="1909080"/>
            <a:chExt cx="2026670" cy="4082336"/>
          </a:xfrm>
        </p:grpSpPr>
        <p:grpSp>
          <p:nvGrpSpPr>
            <p:cNvPr id="42" name="组合 41"/>
            <p:cNvGrpSpPr/>
            <p:nvPr/>
          </p:nvGrpSpPr>
          <p:grpSpPr>
            <a:xfrm>
              <a:off x="3682782" y="1909080"/>
              <a:ext cx="2026670" cy="4082336"/>
              <a:chOff x="4822387" y="794461"/>
              <a:chExt cx="2547217" cy="5130884"/>
            </a:xfrm>
          </p:grpSpPr>
          <p:grpSp>
            <p:nvGrpSpPr>
              <p:cNvPr id="44" name="组合 43"/>
              <p:cNvGrpSpPr/>
              <p:nvPr/>
            </p:nvGrpSpPr>
            <p:grpSpPr bwMode="auto">
              <a:xfrm>
                <a:off x="4822387" y="794461"/>
                <a:ext cx="2547217" cy="5130884"/>
                <a:chOff x="8853485" y="3998913"/>
                <a:chExt cx="3106735" cy="6257925"/>
              </a:xfrm>
              <a:effectLst/>
            </p:grpSpPr>
            <p:sp>
              <p:nvSpPr>
                <p:cNvPr id="46" name="任意多边形: 形状 45"/>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47" name="任意多边形: 形状 46"/>
                <p:cNvSpPr/>
                <p:nvPr/>
              </p:nvSpPr>
              <p:spPr bwMode="auto">
                <a:xfrm>
                  <a:off x="8888413" y="4021137"/>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solidFill>
                      <a:srgbClr val="1B2F63"/>
                    </a:solidFill>
                  </a:endParaRPr>
                </a:p>
              </p:txBody>
            </p:sp>
            <p:sp>
              <p:nvSpPr>
                <p:cNvPr id="48" name="任意多边形: 形状 47"/>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49" name="任意多边形: 形状 48"/>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50" name="任意多边形: 形状 49"/>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51" name="任意多边形: 形状 50"/>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grpSp>
          <p:sp>
            <p:nvSpPr>
              <p:cNvPr id="45" name="矩形 44"/>
              <p:cNvSpPr/>
              <p:nvPr/>
            </p:nvSpPr>
            <p:spPr>
              <a:xfrm>
                <a:off x="4944083" y="1234401"/>
                <a:ext cx="2303835" cy="408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solidFill>
                    <a:srgbClr val="1B2F63"/>
                  </a:solidFill>
                </a:endParaRPr>
              </a:p>
            </p:txBody>
          </p:sp>
        </p:grpSp>
        <p:pic>
          <p:nvPicPr>
            <p:cNvPr id="43" name="图片 42" descr="图片包含 浴室用品&#10;&#10;描述已自动生成"/>
            <p:cNvPicPr>
              <a:picLocks noChangeAspect="1"/>
            </p:cNvPicPr>
            <p:nvPr/>
          </p:nvPicPr>
          <p:blipFill>
            <a:blip r:embed="rId1" cstate="screen"/>
            <a:stretch>
              <a:fillRect/>
            </a:stretch>
          </p:blipFill>
          <p:spPr>
            <a:xfrm>
              <a:off x="3779277" y="2248921"/>
              <a:ext cx="1832003" cy="3258522"/>
            </a:xfrm>
            <a:prstGeom prst="rect">
              <a:avLst/>
            </a:prstGeom>
          </p:spPr>
        </p:pic>
      </p:grpSp>
      <p:grpSp>
        <p:nvGrpSpPr>
          <p:cNvPr id="7" name="组合 6"/>
          <p:cNvGrpSpPr/>
          <p:nvPr/>
        </p:nvGrpSpPr>
        <p:grpSpPr>
          <a:xfrm>
            <a:off x="1351116" y="1873811"/>
            <a:ext cx="2026670" cy="4082336"/>
            <a:chOff x="1005980" y="1893545"/>
            <a:chExt cx="2026670" cy="4082336"/>
          </a:xfrm>
        </p:grpSpPr>
        <p:grpSp>
          <p:nvGrpSpPr>
            <p:cNvPr id="32" name="组合 31"/>
            <p:cNvGrpSpPr/>
            <p:nvPr/>
          </p:nvGrpSpPr>
          <p:grpSpPr>
            <a:xfrm>
              <a:off x="1005980" y="1893545"/>
              <a:ext cx="2026670" cy="4082336"/>
              <a:chOff x="4822387" y="794461"/>
              <a:chExt cx="2547217" cy="5130884"/>
            </a:xfrm>
          </p:grpSpPr>
          <p:grpSp>
            <p:nvGrpSpPr>
              <p:cNvPr id="34" name="组合 33"/>
              <p:cNvGrpSpPr/>
              <p:nvPr/>
            </p:nvGrpSpPr>
            <p:grpSpPr bwMode="auto">
              <a:xfrm>
                <a:off x="4822387" y="794461"/>
                <a:ext cx="2547217" cy="5130884"/>
                <a:chOff x="8853485" y="3998913"/>
                <a:chExt cx="3106735" cy="6257925"/>
              </a:xfrm>
              <a:effectLst/>
            </p:grpSpPr>
            <p:sp>
              <p:nvSpPr>
                <p:cNvPr id="36" name="任意多边形: 形状 35"/>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37" name="任意多边形: 形状 36"/>
                <p:cNvSpPr/>
                <p:nvPr/>
              </p:nvSpPr>
              <p:spPr bwMode="auto">
                <a:xfrm>
                  <a:off x="8888413" y="4021137"/>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solidFill>
                      <a:srgbClr val="1B2F63"/>
                    </a:solidFill>
                  </a:endParaRPr>
                </a:p>
              </p:txBody>
            </p:sp>
            <p:sp>
              <p:nvSpPr>
                <p:cNvPr id="38" name="任意多边形: 形状 37"/>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39" name="任意多边形: 形状 38"/>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40" name="任意多边形: 形状 39"/>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41" name="任意多边形: 形状 40"/>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grpSp>
          <p:sp>
            <p:nvSpPr>
              <p:cNvPr id="35" name="矩形 34"/>
              <p:cNvSpPr/>
              <p:nvPr/>
            </p:nvSpPr>
            <p:spPr>
              <a:xfrm>
                <a:off x="4944083" y="1234401"/>
                <a:ext cx="2303835" cy="408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solidFill>
                    <a:srgbClr val="1B2F63"/>
                  </a:solidFill>
                </a:endParaRPr>
              </a:p>
            </p:txBody>
          </p:sp>
        </p:grpSp>
        <p:pic>
          <p:nvPicPr>
            <p:cNvPr id="33" name="图片 32" descr="图片包含 人员, 室内&#10;&#10;描述已自动生成"/>
            <p:cNvPicPr>
              <a:picLocks noChangeAspect="1"/>
            </p:cNvPicPr>
            <p:nvPr/>
          </p:nvPicPr>
          <p:blipFill>
            <a:blip r:embed="rId2" cstate="screen"/>
            <a:stretch>
              <a:fillRect/>
            </a:stretch>
          </p:blipFill>
          <p:spPr>
            <a:xfrm>
              <a:off x="1103356" y="2241007"/>
              <a:ext cx="1831709" cy="3258000"/>
            </a:xfrm>
            <a:prstGeom prst="rect">
              <a:avLst/>
            </a:prstGeom>
          </p:spPr>
        </p:pic>
      </p:grpSp>
      <p:grpSp>
        <p:nvGrpSpPr>
          <p:cNvPr id="8" name="组合 7"/>
          <p:cNvGrpSpPr/>
          <p:nvPr/>
        </p:nvGrpSpPr>
        <p:grpSpPr>
          <a:xfrm>
            <a:off x="6736805" y="1903792"/>
            <a:ext cx="2026670" cy="4082336"/>
            <a:chOff x="6391669" y="1923526"/>
            <a:chExt cx="2026670" cy="4082336"/>
          </a:xfrm>
        </p:grpSpPr>
        <p:grpSp>
          <p:nvGrpSpPr>
            <p:cNvPr id="22" name="组合 21"/>
            <p:cNvGrpSpPr/>
            <p:nvPr/>
          </p:nvGrpSpPr>
          <p:grpSpPr>
            <a:xfrm>
              <a:off x="6391669" y="1923526"/>
              <a:ext cx="2026670" cy="4082336"/>
              <a:chOff x="4822387" y="794461"/>
              <a:chExt cx="2547217" cy="5130884"/>
            </a:xfrm>
          </p:grpSpPr>
          <p:grpSp>
            <p:nvGrpSpPr>
              <p:cNvPr id="24" name="组合 23"/>
              <p:cNvGrpSpPr/>
              <p:nvPr/>
            </p:nvGrpSpPr>
            <p:grpSpPr bwMode="auto">
              <a:xfrm>
                <a:off x="4822387" y="794461"/>
                <a:ext cx="2547217" cy="5130884"/>
                <a:chOff x="8853485" y="3998913"/>
                <a:chExt cx="3106735" cy="6257925"/>
              </a:xfrm>
              <a:effectLst/>
            </p:grpSpPr>
            <p:sp>
              <p:nvSpPr>
                <p:cNvPr id="26" name="任意多边形: 形状 25"/>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27" name="任意多边形: 形状 26"/>
                <p:cNvSpPr/>
                <p:nvPr/>
              </p:nvSpPr>
              <p:spPr bwMode="auto">
                <a:xfrm>
                  <a:off x="8888413" y="4021137"/>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solidFill>
                      <a:srgbClr val="1B2F63"/>
                    </a:solidFill>
                  </a:endParaRPr>
                </a:p>
              </p:txBody>
            </p:sp>
            <p:sp>
              <p:nvSpPr>
                <p:cNvPr id="28" name="任意多边形: 形状 27"/>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29" name="任意多边形: 形状 28"/>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30" name="任意多边形: 形状 29"/>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31" name="任意多边形: 形状 30"/>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grpSp>
          <p:sp>
            <p:nvSpPr>
              <p:cNvPr id="25" name="矩形 24"/>
              <p:cNvSpPr/>
              <p:nvPr/>
            </p:nvSpPr>
            <p:spPr>
              <a:xfrm>
                <a:off x="4944083" y="1234401"/>
                <a:ext cx="2303835" cy="408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solidFill>
                    <a:srgbClr val="1B2F63"/>
                  </a:solidFill>
                </a:endParaRPr>
              </a:p>
            </p:txBody>
          </p:sp>
        </p:grpSp>
        <p:pic>
          <p:nvPicPr>
            <p:cNvPr id="23" name="图片 22" descr="图片包含 文字&#10;&#10;描述已自动生成"/>
            <p:cNvPicPr>
              <a:picLocks noChangeAspect="1"/>
            </p:cNvPicPr>
            <p:nvPr/>
          </p:nvPicPr>
          <p:blipFill>
            <a:blip r:embed="rId3" cstate="screen"/>
            <a:stretch>
              <a:fillRect/>
            </a:stretch>
          </p:blipFill>
          <p:spPr>
            <a:xfrm>
              <a:off x="6488495" y="2259114"/>
              <a:ext cx="1831709" cy="3258000"/>
            </a:xfrm>
            <a:prstGeom prst="rect">
              <a:avLst/>
            </a:prstGeom>
          </p:spPr>
        </p:pic>
      </p:grpSp>
      <p:grpSp>
        <p:nvGrpSpPr>
          <p:cNvPr id="9" name="组合 8"/>
          <p:cNvGrpSpPr/>
          <p:nvPr/>
        </p:nvGrpSpPr>
        <p:grpSpPr>
          <a:xfrm>
            <a:off x="9416942" y="1903792"/>
            <a:ext cx="2026670" cy="4082336"/>
            <a:chOff x="9071806" y="1923526"/>
            <a:chExt cx="2026670" cy="4082336"/>
          </a:xfrm>
        </p:grpSpPr>
        <p:grpSp>
          <p:nvGrpSpPr>
            <p:cNvPr id="12" name="组合 11"/>
            <p:cNvGrpSpPr/>
            <p:nvPr/>
          </p:nvGrpSpPr>
          <p:grpSpPr>
            <a:xfrm>
              <a:off x="9071806" y="1923526"/>
              <a:ext cx="2026670" cy="4082336"/>
              <a:chOff x="4822387" y="794461"/>
              <a:chExt cx="2547217" cy="5130884"/>
            </a:xfrm>
          </p:grpSpPr>
          <p:grpSp>
            <p:nvGrpSpPr>
              <p:cNvPr id="14" name="组合 13"/>
              <p:cNvGrpSpPr/>
              <p:nvPr/>
            </p:nvGrpSpPr>
            <p:grpSpPr bwMode="auto">
              <a:xfrm>
                <a:off x="4822387" y="794461"/>
                <a:ext cx="2547217" cy="5130884"/>
                <a:chOff x="8853485" y="3998913"/>
                <a:chExt cx="3106735" cy="6257925"/>
              </a:xfrm>
              <a:effectLst/>
            </p:grpSpPr>
            <p:sp>
              <p:nvSpPr>
                <p:cNvPr id="16" name="任意多边形: 形状 15"/>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17" name="任意多边形: 形状 16"/>
                <p:cNvSpPr/>
                <p:nvPr/>
              </p:nvSpPr>
              <p:spPr bwMode="auto">
                <a:xfrm>
                  <a:off x="8888413" y="4021137"/>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solidFill>
                      <a:srgbClr val="1B2F63"/>
                    </a:solidFill>
                  </a:endParaRPr>
                </a:p>
              </p:txBody>
            </p:sp>
            <p:sp>
              <p:nvSpPr>
                <p:cNvPr id="18" name="任意多边形: 形状 17"/>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19" name="任意多边形: 形状 18"/>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20" name="任意多边形: 形状 19"/>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sp>
              <p:nvSpPr>
                <p:cNvPr id="21" name="任意多边形: 形状 20"/>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rgbClr val="1B2F63"/>
                    </a:solidFill>
                  </a:endParaRPr>
                </a:p>
              </p:txBody>
            </p:sp>
          </p:grpSp>
          <p:sp>
            <p:nvSpPr>
              <p:cNvPr id="15" name="矩形 14"/>
              <p:cNvSpPr/>
              <p:nvPr/>
            </p:nvSpPr>
            <p:spPr>
              <a:xfrm>
                <a:off x="4944083" y="1234401"/>
                <a:ext cx="2303835" cy="408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solidFill>
                    <a:srgbClr val="1B2F63"/>
                  </a:solidFill>
                </a:endParaRPr>
              </a:p>
            </p:txBody>
          </p:sp>
        </p:grpSp>
        <p:pic>
          <p:nvPicPr>
            <p:cNvPr id="13" name="图片 12" descr="图片包含 屏幕截图&#10;&#10;描述已自动生成"/>
            <p:cNvPicPr>
              <a:picLocks noChangeAspect="1"/>
            </p:cNvPicPr>
            <p:nvPr/>
          </p:nvPicPr>
          <p:blipFill>
            <a:blip r:embed="rId4" cstate="screen"/>
            <a:stretch>
              <a:fillRect/>
            </a:stretch>
          </p:blipFill>
          <p:spPr>
            <a:xfrm>
              <a:off x="9169948" y="2267345"/>
              <a:ext cx="1831709" cy="3258000"/>
            </a:xfrm>
            <a:prstGeom prst="rect">
              <a:avLst/>
            </a:prstGeom>
          </p:spPr>
        </p:pic>
      </p:grpSp>
      <p:sp>
        <p:nvSpPr>
          <p:cNvPr id="10" name="文本框 54"/>
          <p:cNvSpPr txBox="1"/>
          <p:nvPr/>
        </p:nvSpPr>
        <p:spPr>
          <a:xfrm>
            <a:off x="523876" y="1151900"/>
            <a:ext cx="736909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b="1" dirty="0">
                <a:solidFill>
                  <a:srgbClr val="696969"/>
                </a:solidFill>
                <a:latin typeface="思源黑体 Bold" panose="020B0800000000000000" pitchFamily="34" charset="-122"/>
                <a:ea typeface="思源黑体 Bold" panose="020B0800000000000000" pitchFamily="34" charset="-122"/>
              </a:rPr>
              <a:t>核心：有针对性的进行推送，对后续会员监控，针对性营销打好基础</a:t>
            </a:r>
            <a:endParaRPr kumimoji="1" lang="zh-CN" altLang="en-US" b="1" dirty="0">
              <a:solidFill>
                <a:srgbClr val="696969"/>
              </a:solidFill>
              <a:latin typeface="思源黑体 Bold" panose="020B0800000000000000" pitchFamily="34" charset="-122"/>
              <a:ea typeface="思源黑体 Bold" panose="020B0800000000000000" pitchFamily="34" charset="-122"/>
            </a:endParaRPr>
          </a:p>
        </p:txBody>
      </p:sp>
      <p:sp>
        <p:nvSpPr>
          <p:cNvPr id="11" name="文本框 55"/>
          <p:cNvSpPr txBox="1"/>
          <p:nvPr/>
        </p:nvSpPr>
        <p:spPr>
          <a:xfrm>
            <a:off x="523876" y="2071663"/>
            <a:ext cx="6109062"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b="1" dirty="0">
                <a:solidFill>
                  <a:srgbClr val="696969"/>
                </a:solidFill>
              </a:rPr>
              <a:t>示例：</a:t>
            </a:r>
            <a:endParaRPr lang="zh-CN" altLang="en-US" dirty="0">
              <a:solidFill>
                <a:srgbClr val="696969"/>
              </a:solidFill>
            </a:endParaRPr>
          </a:p>
        </p:txBody>
      </p:sp>
      <p:sp>
        <p:nvSpPr>
          <p:cNvPr id="52" name="矩形 51"/>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descr="元素lo-03"/>
          <p:cNvPicPr>
            <a:picLocks noChangeAspect="1"/>
          </p:cNvPicPr>
          <p:nvPr/>
        </p:nvPicPr>
        <p:blipFill>
          <a:blip r:embed="rId5"/>
          <a:stretch>
            <a:fillRect/>
          </a:stretch>
        </p:blipFill>
        <p:spPr>
          <a:xfrm>
            <a:off x="9353550" y="144239"/>
            <a:ext cx="2633637" cy="415345"/>
          </a:xfrm>
          <a:prstGeom prst="rect">
            <a:avLst/>
          </a:prstGeom>
        </p:spPr>
      </p:pic>
      <p:sp>
        <p:nvSpPr>
          <p:cNvPr id="55" name="文本框 54"/>
          <p:cNvSpPr txBox="1"/>
          <p:nvPr/>
        </p:nvSpPr>
        <p:spPr>
          <a:xfrm>
            <a:off x="1500505" y="266982"/>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2400" b="1" dirty="0">
                <a:solidFill>
                  <a:schemeClr val="bg2">
                    <a:lumMod val="50000"/>
                  </a:schemeClr>
                </a:solidFill>
              </a:rPr>
              <a:t>精细化营销</a:t>
            </a:r>
            <a:endParaRPr lang="zh-CN" altLang="en-US" sz="24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361315" y="936625"/>
            <a:ext cx="5519420" cy="5701030"/>
          </a:xfrm>
          <a:prstGeom prst="rect">
            <a:avLst/>
          </a:prstGeom>
          <a:solidFill>
            <a:schemeClr val="bg1">
              <a:lumMod val="95000"/>
            </a:schemeClr>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dirty="0">
              <a:solidFill>
                <a:srgbClr val="FF0000"/>
              </a:solidFill>
            </a:endParaRPr>
          </a:p>
        </p:txBody>
      </p:sp>
      <p:sp>
        <p:nvSpPr>
          <p:cNvPr id="13" name="文本框 8"/>
          <p:cNvSpPr txBox="1"/>
          <p:nvPr/>
        </p:nvSpPr>
        <p:spPr>
          <a:xfrm>
            <a:off x="523875" y="1038225"/>
            <a:ext cx="5109845" cy="600075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buFont typeface="Arial" panose="020B0604020202020204" pitchFamily="34" charset="0"/>
              <a:buNone/>
            </a:pPr>
            <a:r>
              <a:rPr lang="zh-CN" altLang="en-US" sz="1600" b="1" dirty="0">
                <a:solidFill>
                  <a:srgbClr val="696969"/>
                </a:solidFill>
                <a:latin typeface="思源黑体 Bold" panose="020B0800000000000000" pitchFamily="34" charset="-122"/>
                <a:ea typeface="思源黑体 Bold" panose="020B0800000000000000" pitchFamily="34" charset="-122"/>
                <a:sym typeface="+mn-ea"/>
              </a:rPr>
              <a:t>1.存在问题</a:t>
            </a:r>
            <a:endParaRPr lang="zh-CN" altLang="en-US" sz="1600" dirty="0">
              <a:latin typeface="思源黑体 Light" panose="020B0300000000000000" pitchFamily="34" charset="-122"/>
              <a:ea typeface="思源黑体 Light" panose="020B0300000000000000" pitchFamily="34" charset="-122"/>
            </a:endParaRPr>
          </a:p>
          <a:p>
            <a:pPr indent="0" algn="l">
              <a:buFont typeface="Arial" panose="020B0604020202020204" pitchFamily="34" charset="0"/>
              <a:buNone/>
            </a:pPr>
            <a:r>
              <a:rPr lang="zh-CN" altLang="en-US" sz="1600" dirty="0">
                <a:latin typeface="思源黑体 Light" panose="020B0300000000000000" pitchFamily="34" charset="-122"/>
                <a:ea typeface="思源黑体 Light" panose="020B0300000000000000" pitchFamily="34" charset="-122"/>
                <a:sym typeface="+mn-ea"/>
              </a:rPr>
              <a:t>①低价值的一般挽留客户人数过多，反映出前期会员人数快速扩张但后期维护未及时跟上，导致的后遗症；</a:t>
            </a:r>
            <a:endParaRPr lang="zh-CN" altLang="en-US" sz="1600" dirty="0">
              <a:latin typeface="思源黑体 Light" panose="020B0300000000000000" pitchFamily="34" charset="-122"/>
              <a:ea typeface="思源黑体 Light" panose="020B0300000000000000" pitchFamily="34" charset="-122"/>
            </a:endParaRPr>
          </a:p>
          <a:p>
            <a:pPr indent="0" algn="l">
              <a:buFont typeface="Arial" panose="020B0604020202020204" pitchFamily="34" charset="0"/>
              <a:buNone/>
            </a:pPr>
            <a:r>
              <a:rPr lang="zh-CN" altLang="en-US" sz="1600" dirty="0">
                <a:latin typeface="思源黑体 Light" panose="020B0300000000000000" pitchFamily="34" charset="-122"/>
                <a:ea typeface="思源黑体 Light" panose="020B0300000000000000" pitchFamily="34" charset="-122"/>
                <a:sym typeface="+mn-ea"/>
              </a:rPr>
              <a:t>②最高级的钻石和黑钻会员中出现了较高比例的价值一般性用户，可能存在一卡多用或者是将会员卡权益进行倒卖的情况，需重点排查；</a:t>
            </a:r>
            <a:endParaRPr lang="zh-CN" altLang="en-US" sz="1600" dirty="0">
              <a:latin typeface="思源黑体 Light" panose="020B0300000000000000" pitchFamily="34" charset="-122"/>
              <a:ea typeface="思源黑体 Light" panose="020B0300000000000000" pitchFamily="34" charset="-122"/>
              <a:sym typeface="+mn-ea"/>
            </a:endParaRPr>
          </a:p>
          <a:p>
            <a:pPr>
              <a:buClrTx/>
              <a:buSzTx/>
            </a:pPr>
            <a:endParaRPr lang="en-US" altLang="zh-CN" sz="1600" b="1" dirty="0">
              <a:solidFill>
                <a:srgbClr val="767171"/>
              </a:solidFill>
              <a:latin typeface="思源黑体 Bold" panose="020B0800000000000000" pitchFamily="34" charset="-122"/>
              <a:ea typeface="思源黑体 Bold" panose="020B0800000000000000" pitchFamily="34" charset="-122"/>
              <a:sym typeface="+mn-ea"/>
            </a:endParaRPr>
          </a:p>
          <a:p>
            <a:pPr>
              <a:buClrTx/>
              <a:buSzTx/>
            </a:pPr>
            <a:r>
              <a:rPr lang="en-US" altLang="zh-CN" sz="1600" b="1" dirty="0">
                <a:solidFill>
                  <a:srgbClr val="696969"/>
                </a:solidFill>
                <a:latin typeface="思源黑体 Bold" panose="020B0800000000000000" pitchFamily="34" charset="-122"/>
                <a:ea typeface="思源黑体 Bold" panose="020B0800000000000000" pitchFamily="34" charset="-122"/>
                <a:sym typeface="+mn-ea"/>
              </a:rPr>
              <a:t>2.</a:t>
            </a:r>
            <a:r>
              <a:rPr lang="zh-CN" altLang="en-US" sz="1600" b="1" dirty="0">
                <a:solidFill>
                  <a:srgbClr val="696969"/>
                </a:solidFill>
                <a:latin typeface="思源黑体 Bold" panose="020B0800000000000000" pitchFamily="34" charset="-122"/>
                <a:ea typeface="思源黑体 Bold" panose="020B0800000000000000" pitchFamily="34" charset="-122"/>
                <a:sym typeface="+mn-ea"/>
              </a:rPr>
              <a:t>客户分类措施</a:t>
            </a:r>
            <a:endParaRPr lang="zh-CN" altLang="en-US" sz="1600" b="1" dirty="0">
              <a:solidFill>
                <a:srgbClr val="696969"/>
              </a:solidFill>
              <a:latin typeface="思源黑体 Bold" panose="020B0800000000000000" pitchFamily="34" charset="-122"/>
              <a:ea typeface="思源黑体 Bold" panose="020B0800000000000000" pitchFamily="34" charset="-122"/>
            </a:endParaRPr>
          </a:p>
          <a:p>
            <a:pPr indent="0" algn="l">
              <a:buClrTx/>
              <a:buSzTx/>
              <a:buFont typeface="Arial" panose="020B0604020202020204" pitchFamily="34" charset="0"/>
              <a:buNone/>
            </a:pPr>
            <a:r>
              <a:rPr lang="zh-CN" altLang="en-US" sz="1600" dirty="0">
                <a:latin typeface="思源黑体 Light" panose="020B0300000000000000" pitchFamily="34" charset="-122"/>
                <a:ea typeface="思源黑体 Light" panose="020B0300000000000000" pitchFamily="34" charset="-122"/>
                <a:sym typeface="+mn-ea"/>
              </a:rPr>
              <a:t>①重要价值客户：倾斜更多资源，VIP服务，附加销售稀缺性商品；</a:t>
            </a:r>
            <a:endParaRPr lang="zh-CN" altLang="en-US" sz="1600" dirty="0">
              <a:latin typeface="思源黑体 Light" panose="020B0300000000000000" pitchFamily="34" charset="-122"/>
              <a:ea typeface="思源黑体 Light" panose="020B0300000000000000" pitchFamily="34" charset="-122"/>
            </a:endParaRPr>
          </a:p>
          <a:p>
            <a:pPr indent="0" algn="l">
              <a:buClrTx/>
              <a:buSzTx/>
              <a:buFont typeface="Arial" panose="020B0604020202020204" pitchFamily="34" charset="0"/>
              <a:buNone/>
            </a:pPr>
            <a:r>
              <a:rPr lang="zh-CN" altLang="en-US" sz="1600" dirty="0">
                <a:latin typeface="思源黑体 Light" panose="020B0300000000000000" pitchFamily="34" charset="-122"/>
                <a:ea typeface="思源黑体 Light" panose="020B0300000000000000" pitchFamily="34" charset="-122"/>
                <a:sym typeface="+mn-ea"/>
              </a:rPr>
              <a:t>②重要保持客户：分析该类顾客的往期消费情况，进行针对性推荐，同时通过打造爆款新产品重新赢回用户；</a:t>
            </a:r>
            <a:endParaRPr lang="zh-CN" altLang="en-US" sz="1600" dirty="0">
              <a:latin typeface="思源黑体 Light" panose="020B0300000000000000" pitchFamily="34" charset="-122"/>
              <a:ea typeface="思源黑体 Light" panose="020B0300000000000000" pitchFamily="34" charset="-122"/>
            </a:endParaRPr>
          </a:p>
          <a:p>
            <a:pPr indent="0" algn="l">
              <a:buClrTx/>
              <a:buSzTx/>
              <a:buFont typeface="Arial" panose="020B0604020202020204" pitchFamily="34" charset="0"/>
              <a:buNone/>
            </a:pPr>
            <a:r>
              <a:rPr lang="zh-CN" altLang="en-US" sz="1600" dirty="0">
                <a:latin typeface="思源黑体 Light" panose="020B0300000000000000" pitchFamily="34" charset="-122"/>
                <a:ea typeface="思源黑体 Light" panose="020B0300000000000000" pitchFamily="34" charset="-122"/>
                <a:sym typeface="+mn-ea"/>
              </a:rPr>
              <a:t>③重要发展客户：开展会员忠诚计划，通过高等级会员卡、福利、个性化服务等作为激励，促进消费；</a:t>
            </a:r>
            <a:endParaRPr lang="zh-CN" altLang="en-US" sz="1600" dirty="0">
              <a:latin typeface="思源黑体 Light" panose="020B0300000000000000" pitchFamily="34" charset="-122"/>
              <a:ea typeface="思源黑体 Light" panose="020B0300000000000000" pitchFamily="34" charset="-122"/>
            </a:endParaRPr>
          </a:p>
          <a:p>
            <a:pPr indent="0" algn="l">
              <a:buClrTx/>
              <a:buSzTx/>
              <a:buFont typeface="Arial" panose="020B0604020202020204" pitchFamily="34" charset="0"/>
              <a:buNone/>
            </a:pPr>
            <a:r>
              <a:rPr lang="zh-CN" altLang="en-US" sz="1600" dirty="0">
                <a:latin typeface="思源黑体 Light" panose="020B0300000000000000" pitchFamily="34" charset="-122"/>
                <a:ea typeface="思源黑体 Light" panose="020B0300000000000000" pitchFamily="34" charset="-122"/>
                <a:sym typeface="+mn-ea"/>
              </a:rPr>
              <a:t>④重要挽留客户：重点联系，提高留存率。；</a:t>
            </a:r>
            <a:endParaRPr lang="zh-CN" altLang="en-US" sz="1600" dirty="0">
              <a:latin typeface="思源黑体 Light" panose="020B0300000000000000" pitchFamily="34" charset="-122"/>
              <a:ea typeface="思源黑体 Light" panose="020B0300000000000000" pitchFamily="34" charset="-122"/>
            </a:endParaRPr>
          </a:p>
          <a:p>
            <a:pPr indent="0" algn="l">
              <a:buClrTx/>
              <a:buSzTx/>
              <a:buFont typeface="Arial" panose="020B0604020202020204" pitchFamily="34" charset="0"/>
              <a:buNone/>
            </a:pPr>
            <a:r>
              <a:rPr lang="zh-CN" altLang="en-US" sz="1600" dirty="0">
                <a:latin typeface="思源黑体 Light" panose="020B0300000000000000" pitchFamily="34" charset="-122"/>
                <a:ea typeface="思源黑体 Light" panose="020B0300000000000000" pitchFamily="34" charset="-122"/>
                <a:sym typeface="+mn-ea"/>
              </a:rPr>
              <a:t>⑤一般价值客户：通过关联销售、捆绑套餐等活动，向上销售价格更高的产品；</a:t>
            </a:r>
            <a:endParaRPr lang="zh-CN" altLang="en-US" sz="1600" dirty="0">
              <a:latin typeface="思源黑体 Light" panose="020B0300000000000000" pitchFamily="34" charset="-122"/>
              <a:ea typeface="思源黑体 Light" panose="020B0300000000000000" pitchFamily="34" charset="-122"/>
            </a:endParaRPr>
          </a:p>
          <a:p>
            <a:pPr indent="0" algn="l">
              <a:buClrTx/>
              <a:buSzTx/>
              <a:buFont typeface="Arial" panose="020B0604020202020204" pitchFamily="34" charset="0"/>
              <a:buNone/>
            </a:pPr>
            <a:r>
              <a:rPr lang="zh-CN" altLang="en-US" sz="1600" dirty="0">
                <a:latin typeface="思源黑体 Light" panose="020B0300000000000000" pitchFamily="34" charset="-122"/>
                <a:ea typeface="思源黑体 Light" panose="020B0300000000000000" pitchFamily="34" charset="-122"/>
                <a:sym typeface="+mn-ea"/>
              </a:rPr>
              <a:t>⑥一般发展客户：提供免费使用，提高客户兴趣，创建品牌知名度，以促进复购、增加消费金额；</a:t>
            </a:r>
            <a:endParaRPr lang="zh-CN" altLang="en-US" sz="1600" dirty="0">
              <a:latin typeface="思源黑体 Light" panose="020B0300000000000000" pitchFamily="34" charset="-122"/>
              <a:ea typeface="思源黑体 Light" panose="020B0300000000000000" pitchFamily="34" charset="-122"/>
            </a:endParaRPr>
          </a:p>
          <a:p>
            <a:pPr indent="0" algn="l">
              <a:buClrTx/>
              <a:buSzTx/>
              <a:buFont typeface="Arial" panose="020B0604020202020204" pitchFamily="34" charset="0"/>
              <a:buNone/>
            </a:pPr>
            <a:r>
              <a:rPr lang="zh-CN" altLang="en-US" sz="1600" dirty="0">
                <a:latin typeface="思源黑体 Light" panose="020B0300000000000000" pitchFamily="34" charset="-122"/>
                <a:ea typeface="思源黑体 Light" panose="020B0300000000000000" pitchFamily="34" charset="-122"/>
                <a:sym typeface="+mn-ea"/>
              </a:rPr>
              <a:t>⑦一般保持客户和一般挽留客户：几乎流失，可尝试通过发放大额优惠券激活，仍无回应的话，可直接放弃。</a:t>
            </a:r>
            <a:endParaRPr lang="zh-CN" altLang="en-US" sz="1600" dirty="0">
              <a:latin typeface="思源黑体 Light" panose="020B0300000000000000" pitchFamily="34" charset="-122"/>
              <a:ea typeface="思源黑体 Light" panose="020B0300000000000000" pitchFamily="34" charset="-122"/>
            </a:endParaRPr>
          </a:p>
          <a:p>
            <a:pPr>
              <a:buClrTx/>
              <a:buSzTx/>
            </a:pPr>
            <a:endParaRPr lang="en-US" altLang="zh-CN" sz="1600" b="1" dirty="0">
              <a:solidFill>
                <a:srgbClr val="767171"/>
              </a:solidFill>
              <a:latin typeface="+mn-ea"/>
              <a:ea typeface="思源黑体 Bold" panose="020B0800000000000000" pitchFamily="34" charset="-122"/>
              <a:cs typeface="+mn-ea"/>
              <a:sym typeface="+mn-ea"/>
            </a:endParaRPr>
          </a:p>
          <a:p>
            <a:pPr>
              <a:buClrTx/>
              <a:buSzTx/>
            </a:pPr>
            <a:endParaRPr lang="en-US" altLang="zh-CN" sz="1600" b="1" dirty="0">
              <a:solidFill>
                <a:srgbClr val="767171"/>
              </a:solidFill>
              <a:latin typeface="+mn-ea"/>
              <a:ea typeface="思源黑体 Bold" panose="020B0800000000000000" pitchFamily="34" charset="-122"/>
              <a:cs typeface="+mn-ea"/>
              <a:sym typeface="+mn-ea"/>
            </a:endParaRPr>
          </a:p>
          <a:p>
            <a:pPr>
              <a:buClrTx/>
              <a:buSzTx/>
            </a:pPr>
            <a:endParaRPr lang="zh-CN" altLang="en-US" sz="1600" b="1" dirty="0">
              <a:solidFill>
                <a:srgbClr val="767171"/>
              </a:solidFill>
              <a:latin typeface="+mn-ea"/>
              <a:ea typeface="思源黑体 Bold" panose="020B0800000000000000" pitchFamily="34" charset="-122"/>
              <a:cs typeface="+mn-ea"/>
              <a:sym typeface="+mn-ea"/>
            </a:endParaRPr>
          </a:p>
        </p:txBody>
      </p:sp>
      <p:sp>
        <p:nvSpPr>
          <p:cNvPr id="52" name="矩形 51"/>
          <p:cNvSpPr/>
          <p:nvPr/>
        </p:nvSpPr>
        <p:spPr>
          <a:xfrm>
            <a:off x="523876" y="176203"/>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38201" y="352415"/>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descr="元素lo-03"/>
          <p:cNvPicPr>
            <a:picLocks noChangeAspect="1"/>
          </p:cNvPicPr>
          <p:nvPr/>
        </p:nvPicPr>
        <p:blipFill>
          <a:blip r:embed="rId1"/>
          <a:stretch>
            <a:fillRect/>
          </a:stretch>
        </p:blipFill>
        <p:spPr>
          <a:xfrm>
            <a:off x="9353550" y="144239"/>
            <a:ext cx="2633637" cy="415345"/>
          </a:xfrm>
          <a:prstGeom prst="rect">
            <a:avLst/>
          </a:prstGeom>
        </p:spPr>
      </p:pic>
      <p:sp>
        <p:nvSpPr>
          <p:cNvPr id="55" name="文本框 54"/>
          <p:cNvSpPr txBox="1"/>
          <p:nvPr/>
        </p:nvSpPr>
        <p:spPr>
          <a:xfrm>
            <a:off x="1514475" y="227612"/>
            <a:ext cx="4457700" cy="46037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2400" b="1" dirty="0"/>
              <a:t>问题与对策</a:t>
            </a:r>
            <a:endParaRPr lang="zh-CN" altLang="en-US" sz="2400" b="1" dirty="0"/>
          </a:p>
        </p:txBody>
      </p:sp>
      <p:pic>
        <p:nvPicPr>
          <p:cNvPr id="11" name="图片 10"/>
          <p:cNvPicPr>
            <a:picLocks noChangeAspect="1"/>
          </p:cNvPicPr>
          <p:nvPr/>
        </p:nvPicPr>
        <p:blipFill>
          <a:blip r:embed="rId2"/>
          <a:stretch>
            <a:fillRect/>
          </a:stretch>
        </p:blipFill>
        <p:spPr>
          <a:xfrm>
            <a:off x="5983605" y="1236345"/>
            <a:ext cx="6003290" cy="2538730"/>
          </a:xfrm>
          <a:prstGeom prst="rect">
            <a:avLst/>
          </a:prstGeom>
        </p:spPr>
      </p:pic>
      <p:pic>
        <p:nvPicPr>
          <p:cNvPr id="4" name="图片 3"/>
          <p:cNvPicPr>
            <a:picLocks noChangeAspect="1"/>
          </p:cNvPicPr>
          <p:nvPr/>
        </p:nvPicPr>
        <p:blipFill>
          <a:blip r:embed="rId3"/>
          <a:srcRect l="3640"/>
          <a:stretch>
            <a:fillRect/>
          </a:stretch>
        </p:blipFill>
        <p:spPr>
          <a:xfrm>
            <a:off x="5964555" y="4114800"/>
            <a:ext cx="6022340" cy="18662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矩形 51"/>
          <p:cNvSpPr/>
          <p:nvPr/>
        </p:nvSpPr>
        <p:spPr>
          <a:xfrm>
            <a:off x="523876" y="176203"/>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38201" y="352415"/>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descr="元素lo-03"/>
          <p:cNvPicPr>
            <a:picLocks noChangeAspect="1"/>
          </p:cNvPicPr>
          <p:nvPr/>
        </p:nvPicPr>
        <p:blipFill>
          <a:blip r:embed="rId1"/>
          <a:stretch>
            <a:fillRect/>
          </a:stretch>
        </p:blipFill>
        <p:spPr>
          <a:xfrm>
            <a:off x="9353550" y="144239"/>
            <a:ext cx="2633637" cy="415345"/>
          </a:xfrm>
          <a:prstGeom prst="rect">
            <a:avLst/>
          </a:prstGeom>
        </p:spPr>
      </p:pic>
      <p:sp>
        <p:nvSpPr>
          <p:cNvPr id="55" name="文本框 54"/>
          <p:cNvSpPr txBox="1"/>
          <p:nvPr/>
        </p:nvSpPr>
        <p:spPr>
          <a:xfrm>
            <a:off x="1514475" y="227612"/>
            <a:ext cx="4457700" cy="46037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2400" b="1" dirty="0"/>
              <a:t>课后作业</a:t>
            </a:r>
            <a:endParaRPr lang="zh-CN" altLang="en-US" sz="2400" b="1" dirty="0"/>
          </a:p>
        </p:txBody>
      </p:sp>
      <p:pic>
        <p:nvPicPr>
          <p:cNvPr id="4" name="图片 3"/>
          <p:cNvPicPr>
            <a:picLocks noChangeAspect="1"/>
          </p:cNvPicPr>
          <p:nvPr/>
        </p:nvPicPr>
        <p:blipFill>
          <a:blip r:embed="rId2"/>
          <a:stretch>
            <a:fillRect/>
          </a:stretch>
        </p:blipFill>
        <p:spPr>
          <a:xfrm>
            <a:off x="1181100" y="1816100"/>
            <a:ext cx="9340850" cy="4645660"/>
          </a:xfrm>
          <a:prstGeom prst="rect">
            <a:avLst/>
          </a:prstGeom>
        </p:spPr>
      </p:pic>
      <p:sp>
        <p:nvSpPr>
          <p:cNvPr id="10" name="文本框 54"/>
          <p:cNvSpPr txBox="1"/>
          <p:nvPr/>
        </p:nvSpPr>
        <p:spPr>
          <a:xfrm>
            <a:off x="1314451" y="1061095"/>
            <a:ext cx="7369091"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000" b="1" dirty="0">
                <a:solidFill>
                  <a:srgbClr val="696969"/>
                </a:solidFill>
                <a:latin typeface="思源黑体 Bold" panose="020B0800000000000000" pitchFamily="34" charset="-122"/>
                <a:ea typeface="思源黑体 Bold" panose="020B0800000000000000" pitchFamily="34" charset="-122"/>
              </a:rPr>
              <a:t>完成下列仪表板组件，并上传截图打卡</a:t>
            </a:r>
            <a:endParaRPr kumimoji="1" lang="zh-CN" altLang="en-US" sz="2000" b="1" dirty="0">
              <a:solidFill>
                <a:srgbClr val="696969"/>
              </a:solidFill>
              <a:latin typeface="思源黑体 Bold" panose="020B0800000000000000" pitchFamily="34" charset="-122"/>
              <a:ea typeface="思源黑体 Bold" panose="020B0800000000000000"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24000" y="1481205"/>
            <a:ext cx="8001113" cy="2009396"/>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ltLang="zh-CN"/>
              <a:t>t</a:t>
            </a:r>
            <a:endParaRPr lang="en-US" altLang="zh-CN"/>
          </a:p>
        </p:txBody>
      </p:sp>
      <p:sp>
        <p:nvSpPr>
          <p:cNvPr id="5" name="副标题 2"/>
          <p:cNvSpPr>
            <a:spLocks noGrp="1"/>
          </p:cNvSpPr>
          <p:nvPr/>
        </p:nvSpPr>
        <p:spPr>
          <a:xfrm>
            <a:off x="1524000" y="3408432"/>
            <a:ext cx="8001113" cy="13934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265"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8035"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157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447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endParaRPr lang="zh-CN" altLang="en-US"/>
          </a:p>
        </p:txBody>
      </p:sp>
      <p:pic>
        <p:nvPicPr>
          <p:cNvPr id="6" name="图片 5" descr="ppt-02"/>
          <p:cNvPicPr>
            <a:picLocks noChangeAspect="1"/>
          </p:cNvPicPr>
          <p:nvPr/>
        </p:nvPicPr>
        <p:blipFill>
          <a:blip r:embed="rId1"/>
          <a:stretch>
            <a:fillRect/>
          </a:stretch>
        </p:blipFill>
        <p:spPr>
          <a:xfrm>
            <a:off x="0" y="0"/>
            <a:ext cx="12192000" cy="6858000"/>
          </a:xfrm>
          <a:prstGeom prst="rect">
            <a:avLst/>
          </a:prstGeom>
        </p:spPr>
      </p:pic>
      <p:pic>
        <p:nvPicPr>
          <p:cNvPr id="7" name="图片 6" descr="元素lo-03"/>
          <p:cNvPicPr>
            <a:picLocks noChangeAspect="1"/>
          </p:cNvPicPr>
          <p:nvPr/>
        </p:nvPicPr>
        <p:blipFill>
          <a:blip r:embed="rId2"/>
          <a:stretch>
            <a:fillRect/>
          </a:stretch>
        </p:blipFill>
        <p:spPr>
          <a:xfrm>
            <a:off x="7364307" y="949748"/>
            <a:ext cx="2461048" cy="388197"/>
          </a:xfrm>
          <a:prstGeom prst="rect">
            <a:avLst/>
          </a:prstGeom>
        </p:spPr>
      </p:pic>
      <p:pic>
        <p:nvPicPr>
          <p:cNvPr id="8" name="图片 7" descr="元素主视觉-04"/>
          <p:cNvPicPr>
            <a:picLocks noChangeAspect="1"/>
          </p:cNvPicPr>
          <p:nvPr/>
        </p:nvPicPr>
        <p:blipFill>
          <a:blip r:embed="rId3"/>
          <a:stretch>
            <a:fillRect/>
          </a:stretch>
        </p:blipFill>
        <p:spPr>
          <a:xfrm>
            <a:off x="6439265" y="2039299"/>
            <a:ext cx="4456337" cy="4117347"/>
          </a:xfrm>
          <a:prstGeom prst="rect">
            <a:avLst/>
          </a:prstGeom>
        </p:spPr>
      </p:pic>
      <p:sp>
        <p:nvSpPr>
          <p:cNvPr id="9" name="矩形 8"/>
          <p:cNvSpPr/>
          <p:nvPr/>
        </p:nvSpPr>
        <p:spPr>
          <a:xfrm>
            <a:off x="3254280" y="4021913"/>
            <a:ext cx="611850" cy="64119"/>
          </a:xfrm>
          <a:prstGeom prst="rect">
            <a:avLst/>
          </a:prstGeom>
          <a:solidFill>
            <a:srgbClr val="78D4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265"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8035" algn="l" defTabSz="685800" rtl="0" eaLnBrk="1" latinLnBrk="0" hangingPunct="1">
              <a:defRPr sz="1350" kern="1200">
                <a:solidFill>
                  <a:schemeClr val="lt1"/>
                </a:solidFill>
                <a:latin typeface="+mn-lt"/>
                <a:ea typeface="+mn-ea"/>
                <a:cs typeface="+mn-cs"/>
              </a:defRPr>
            </a:lvl7pPr>
            <a:lvl8pPr marL="2401570" algn="l" defTabSz="685800" rtl="0" eaLnBrk="1" latinLnBrk="0" hangingPunct="1">
              <a:defRPr sz="1350" kern="1200">
                <a:solidFill>
                  <a:schemeClr val="lt1"/>
                </a:solidFill>
                <a:latin typeface="+mn-lt"/>
                <a:ea typeface="+mn-ea"/>
                <a:cs typeface="+mn-cs"/>
              </a:defRPr>
            </a:lvl8pPr>
            <a:lvl9pPr marL="2744470" algn="l" defTabSz="685800" rtl="0" eaLnBrk="1" latinLnBrk="0" hangingPunct="1">
              <a:defRPr sz="1350" kern="1200">
                <a:solidFill>
                  <a:schemeClr val="lt1"/>
                </a:solidFill>
                <a:latin typeface="+mn-lt"/>
                <a:ea typeface="+mn-ea"/>
                <a:cs typeface="+mn-cs"/>
              </a:defRPr>
            </a:lvl9pPr>
          </a:lstStyle>
          <a:p>
            <a:pPr algn="ctr"/>
            <a:endParaRPr lang="zh-CN" altLang="en-US" sz="1350"/>
          </a:p>
        </p:txBody>
      </p:sp>
      <p:sp>
        <p:nvSpPr>
          <p:cNvPr id="10" name="文本框 4"/>
          <p:cNvSpPr txBox="1"/>
          <p:nvPr/>
        </p:nvSpPr>
        <p:spPr>
          <a:xfrm>
            <a:off x="2482915" y="3305746"/>
            <a:ext cx="4113848" cy="535531"/>
          </a:xfrm>
          <a:prstGeom prst="rect">
            <a:avLst/>
          </a:prstGeom>
          <a:noFill/>
        </p:spPr>
        <p:txBody>
          <a:bodyPr wrap="squar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265"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1570" algn="l" defTabSz="685800" rtl="0" eaLnBrk="1" latinLnBrk="0" hangingPunct="1">
              <a:defRPr sz="1350" kern="1200">
                <a:solidFill>
                  <a:schemeClr val="tx1"/>
                </a:solidFill>
                <a:latin typeface="+mn-lt"/>
                <a:ea typeface="+mn-ea"/>
                <a:cs typeface="+mn-cs"/>
              </a:defRPr>
            </a:lvl8pPr>
            <a:lvl9pPr marL="2744470" algn="l" defTabSz="685800" rtl="0" eaLnBrk="1" latinLnBrk="0" hangingPunct="1">
              <a:defRPr sz="1350" kern="1200">
                <a:solidFill>
                  <a:schemeClr val="tx1"/>
                </a:solidFill>
                <a:latin typeface="+mn-lt"/>
                <a:ea typeface="+mn-ea"/>
                <a:cs typeface="+mn-cs"/>
              </a:defRPr>
            </a:lvl9pPr>
          </a:lstStyle>
          <a:p>
            <a:pPr>
              <a:lnSpc>
                <a:spcPct val="80000"/>
              </a:lnSpc>
            </a:pPr>
            <a:r>
              <a:rPr lang="zh-CN" altLang="en-US" sz="3600" b="1" dirty="0">
                <a:gradFill>
                  <a:gsLst>
                    <a:gs pos="0">
                      <a:srgbClr val="23607C"/>
                    </a:gs>
                    <a:gs pos="100000">
                      <a:srgbClr val="0C364F"/>
                    </a:gs>
                  </a:gsLst>
                  <a:lin scaled="1"/>
                </a:gradFill>
                <a:latin typeface="方正粗黑宋简体" panose="02000000000000000000" charset="-122"/>
                <a:ea typeface="方正粗黑宋简体" panose="02000000000000000000" charset="-122"/>
                <a:cs typeface="方正粗黑宋简体" panose="02000000000000000000" charset="-122"/>
              </a:rPr>
              <a:t>感谢观看！</a:t>
            </a:r>
            <a:endParaRPr lang="zh-CN" altLang="en-US" sz="3600" b="1" dirty="0">
              <a:gradFill>
                <a:gsLst>
                  <a:gs pos="0">
                    <a:srgbClr val="23607C"/>
                  </a:gs>
                  <a:gs pos="100000">
                    <a:srgbClr val="0C364F"/>
                  </a:gs>
                </a:gsLst>
                <a:lin scaled="1"/>
              </a:gradFill>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元素lo-03"/>
          <p:cNvPicPr>
            <a:picLocks noChangeAspect="1"/>
          </p:cNvPicPr>
          <p:nvPr/>
        </p:nvPicPr>
        <p:blipFill>
          <a:blip r:embed="rId1"/>
          <a:stretch>
            <a:fillRect/>
          </a:stretch>
        </p:blipFill>
        <p:spPr>
          <a:xfrm>
            <a:off x="9353550" y="144239"/>
            <a:ext cx="2633637" cy="415345"/>
          </a:xfrm>
          <a:prstGeom prst="rect">
            <a:avLst/>
          </a:prstGeom>
        </p:spPr>
      </p:pic>
      <p:sp>
        <p:nvSpPr>
          <p:cNvPr id="11" name="文本框 10"/>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2400" dirty="0">
                <a:latin typeface="思源黑体 Light" panose="020B0300000000000000" pitchFamily="34" charset="-122"/>
                <a:ea typeface="思源黑体 Light" panose="020B0300000000000000" pitchFamily="34" charset="-122"/>
              </a:rPr>
              <a:t>商场销售额持续下滑，怎么办？</a:t>
            </a:r>
            <a:endParaRPr lang="zh-CN" altLang="en-US" sz="2400" dirty="0">
              <a:latin typeface="思源黑体 Light" panose="020B0300000000000000" pitchFamily="34" charset="-122"/>
              <a:ea typeface="思源黑体 Light" panose="020B0300000000000000" pitchFamily="34" charset="-122"/>
            </a:endParaRPr>
          </a:p>
        </p:txBody>
      </p:sp>
      <p:pic>
        <p:nvPicPr>
          <p:cNvPr id="12" name="图片 11"/>
          <p:cNvPicPr>
            <a:picLocks noChangeAspect="1"/>
          </p:cNvPicPr>
          <p:nvPr/>
        </p:nvPicPr>
        <p:blipFill>
          <a:blip r:embed="rId2"/>
          <a:stretch>
            <a:fillRect/>
          </a:stretch>
        </p:blipFill>
        <p:spPr>
          <a:xfrm>
            <a:off x="676276" y="1560604"/>
            <a:ext cx="5584078" cy="3220332"/>
          </a:xfrm>
          <a:prstGeom prst="rect">
            <a:avLst/>
          </a:prstGeom>
        </p:spPr>
      </p:pic>
      <p:sp>
        <p:nvSpPr>
          <p:cNvPr id="13" name="文本框 12"/>
          <p:cNvSpPr txBox="1"/>
          <p:nvPr/>
        </p:nvSpPr>
        <p:spPr>
          <a:xfrm>
            <a:off x="2393205" y="5584303"/>
            <a:ext cx="3629024" cy="646331"/>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pPr marL="285750" indent="-285750">
              <a:buFont typeface="Arial" panose="020B0604020202020204" pitchFamily="34" charset="0"/>
              <a:buChar char="•"/>
            </a:pPr>
            <a:r>
              <a:rPr lang="zh-CN" altLang="en-US" sz="1800" dirty="0"/>
              <a:t>发生主体：</a:t>
            </a:r>
            <a:endParaRPr lang="en-US" altLang="zh-CN" sz="1800" dirty="0"/>
          </a:p>
          <a:p>
            <a:r>
              <a:rPr lang="zh-CN" altLang="en-US" sz="1800" dirty="0"/>
              <a:t>一家新开不久的商场</a:t>
            </a:r>
            <a:endParaRPr lang="zh-CN" altLang="en-US" sz="1800" dirty="0"/>
          </a:p>
        </p:txBody>
      </p:sp>
      <p:sp>
        <p:nvSpPr>
          <p:cNvPr id="14" name="文本框 13"/>
          <p:cNvSpPr txBox="1"/>
          <p:nvPr/>
        </p:nvSpPr>
        <p:spPr>
          <a:xfrm>
            <a:off x="5694045" y="5584190"/>
            <a:ext cx="5669915" cy="64516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696969"/>
                </a:solidFill>
                <a:latin typeface="思源黑体 Bold" panose="020B0800000000000000" pitchFamily="34" charset="-122"/>
                <a:ea typeface="思源黑体 Bold" panose="020B0800000000000000" pitchFamily="34" charset="-122"/>
              </a:rPr>
              <a:t>相关人物：</a:t>
            </a:r>
            <a:endParaRPr lang="en-US" altLang="zh-CN" b="1" dirty="0">
              <a:solidFill>
                <a:srgbClr val="696969"/>
              </a:solidFill>
              <a:latin typeface="思源黑体 Bold" panose="020B0800000000000000" pitchFamily="34" charset="-122"/>
              <a:ea typeface="思源黑体 Bold" panose="020B0800000000000000" pitchFamily="34" charset="-122"/>
            </a:endParaRPr>
          </a:p>
          <a:p>
            <a:pPr marL="285750" indent="-285750" algn="l">
              <a:buClrTx/>
              <a:buSzTx/>
              <a:buFont typeface="Arial" panose="020B0604020202020204" pitchFamily="34" charset="0"/>
            </a:pPr>
            <a:r>
              <a:rPr lang="zh-CN" altLang="en-US" b="1" dirty="0">
                <a:solidFill>
                  <a:srgbClr val="696969"/>
                </a:solidFill>
                <a:latin typeface="思源黑体 Bold" panose="020B0800000000000000" pitchFamily="34" charset="-122"/>
                <a:ea typeface="思源黑体 Bold" panose="020B0800000000000000" pitchFamily="34" charset="-122"/>
              </a:rPr>
              <a:t>大区经理、商场销售经理王经理、数据分析师Ella</a:t>
            </a:r>
            <a:endParaRPr lang="zh-CN" altLang="en-US" b="1" dirty="0">
              <a:solidFill>
                <a:srgbClr val="696969"/>
              </a:solidFill>
              <a:latin typeface="思源黑体 Bold" panose="020B0800000000000000" pitchFamily="34" charset="-122"/>
              <a:ea typeface="思源黑体 Bold" panose="020B0800000000000000" pitchFamily="34" charset="-122"/>
            </a:endParaRPr>
          </a:p>
        </p:txBody>
      </p:sp>
      <p:sp>
        <p:nvSpPr>
          <p:cNvPr id="15" name="文本框 14"/>
          <p:cNvSpPr txBox="1"/>
          <p:nvPr/>
        </p:nvSpPr>
        <p:spPr>
          <a:xfrm>
            <a:off x="6784576" y="1551938"/>
            <a:ext cx="4731148" cy="3322955"/>
          </a:xfrm>
          <a:prstGeom prst="rect">
            <a:avLst/>
          </a:prstGeom>
          <a:noFill/>
        </p:spPr>
        <p:txBody>
          <a:bodyPr wrap="square">
            <a:spAutoFit/>
          </a:bodyPr>
          <a:lstStyle/>
          <a:p>
            <a:pPr algn="l">
              <a:lnSpc>
                <a:spcPct val="150000"/>
              </a:lnSpc>
            </a:pPr>
            <a:r>
              <a:rPr lang="en-US" altLang="zh-CN" sz="2000" b="1" dirty="0">
                <a:solidFill>
                  <a:srgbClr val="696969"/>
                </a:solidFill>
                <a:effectLst/>
                <a:latin typeface="思源黑体 Bold" panose="020B0800000000000000" pitchFamily="34" charset="-122"/>
                <a:ea typeface="思源黑体 Bold" panose="020B0800000000000000" pitchFamily="34" charset="-122"/>
              </a:rPr>
              <a:t>A</a:t>
            </a:r>
            <a:r>
              <a:rPr lang="zh-CN" altLang="en-US" sz="2000" b="1" dirty="0">
                <a:solidFill>
                  <a:srgbClr val="696969"/>
                </a:solidFill>
                <a:latin typeface="思源黑体 Bold" panose="020B0800000000000000" pitchFamily="34" charset="-122"/>
                <a:ea typeface="思源黑体 Bold" panose="020B0800000000000000" pitchFamily="34" charset="-122"/>
              </a:rPr>
              <a:t>集团去年在</a:t>
            </a:r>
            <a:r>
              <a:rPr lang="en-US" altLang="zh-CN" sz="2000" b="1" dirty="0">
                <a:solidFill>
                  <a:srgbClr val="696969"/>
                </a:solidFill>
                <a:effectLst/>
                <a:latin typeface="思源黑体 Bold" panose="020B0800000000000000" pitchFamily="34" charset="-122"/>
                <a:ea typeface="思源黑体 Bold" panose="020B0800000000000000" pitchFamily="34" charset="-122"/>
              </a:rPr>
              <a:t>B</a:t>
            </a:r>
            <a:r>
              <a:rPr lang="zh-CN" altLang="en-US" sz="2000" b="1" dirty="0">
                <a:solidFill>
                  <a:srgbClr val="696969"/>
                </a:solidFill>
                <a:effectLst/>
                <a:latin typeface="思源黑体 Bold" panose="020B0800000000000000" pitchFamily="34" charset="-122"/>
                <a:ea typeface="思源黑体 Bold" panose="020B0800000000000000" pitchFamily="34" charset="-122"/>
              </a:rPr>
              <a:t>大区新开了一家</a:t>
            </a:r>
            <a:r>
              <a:rPr lang="en-US" altLang="zh-CN" sz="2000" b="1" dirty="0">
                <a:solidFill>
                  <a:srgbClr val="696969"/>
                </a:solidFill>
                <a:effectLst/>
                <a:latin typeface="思源黑体 Bold" panose="020B0800000000000000" pitchFamily="34" charset="-122"/>
                <a:ea typeface="思源黑体 Bold" panose="020B0800000000000000" pitchFamily="34" charset="-122"/>
              </a:rPr>
              <a:t>A</a:t>
            </a:r>
            <a:r>
              <a:rPr lang="zh-CN" altLang="en-US" sz="2000" b="1" dirty="0">
                <a:solidFill>
                  <a:srgbClr val="696969"/>
                </a:solidFill>
                <a:effectLst/>
                <a:latin typeface="思源黑体 Bold" panose="020B0800000000000000" pitchFamily="34" charset="-122"/>
                <a:ea typeface="思源黑体 Bold" panose="020B0800000000000000" pitchFamily="34" charset="-122"/>
              </a:rPr>
              <a:t>商场。最近，</a:t>
            </a:r>
            <a:r>
              <a:rPr lang="en-US" altLang="zh-CN" sz="2000" b="1" dirty="0">
                <a:solidFill>
                  <a:srgbClr val="696969"/>
                </a:solidFill>
                <a:effectLst/>
                <a:latin typeface="思源黑体 Bold" panose="020B0800000000000000" pitchFamily="34" charset="-122"/>
                <a:ea typeface="思源黑体 Bold" panose="020B0800000000000000" pitchFamily="34" charset="-122"/>
              </a:rPr>
              <a:t>B</a:t>
            </a:r>
            <a:r>
              <a:rPr lang="zh-CN" altLang="en-US" sz="2000" b="1" dirty="0">
                <a:solidFill>
                  <a:srgbClr val="696969"/>
                </a:solidFill>
                <a:effectLst/>
                <a:latin typeface="思源黑体 Bold" panose="020B0800000000000000" pitchFamily="34" charset="-122"/>
                <a:ea typeface="思源黑体 Bold" panose="020B0800000000000000" pitchFamily="34" charset="-122"/>
              </a:rPr>
              <a:t>大区经理发现从今年</a:t>
            </a:r>
            <a:r>
              <a:rPr lang="en-US" altLang="zh-CN" sz="2000" b="1" dirty="0">
                <a:solidFill>
                  <a:srgbClr val="696969"/>
                </a:solidFill>
                <a:effectLst/>
                <a:latin typeface="思源黑体 Bold" panose="020B0800000000000000" pitchFamily="34" charset="-122"/>
                <a:ea typeface="思源黑体 Bold" panose="020B0800000000000000" pitchFamily="34" charset="-122"/>
              </a:rPr>
              <a:t>7</a:t>
            </a:r>
            <a:r>
              <a:rPr lang="zh-CN" altLang="en-US" sz="2000" b="1" dirty="0">
                <a:solidFill>
                  <a:srgbClr val="696969"/>
                </a:solidFill>
                <a:effectLst/>
                <a:latin typeface="思源黑体 Bold" panose="020B0800000000000000" pitchFamily="34" charset="-122"/>
                <a:ea typeface="思源黑体 Bold" panose="020B0800000000000000" pitchFamily="34" charset="-122"/>
              </a:rPr>
              <a:t>月开始，该商场的销售额一直呈下降趋势，于是让区公司的数据分析师</a:t>
            </a:r>
            <a:r>
              <a:rPr lang="en-US" altLang="zh-CN" sz="2000" b="1" dirty="0">
                <a:solidFill>
                  <a:srgbClr val="696969"/>
                </a:solidFill>
                <a:effectLst/>
                <a:latin typeface="思源黑体 Bold" panose="020B0800000000000000" pitchFamily="34" charset="-122"/>
                <a:ea typeface="思源黑体 Bold" panose="020B0800000000000000" pitchFamily="34" charset="-122"/>
              </a:rPr>
              <a:t>Mia</a:t>
            </a:r>
            <a:r>
              <a:rPr lang="zh-CN" altLang="en-US" sz="2000" b="1" dirty="0">
                <a:solidFill>
                  <a:srgbClr val="696969"/>
                </a:solidFill>
                <a:effectLst/>
                <a:latin typeface="思源黑体 Bold" panose="020B0800000000000000" pitchFamily="34" charset="-122"/>
                <a:ea typeface="思源黑体 Bold" panose="020B0800000000000000" pitchFamily="34" charset="-122"/>
              </a:rPr>
              <a:t>配合商场的王经理去排查下降原因，解决这一问题。</a:t>
            </a:r>
            <a:endParaRPr lang="en-US" altLang="zh-CN" sz="2000" b="1" dirty="0">
              <a:solidFill>
                <a:srgbClr val="696969"/>
              </a:solidFill>
              <a:effectLst/>
              <a:latin typeface="思源黑体 Bold" panose="020B0800000000000000" pitchFamily="34" charset="-122"/>
              <a:ea typeface="思源黑体 Bold" panose="020B0800000000000000" pitchFamily="34" charset="-122"/>
            </a:endParaRPr>
          </a:p>
          <a:p>
            <a:pPr algn="l">
              <a:lnSpc>
                <a:spcPct val="150000"/>
              </a:lnSpc>
            </a:pPr>
            <a:endParaRPr lang="en-US" altLang="zh-CN" sz="2000" b="1" dirty="0">
              <a:solidFill>
                <a:srgbClr val="696969"/>
              </a:solidFill>
              <a:latin typeface="思源黑体 Bold" panose="020B0800000000000000" pitchFamily="34" charset="-122"/>
              <a:ea typeface="思源黑体 Bold" panose="020B0800000000000000" pitchFamily="34" charset="-122"/>
            </a:endParaRPr>
          </a:p>
          <a:p>
            <a:pPr algn="l">
              <a:lnSpc>
                <a:spcPct val="150000"/>
              </a:lnSpc>
            </a:pPr>
            <a:r>
              <a:rPr lang="zh-CN" altLang="en-US" sz="2000" b="1" dirty="0">
                <a:solidFill>
                  <a:srgbClr val="696969"/>
                </a:solidFill>
                <a:effectLst/>
                <a:latin typeface="思源黑体 Bold" panose="020B0800000000000000" pitchFamily="34" charset="-122"/>
                <a:ea typeface="思源黑体 Bold" panose="020B0800000000000000" pitchFamily="34" charset="-122"/>
              </a:rPr>
              <a:t>如果你是分析师</a:t>
            </a:r>
            <a:r>
              <a:rPr lang="en-US" altLang="zh-CN" sz="2000" b="1" dirty="0">
                <a:solidFill>
                  <a:srgbClr val="696969"/>
                </a:solidFill>
                <a:effectLst/>
                <a:latin typeface="思源黑体 Bold" panose="020B0800000000000000" pitchFamily="34" charset="-122"/>
                <a:ea typeface="思源黑体 Bold" panose="020B0800000000000000" pitchFamily="34" charset="-122"/>
              </a:rPr>
              <a:t>Mia</a:t>
            </a:r>
            <a:r>
              <a:rPr lang="zh-CN" altLang="en-US" sz="2000" b="1" dirty="0">
                <a:solidFill>
                  <a:srgbClr val="696969"/>
                </a:solidFill>
                <a:effectLst/>
                <a:latin typeface="思源黑体 Bold" panose="020B0800000000000000" pitchFamily="34" charset="-122"/>
                <a:ea typeface="思源黑体 Bold" panose="020B0800000000000000" pitchFamily="34" charset="-122"/>
              </a:rPr>
              <a:t>，你会怎么做？</a:t>
            </a:r>
            <a:endParaRPr lang="zh-CN" altLang="en-US" sz="2000" b="1" dirty="0">
              <a:solidFill>
                <a:srgbClr val="696969"/>
              </a:solidFill>
              <a:effectLst/>
              <a:latin typeface="思源黑体 Bold" panose="020B0800000000000000" pitchFamily="34" charset="-122"/>
              <a:ea typeface="思源黑体 Bold" panose="020B08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2400" dirty="0">
                <a:latin typeface="思源黑体 Light" panose="020B0300000000000000" pitchFamily="34" charset="-122"/>
                <a:ea typeface="思源黑体 Light" panose="020B0300000000000000" pitchFamily="34" charset="-122"/>
              </a:rPr>
              <a:t>问题排查</a:t>
            </a:r>
            <a:endParaRPr lang="zh-CN" altLang="en-US" sz="2400" dirty="0">
              <a:latin typeface="思源黑体 Light" panose="020B0300000000000000" pitchFamily="34" charset="-122"/>
              <a:ea typeface="思源黑体 Light" panose="020B0300000000000000" pitchFamily="34" charset="-122"/>
            </a:endParaRPr>
          </a:p>
        </p:txBody>
      </p:sp>
      <p:sp>
        <p:nvSpPr>
          <p:cNvPr id="8" name="文本框 7"/>
          <p:cNvSpPr txBox="1"/>
          <p:nvPr/>
        </p:nvSpPr>
        <p:spPr>
          <a:xfrm>
            <a:off x="2743199" y="1633188"/>
            <a:ext cx="7077076" cy="400110"/>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dirty="0"/>
              <a:t>第一步：查看数据口径，核对数据准确性，确认问题</a:t>
            </a:r>
            <a:endParaRPr lang="zh-CN" altLang="en-US" dirty="0"/>
          </a:p>
        </p:txBody>
      </p:sp>
      <p:sp>
        <p:nvSpPr>
          <p:cNvPr id="9" name="文本框 8"/>
          <p:cNvSpPr txBox="1"/>
          <p:nvPr/>
        </p:nvSpPr>
        <p:spPr>
          <a:xfrm>
            <a:off x="3400424" y="2626405"/>
            <a:ext cx="7077076" cy="400110"/>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dirty="0"/>
              <a:t>第二步：了解下降发生前后的业务情况</a:t>
            </a:r>
            <a:endParaRPr lang="zh-CN" altLang="en-US" dirty="0"/>
          </a:p>
        </p:txBody>
      </p:sp>
      <p:sp>
        <p:nvSpPr>
          <p:cNvPr id="10" name="文本框 9"/>
          <p:cNvSpPr txBox="1"/>
          <p:nvPr/>
        </p:nvSpPr>
        <p:spPr>
          <a:xfrm>
            <a:off x="4190999" y="3707014"/>
            <a:ext cx="7077076" cy="400110"/>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dirty="0"/>
              <a:t>第三步：人货场框架拆解</a:t>
            </a:r>
            <a:endParaRPr lang="zh-CN" altLang="en-US" dirty="0"/>
          </a:p>
        </p:txBody>
      </p:sp>
      <p:sp>
        <p:nvSpPr>
          <p:cNvPr id="11" name="文本框 10"/>
          <p:cNvSpPr txBox="1"/>
          <p:nvPr/>
        </p:nvSpPr>
        <p:spPr>
          <a:xfrm>
            <a:off x="3276599" y="4900286"/>
            <a:ext cx="7077076" cy="400110"/>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dirty="0"/>
              <a:t>第四步：下降点确定</a:t>
            </a:r>
            <a:r>
              <a:rPr lang="en-US" altLang="zh-CN" dirty="0"/>
              <a:t>-</a:t>
            </a:r>
            <a:r>
              <a:rPr lang="zh-CN" altLang="en-US" dirty="0"/>
              <a:t>会员销售额和复购下降</a:t>
            </a:r>
            <a:endParaRPr lang="zh-CN" altLang="en-US" dirty="0"/>
          </a:p>
        </p:txBody>
      </p:sp>
      <p:pic>
        <p:nvPicPr>
          <p:cNvPr id="12" name="图片 11" descr="元素lo-03"/>
          <p:cNvPicPr>
            <a:picLocks noChangeAspect="1"/>
          </p:cNvPicPr>
          <p:nvPr/>
        </p:nvPicPr>
        <p:blipFill>
          <a:blip r:embed="rId1"/>
          <a:stretch>
            <a:fillRect/>
          </a:stretch>
        </p:blipFill>
        <p:spPr>
          <a:xfrm>
            <a:off x="9353550" y="144239"/>
            <a:ext cx="2633637" cy="415345"/>
          </a:xfrm>
          <a:prstGeom prst="rect">
            <a:avLst/>
          </a:prstGeom>
        </p:spPr>
      </p:pic>
      <p:sp>
        <p:nvSpPr>
          <p:cNvPr id="13" name="箭头: V 形 12"/>
          <p:cNvSpPr/>
          <p:nvPr/>
        </p:nvSpPr>
        <p:spPr>
          <a:xfrm rot="5400000">
            <a:off x="5561953" y="2122379"/>
            <a:ext cx="381000" cy="400110"/>
          </a:xfrm>
          <a:prstGeom prst="chevron">
            <a:avLst/>
          </a:prstGeom>
          <a:solidFill>
            <a:srgbClr val="8ED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V 形 13"/>
          <p:cNvSpPr/>
          <p:nvPr/>
        </p:nvSpPr>
        <p:spPr>
          <a:xfrm rot="5400000">
            <a:off x="5561953" y="3229067"/>
            <a:ext cx="381000" cy="400110"/>
          </a:xfrm>
          <a:prstGeom prst="chevron">
            <a:avLst/>
          </a:prstGeom>
          <a:solidFill>
            <a:srgbClr val="8ED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p:cNvSpPr/>
          <p:nvPr/>
        </p:nvSpPr>
        <p:spPr>
          <a:xfrm rot="5400000">
            <a:off x="5561953" y="4377150"/>
            <a:ext cx="381000" cy="400110"/>
          </a:xfrm>
          <a:prstGeom prst="chevron">
            <a:avLst/>
          </a:prstGeom>
          <a:solidFill>
            <a:srgbClr val="8ED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6" name="图片 15"/>
          <p:cNvPicPr>
            <a:picLocks noChangeAspect="1"/>
          </p:cNvPicPr>
          <p:nvPr/>
        </p:nvPicPr>
        <p:blipFill>
          <a:blip r:embed="rId2"/>
          <a:stretch>
            <a:fillRect/>
          </a:stretch>
        </p:blipFill>
        <p:spPr>
          <a:xfrm>
            <a:off x="838201" y="1338264"/>
            <a:ext cx="10906061" cy="41814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67549" y="1164580"/>
            <a:ext cx="4676776" cy="5034327"/>
          </a:xfrm>
          <a:prstGeom prst="rect">
            <a:avLst/>
          </a:prstGeom>
          <a:noFill/>
        </p:spPr>
        <p:txBody>
          <a:bodyPr wrap="square">
            <a:spAutoFit/>
          </a:bodyPr>
          <a:lstStyle>
            <a:defPPr>
              <a:defRPr lang="zh-CN"/>
            </a:defPPr>
            <a:lvl1pPr>
              <a:lnSpc>
                <a:spcPct val="150000"/>
              </a:lnSpc>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1800" dirty="0"/>
              <a:t>开始上升的原因：商场从今年</a:t>
            </a:r>
            <a:r>
              <a:rPr lang="en-US" altLang="zh-CN" sz="1800" dirty="0"/>
              <a:t>4</a:t>
            </a:r>
            <a:r>
              <a:rPr lang="zh-CN" altLang="en-US" sz="1800" dirty="0"/>
              <a:t>月开始每周六都会进行大促活动。</a:t>
            </a:r>
            <a:endParaRPr lang="en-US" altLang="zh-CN" sz="1800" dirty="0"/>
          </a:p>
          <a:p>
            <a:endParaRPr lang="en-US" altLang="zh-CN" sz="1800" dirty="0"/>
          </a:p>
          <a:p>
            <a:r>
              <a:rPr lang="zh-CN" altLang="en-US" sz="1800" dirty="0"/>
              <a:t>大促重点：满减和新会员抽奖活动，</a:t>
            </a:r>
            <a:endParaRPr lang="en-US" altLang="zh-CN" sz="1800" dirty="0"/>
          </a:p>
          <a:p>
            <a:endParaRPr lang="en-US" altLang="zh-CN" sz="1800" dirty="0"/>
          </a:p>
          <a:p>
            <a:r>
              <a:rPr lang="zh-CN" altLang="en-US" sz="1800" dirty="0"/>
              <a:t>宣传重点：外部新媒体渠道的推广。针对老会员只是进行了统一的短信和微信公众号通知。</a:t>
            </a:r>
            <a:endParaRPr lang="en-US" altLang="zh-CN" sz="1800" dirty="0"/>
          </a:p>
          <a:p>
            <a:endParaRPr lang="en-US" altLang="zh-CN" sz="1800" dirty="0"/>
          </a:p>
          <a:p>
            <a:r>
              <a:rPr lang="zh-CN" altLang="en-US" sz="1800" dirty="0"/>
              <a:t>问题点：</a:t>
            </a:r>
            <a:endParaRPr lang="en-US" altLang="zh-CN" sz="1800" dirty="0"/>
          </a:p>
          <a:p>
            <a:pPr marL="285750" indent="-285750">
              <a:buFont typeface="Arial" panose="020B0604020202020204" pitchFamily="34" charset="0"/>
              <a:buChar char="•"/>
            </a:pPr>
            <a:r>
              <a:rPr lang="zh-CN" altLang="en-US" sz="1800" dirty="0"/>
              <a:t>老客免疫一概而论的活动，消费意愿降低</a:t>
            </a:r>
            <a:endParaRPr lang="en-US" altLang="zh-CN" sz="1800" dirty="0"/>
          </a:p>
          <a:p>
            <a:pPr marL="285750" indent="-285750">
              <a:buFont typeface="Arial" panose="020B0604020202020204" pitchFamily="34" charset="0"/>
              <a:buChar char="•"/>
            </a:pPr>
            <a:r>
              <a:rPr lang="zh-CN" altLang="en-US" sz="1800" dirty="0"/>
              <a:t>缺乏老会员的长期维护计划与精细化营销</a:t>
            </a:r>
            <a:endParaRPr lang="zh-CN" altLang="en-US" sz="1800" dirty="0"/>
          </a:p>
        </p:txBody>
      </p:sp>
      <p:pic>
        <p:nvPicPr>
          <p:cNvPr id="3" name="图片 2"/>
          <p:cNvPicPr>
            <a:picLocks noChangeAspect="1"/>
          </p:cNvPicPr>
          <p:nvPr/>
        </p:nvPicPr>
        <p:blipFill>
          <a:blip r:embed="rId1"/>
          <a:stretch>
            <a:fillRect/>
          </a:stretch>
        </p:blipFill>
        <p:spPr>
          <a:xfrm>
            <a:off x="762000" y="1638511"/>
            <a:ext cx="5486400" cy="3580977"/>
          </a:xfrm>
          <a:prstGeom prst="rect">
            <a:avLst/>
          </a:prstGeom>
        </p:spPr>
      </p:pic>
      <p:sp>
        <p:nvSpPr>
          <p:cNvPr id="9" name="矩形 8"/>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元素lo-03"/>
          <p:cNvPicPr>
            <a:picLocks noChangeAspect="1"/>
          </p:cNvPicPr>
          <p:nvPr/>
        </p:nvPicPr>
        <p:blipFill>
          <a:blip r:embed="rId2"/>
          <a:stretch>
            <a:fillRect/>
          </a:stretch>
        </p:blipFill>
        <p:spPr>
          <a:xfrm>
            <a:off x="9353550" y="144239"/>
            <a:ext cx="2633637" cy="415345"/>
          </a:xfrm>
          <a:prstGeom prst="rect">
            <a:avLst/>
          </a:prstGeom>
        </p:spPr>
      </p:pic>
      <p:sp>
        <p:nvSpPr>
          <p:cNvPr id="12" name="文本框 11"/>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2400" dirty="0">
                <a:latin typeface="思源黑体 Light" panose="020B0300000000000000" pitchFamily="34" charset="-122"/>
                <a:ea typeface="思源黑体 Light" panose="020B0300000000000000" pitchFamily="34" charset="-122"/>
              </a:rPr>
              <a:t>问题出现在老顾客身上</a:t>
            </a:r>
            <a:endParaRPr lang="zh-CN" altLang="en-US" sz="2400" dirty="0">
              <a:latin typeface="思源黑体 Light" panose="020B0300000000000000" pitchFamily="34" charset="-122"/>
              <a:ea typeface="思源黑体 Light" panose="020B0300000000000000" pitchFamily="34" charset="-122"/>
            </a:endParaRPr>
          </a:p>
        </p:txBody>
      </p:sp>
      <p:sp>
        <p:nvSpPr>
          <p:cNvPr id="13" name="文本框 12"/>
          <p:cNvSpPr txBox="1"/>
          <p:nvPr/>
        </p:nvSpPr>
        <p:spPr>
          <a:xfrm>
            <a:off x="2174068" y="5455152"/>
            <a:ext cx="8496300" cy="338554"/>
          </a:xfrm>
          <a:prstGeom prst="rect">
            <a:avLst/>
          </a:prstGeom>
          <a:noFill/>
        </p:spPr>
        <p:txBody>
          <a:bodyPr wrap="square">
            <a:spAutoFit/>
          </a:bodyPr>
          <a:lstStyle/>
          <a:p>
            <a:pPr algn="l"/>
            <a:r>
              <a:rPr lang="zh-CN" altLang="en-US" sz="1600" dirty="0">
                <a:effectLst/>
                <a:latin typeface="思源黑体 Light" panose="020B0300000000000000" pitchFamily="34" charset="-122"/>
                <a:ea typeface="思源黑体 Light" panose="020B0300000000000000" pitchFamily="34" charset="-122"/>
              </a:rPr>
              <a:t>商场</a:t>
            </a:r>
            <a:r>
              <a:rPr lang="en-US" altLang="zh-CN" sz="1600" dirty="0">
                <a:effectLst/>
                <a:latin typeface="思源黑体 Light" panose="020B0300000000000000" pitchFamily="34" charset="-122"/>
                <a:ea typeface="思源黑体 Light" panose="020B0300000000000000" pitchFamily="34" charset="-122"/>
              </a:rPr>
              <a:t>1-10</a:t>
            </a:r>
            <a:r>
              <a:rPr lang="zh-CN" altLang="en-US" sz="1600" dirty="0">
                <a:effectLst/>
                <a:latin typeface="思源黑体 Light" panose="020B0300000000000000" pitchFamily="34" charset="-122"/>
                <a:ea typeface="思源黑体 Light" panose="020B0300000000000000" pitchFamily="34" charset="-122"/>
              </a:rPr>
              <a:t>月销售额折线图</a:t>
            </a:r>
            <a:endParaRPr lang="zh-CN" altLang="en-US" sz="1600" dirty="0">
              <a:effectLst/>
              <a:latin typeface="思源黑体 Light" panose="020B0300000000000000" pitchFamily="34" charset="-122"/>
              <a:ea typeface="思源黑体 Light" panose="020B0300000000000000"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476999" y="3333750"/>
            <a:ext cx="4848226" cy="2125838"/>
          </a:xfrm>
          <a:prstGeom prst="rect">
            <a:avLst/>
          </a:prstGeom>
          <a:noFill/>
        </p:spPr>
        <p:txBody>
          <a:bodyPr wrap="square">
            <a:spAutoFit/>
          </a:bodyPr>
          <a:lstStyle>
            <a:defPPr>
              <a:defRPr lang="zh-CN"/>
            </a:defPPr>
            <a:lvl1pPr>
              <a:lnSpc>
                <a:spcPct val="150000"/>
              </a:lnSpc>
              <a:defRPr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dirty="0"/>
              <a:t>会员数据可以说是企业的“金矿”，对会员价值信息进行挖掘甚至可以达到精准营销、决策支持及推广活动评估等效果。这一效果在商超百货、电商行业表现的尤为明显，对存在会员制的互联网等相关行业同样适用。</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775" y="1668406"/>
            <a:ext cx="5317926" cy="3988445"/>
          </a:xfrm>
          <a:prstGeom prst="rect">
            <a:avLst/>
          </a:prstGeom>
        </p:spPr>
      </p:pic>
      <p:sp>
        <p:nvSpPr>
          <p:cNvPr id="6" name="矩形 5"/>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元素lo-03"/>
          <p:cNvPicPr>
            <a:picLocks noChangeAspect="1"/>
          </p:cNvPicPr>
          <p:nvPr/>
        </p:nvPicPr>
        <p:blipFill>
          <a:blip r:embed="rId2"/>
          <a:stretch>
            <a:fillRect/>
          </a:stretch>
        </p:blipFill>
        <p:spPr>
          <a:xfrm>
            <a:off x="9353550" y="144239"/>
            <a:ext cx="2633637" cy="415345"/>
          </a:xfrm>
          <a:prstGeom prst="rect">
            <a:avLst/>
          </a:prstGeom>
        </p:spPr>
      </p:pic>
      <p:sp>
        <p:nvSpPr>
          <p:cNvPr id="10" name="文本框 9"/>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2400" dirty="0">
                <a:latin typeface="思源黑体 Light" panose="020B0300000000000000" pitchFamily="34" charset="-122"/>
                <a:ea typeface="思源黑体 Light" panose="020B0300000000000000" pitchFamily="34" charset="-122"/>
              </a:rPr>
              <a:t>会员分析</a:t>
            </a:r>
            <a:endParaRPr lang="zh-CN" altLang="en-US" sz="2400" dirty="0">
              <a:latin typeface="思源黑体 Light" panose="020B0300000000000000" pitchFamily="34" charset="-122"/>
              <a:ea typeface="思源黑体 Light" panose="020B0300000000000000" pitchFamily="34" charset="-122"/>
            </a:endParaRPr>
          </a:p>
        </p:txBody>
      </p:sp>
      <p:sp>
        <p:nvSpPr>
          <p:cNvPr id="11" name="文本框 10"/>
          <p:cNvSpPr txBox="1"/>
          <p:nvPr/>
        </p:nvSpPr>
        <p:spPr>
          <a:xfrm>
            <a:off x="6638924" y="1887481"/>
            <a:ext cx="4848226" cy="752835"/>
          </a:xfrm>
          <a:prstGeom prst="rect">
            <a:avLst/>
          </a:prstGeom>
          <a:noFill/>
        </p:spPr>
        <p:txBody>
          <a:bodyPr wrap="square">
            <a:spAutoFit/>
          </a:bodyPr>
          <a:lstStyle>
            <a:defPPr>
              <a:defRPr lang="zh-CN"/>
            </a:defPPr>
            <a:lvl1pPr>
              <a:lnSpc>
                <a:spcPct val="150000"/>
              </a:lnSpc>
              <a:defRPr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3200" dirty="0"/>
              <a:t>解决方法：会员分析</a:t>
            </a:r>
            <a:endParaRPr lang="zh-CN" altLang="en-US" sz="3200" dirty="0"/>
          </a:p>
        </p:txBody>
      </p:sp>
      <p:sp>
        <p:nvSpPr>
          <p:cNvPr id="2" name="矩形 1"/>
          <p:cNvSpPr/>
          <p:nvPr/>
        </p:nvSpPr>
        <p:spPr>
          <a:xfrm>
            <a:off x="6441268" y="1748783"/>
            <a:ext cx="4229100" cy="1238250"/>
          </a:xfrm>
          <a:prstGeom prst="rect">
            <a:avLst/>
          </a:prstGeom>
          <a:noFill/>
          <a:ln w="28575">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245376" y="1322070"/>
            <a:ext cx="8640863" cy="4916487"/>
          </a:xfrm>
          <a:prstGeom prst="rect">
            <a:avLst/>
          </a:prstGeom>
        </p:spPr>
      </p:pic>
      <p:sp>
        <p:nvSpPr>
          <p:cNvPr id="6" name="矩形 5"/>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元素lo-03"/>
          <p:cNvPicPr>
            <a:picLocks noChangeAspect="1"/>
          </p:cNvPicPr>
          <p:nvPr/>
        </p:nvPicPr>
        <p:blipFill>
          <a:blip r:embed="rId2"/>
          <a:stretch>
            <a:fillRect/>
          </a:stretch>
        </p:blipFill>
        <p:spPr>
          <a:xfrm>
            <a:off x="9353550" y="144239"/>
            <a:ext cx="2633637" cy="415345"/>
          </a:xfrm>
          <a:prstGeom prst="rect">
            <a:avLst/>
          </a:prstGeom>
        </p:spPr>
      </p:pic>
      <p:sp>
        <p:nvSpPr>
          <p:cNvPr id="9" name="文本框 8"/>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2400" dirty="0">
                <a:latin typeface="思源黑体 Light" panose="020B0300000000000000" pitchFamily="34" charset="-122"/>
                <a:ea typeface="思源黑体 Light" panose="020B0300000000000000" pitchFamily="34" charset="-122"/>
              </a:rPr>
              <a:t>制定分析计划</a:t>
            </a:r>
            <a:endParaRPr lang="zh-CN" altLang="en-US" sz="2400" dirty="0">
              <a:latin typeface="思源黑体 Light" panose="020B0300000000000000" pitchFamily="34" charset="-122"/>
              <a:ea typeface="思源黑体 Light" panose="020B0300000000000000" pitchFamily="34" charset="-122"/>
            </a:endParaRPr>
          </a:p>
        </p:txBody>
      </p:sp>
      <p:sp>
        <p:nvSpPr>
          <p:cNvPr id="10" name="文本框 9"/>
          <p:cNvSpPr txBox="1"/>
          <p:nvPr/>
        </p:nvSpPr>
        <p:spPr>
          <a:xfrm>
            <a:off x="-942976" y="3024755"/>
            <a:ext cx="4676776" cy="1710340"/>
          </a:xfrm>
          <a:prstGeom prst="rect">
            <a:avLst/>
          </a:prstGeom>
          <a:noFill/>
        </p:spPr>
        <p:txBody>
          <a:bodyPr wrap="square">
            <a:spAutoFit/>
          </a:bodyPr>
          <a:lstStyle>
            <a:defPPr>
              <a:defRPr lang="zh-CN"/>
            </a:defPPr>
            <a:lvl1pPr>
              <a:lnSpc>
                <a:spcPct val="150000"/>
              </a:lnSpc>
              <a:defRPr sz="2000" b="1">
                <a:solidFill>
                  <a:srgbClr val="696969"/>
                </a:solidFill>
                <a:effectLst/>
                <a:latin typeface="思源黑体 Bold" panose="020B0800000000000000" pitchFamily="34" charset="-122"/>
                <a:ea typeface="思源黑体 Bold" panose="020B0800000000000000" pitchFamily="34" charset="-122"/>
              </a:defRPr>
            </a:lvl1pPr>
          </a:lstStyle>
          <a:p>
            <a:pPr algn="ctr"/>
            <a:r>
              <a:rPr lang="zh-CN" altLang="en-US" sz="1800" dirty="0"/>
              <a:t>明确分析目的</a:t>
            </a:r>
            <a:endParaRPr lang="en-US" altLang="zh-CN" sz="1800" dirty="0"/>
          </a:p>
          <a:p>
            <a:pPr algn="ctr"/>
            <a:r>
              <a:rPr lang="zh-CN" altLang="en-US" sz="1800" dirty="0"/>
              <a:t>排除非核心要素</a:t>
            </a:r>
            <a:endParaRPr lang="en-US" altLang="zh-CN" sz="1800" dirty="0"/>
          </a:p>
          <a:p>
            <a:pPr algn="ctr"/>
            <a:r>
              <a:rPr lang="zh-CN" altLang="en-US" sz="1800" dirty="0"/>
              <a:t>收敛聚焦</a:t>
            </a:r>
            <a:endParaRPr lang="en-US" altLang="zh-CN" sz="1800" dirty="0"/>
          </a:p>
          <a:p>
            <a:endParaRPr lang="en-US" altLang="zh-CN" sz="1800" dirty="0"/>
          </a:p>
        </p:txBody>
      </p:sp>
      <p:sp>
        <p:nvSpPr>
          <p:cNvPr id="11" name="箭头: 右 10"/>
          <p:cNvSpPr/>
          <p:nvPr/>
        </p:nvSpPr>
        <p:spPr>
          <a:xfrm>
            <a:off x="2428876" y="3437413"/>
            <a:ext cx="647700" cy="457200"/>
          </a:xfrm>
          <a:prstGeom prst="rightArrow">
            <a:avLst/>
          </a:prstGeom>
          <a:solidFill>
            <a:srgbClr val="8ED2F1"/>
          </a:solidFill>
          <a:ln>
            <a:noFill/>
          </a:ln>
          <a:effectLst>
            <a:outerShdw blurRad="50800" dist="50800" dir="5400000" algn="ctr" rotWithShape="0">
              <a:schemeClr val="bg2">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871378" y="983605"/>
            <a:ext cx="8796747" cy="5369570"/>
            <a:chOff x="1304107" y="591757"/>
            <a:chExt cx="10155594" cy="5674486"/>
          </a:xfrm>
        </p:grpSpPr>
        <p:sp>
          <p:nvSpPr>
            <p:cNvPr id="6" name="任意多边形: 形状 5"/>
            <p:cNvSpPr/>
            <p:nvPr/>
          </p:nvSpPr>
          <p:spPr>
            <a:xfrm>
              <a:off x="1304108" y="728543"/>
              <a:ext cx="10155593" cy="1157625"/>
            </a:xfrm>
            <a:custGeom>
              <a:avLst/>
              <a:gdLst>
                <a:gd name="connsiteX0" fmla="*/ 0 w 9583783"/>
                <a:gd name="connsiteY0" fmla="*/ 0 h 1157625"/>
                <a:gd name="connsiteX1" fmla="*/ 9583783 w 9583783"/>
                <a:gd name="connsiteY1" fmla="*/ 0 h 1157625"/>
                <a:gd name="connsiteX2" fmla="*/ 9583783 w 9583783"/>
                <a:gd name="connsiteY2" fmla="*/ 1157625 h 1157625"/>
                <a:gd name="connsiteX3" fmla="*/ 0 w 9583783"/>
                <a:gd name="connsiteY3" fmla="*/ 1157625 h 1157625"/>
                <a:gd name="connsiteX4" fmla="*/ 0 w 9583783"/>
                <a:gd name="connsiteY4" fmla="*/ 0 h 115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3783" h="1157625">
                  <a:moveTo>
                    <a:pt x="0" y="0"/>
                  </a:moveTo>
                  <a:lnTo>
                    <a:pt x="9583783" y="0"/>
                  </a:lnTo>
                  <a:lnTo>
                    <a:pt x="9583783" y="1157625"/>
                  </a:lnTo>
                  <a:lnTo>
                    <a:pt x="0" y="115762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808" tIns="312420" rIns="743808" bIns="128016" numCol="1" spcCol="1270" anchor="t" anchorCtr="0">
              <a:noAutofit/>
            </a:bodyPr>
            <a:lstStyle/>
            <a:p>
              <a:pPr>
                <a:lnSpc>
                  <a:spcPct val="150000"/>
                </a:lnSpc>
              </a:pPr>
              <a:r>
                <a:rPr lang="zh-CN" altLang="en-US" sz="1600" b="1" dirty="0">
                  <a:solidFill>
                    <a:srgbClr val="696969"/>
                  </a:solidFill>
                  <a:latin typeface="思源黑体 Bold" panose="020B0800000000000000" pitchFamily="34" charset="-122"/>
                  <a:ea typeface="思源黑体 Bold" panose="020B0800000000000000" pitchFamily="34" charset="-122"/>
                </a:rPr>
                <a:t>非此即彼，举例：网站新客、老客，贷款审批结果分为通过申请、拒绝申请等；</a:t>
              </a:r>
              <a:endParaRPr lang="en-US" altLang="zh-CN" sz="1600" b="1" dirty="0">
                <a:solidFill>
                  <a:srgbClr val="696969"/>
                </a:solidFill>
                <a:latin typeface="思源黑体 Bold" panose="020B0800000000000000" pitchFamily="34" charset="-122"/>
                <a:ea typeface="思源黑体 Bold" panose="020B0800000000000000" pitchFamily="34" charset="-122"/>
              </a:endParaRPr>
            </a:p>
          </p:txBody>
        </p:sp>
        <p:sp>
          <p:nvSpPr>
            <p:cNvPr id="7" name="任意多边形: 形状 6"/>
            <p:cNvSpPr/>
            <p:nvPr/>
          </p:nvSpPr>
          <p:spPr>
            <a:xfrm>
              <a:off x="1783297" y="591757"/>
              <a:ext cx="2467373" cy="358185"/>
            </a:xfrm>
            <a:custGeom>
              <a:avLst/>
              <a:gdLst>
                <a:gd name="connsiteX0" fmla="*/ 0 w 2467373"/>
                <a:gd name="connsiteY0" fmla="*/ 59699 h 358185"/>
                <a:gd name="connsiteX1" fmla="*/ 59699 w 2467373"/>
                <a:gd name="connsiteY1" fmla="*/ 0 h 358185"/>
                <a:gd name="connsiteX2" fmla="*/ 2407674 w 2467373"/>
                <a:gd name="connsiteY2" fmla="*/ 0 h 358185"/>
                <a:gd name="connsiteX3" fmla="*/ 2467373 w 2467373"/>
                <a:gd name="connsiteY3" fmla="*/ 59699 h 358185"/>
                <a:gd name="connsiteX4" fmla="*/ 2467373 w 2467373"/>
                <a:gd name="connsiteY4" fmla="*/ 298486 h 358185"/>
                <a:gd name="connsiteX5" fmla="*/ 2407674 w 2467373"/>
                <a:gd name="connsiteY5" fmla="*/ 358185 h 358185"/>
                <a:gd name="connsiteX6" fmla="*/ 59699 w 2467373"/>
                <a:gd name="connsiteY6" fmla="*/ 358185 h 358185"/>
                <a:gd name="connsiteX7" fmla="*/ 0 w 2467373"/>
                <a:gd name="connsiteY7" fmla="*/ 298486 h 358185"/>
                <a:gd name="connsiteX8" fmla="*/ 0 w 2467373"/>
                <a:gd name="connsiteY8" fmla="*/ 59699 h 35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7373" h="358185">
                  <a:moveTo>
                    <a:pt x="0" y="59699"/>
                  </a:moveTo>
                  <a:cubicBezTo>
                    <a:pt x="0" y="26728"/>
                    <a:pt x="26728" y="0"/>
                    <a:pt x="59699" y="0"/>
                  </a:cubicBezTo>
                  <a:lnTo>
                    <a:pt x="2407674" y="0"/>
                  </a:lnTo>
                  <a:cubicBezTo>
                    <a:pt x="2440645" y="0"/>
                    <a:pt x="2467373" y="26728"/>
                    <a:pt x="2467373" y="59699"/>
                  </a:cubicBezTo>
                  <a:lnTo>
                    <a:pt x="2467373" y="298486"/>
                  </a:lnTo>
                  <a:cubicBezTo>
                    <a:pt x="2467373" y="331457"/>
                    <a:pt x="2440645" y="358185"/>
                    <a:pt x="2407674" y="358185"/>
                  </a:cubicBezTo>
                  <a:lnTo>
                    <a:pt x="59699" y="358185"/>
                  </a:lnTo>
                  <a:cubicBezTo>
                    <a:pt x="26728" y="358185"/>
                    <a:pt x="0" y="331457"/>
                    <a:pt x="0" y="298486"/>
                  </a:cubicBezTo>
                  <a:lnTo>
                    <a:pt x="0" y="59699"/>
                  </a:lnTo>
                  <a:close/>
                </a:path>
              </a:pathLst>
            </a:custGeom>
            <a:solidFill>
              <a:srgbClr val="8ED2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1056" tIns="17485" rIns="271056" bIns="17485"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二分法</a:t>
              </a:r>
              <a:endParaRPr lang="zh-CN" altLang="en-US" sz="2000" b="1" kern="1200" dirty="0"/>
            </a:p>
          </p:txBody>
        </p:sp>
        <p:sp>
          <p:nvSpPr>
            <p:cNvPr id="8" name="任意多边形: 形状 7"/>
            <p:cNvSpPr/>
            <p:nvPr/>
          </p:nvSpPr>
          <p:spPr>
            <a:xfrm>
              <a:off x="1304107" y="2188568"/>
              <a:ext cx="10155592" cy="1157625"/>
            </a:xfrm>
            <a:custGeom>
              <a:avLst/>
              <a:gdLst>
                <a:gd name="connsiteX0" fmla="*/ 0 w 9583783"/>
                <a:gd name="connsiteY0" fmla="*/ 0 h 1157625"/>
                <a:gd name="connsiteX1" fmla="*/ 9583783 w 9583783"/>
                <a:gd name="connsiteY1" fmla="*/ 0 h 1157625"/>
                <a:gd name="connsiteX2" fmla="*/ 9583783 w 9583783"/>
                <a:gd name="connsiteY2" fmla="*/ 1157625 h 1157625"/>
                <a:gd name="connsiteX3" fmla="*/ 0 w 9583783"/>
                <a:gd name="connsiteY3" fmla="*/ 1157625 h 1157625"/>
                <a:gd name="connsiteX4" fmla="*/ 0 w 9583783"/>
                <a:gd name="connsiteY4" fmla="*/ 0 h 115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3783" h="1157625">
                  <a:moveTo>
                    <a:pt x="0" y="0"/>
                  </a:moveTo>
                  <a:lnTo>
                    <a:pt x="9583783" y="0"/>
                  </a:lnTo>
                  <a:lnTo>
                    <a:pt x="9583783" y="1157625"/>
                  </a:lnTo>
                  <a:lnTo>
                    <a:pt x="0" y="115762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808" tIns="312420" rIns="743808" bIns="128016" numCol="1" spcCol="1270" anchor="t" anchorCtr="0">
              <a:noAutofit/>
            </a:bodyPr>
            <a:lstStyle/>
            <a:p>
              <a:pPr marL="0" lvl="1">
                <a:lnSpc>
                  <a:spcPct val="150000"/>
                </a:lnSpc>
                <a:spcBef>
                  <a:spcPct val="0"/>
                </a:spcBef>
                <a:spcAft>
                  <a:spcPct val="15000"/>
                </a:spcAft>
              </a:pPr>
              <a:r>
                <a:rPr lang="zh-CN" altLang="en-US" sz="1600" b="1" dirty="0">
                  <a:solidFill>
                    <a:srgbClr val="696969"/>
                  </a:solidFill>
                  <a:latin typeface="思源黑体 Bold" panose="020B0800000000000000" pitchFamily="34" charset="-122"/>
                  <a:ea typeface="思源黑体 Bold" panose="020B0800000000000000" pitchFamily="34" charset="-122"/>
                </a:rPr>
                <a:t>多个分类</a:t>
              </a:r>
              <a:r>
                <a:rPr lang="en-US" altLang="zh-CN" sz="1600" b="1" dirty="0">
                  <a:solidFill>
                    <a:srgbClr val="696969"/>
                  </a:solidFill>
                  <a:latin typeface="思源黑体 Bold" panose="020B0800000000000000" pitchFamily="34" charset="-122"/>
                  <a:ea typeface="思源黑体 Bold" panose="020B0800000000000000" pitchFamily="34" charset="-122"/>
                </a:rPr>
                <a:t>(</a:t>
              </a:r>
              <a:r>
                <a:rPr lang="zh-CN" altLang="en-US" sz="1600" b="1" dirty="0">
                  <a:solidFill>
                    <a:srgbClr val="696969"/>
                  </a:solidFill>
                  <a:latin typeface="思源黑体 Bold" panose="020B0800000000000000" pitchFamily="34" charset="-122"/>
                  <a:ea typeface="思源黑体 Bold" panose="020B0800000000000000" pitchFamily="34" charset="-122"/>
                </a:rPr>
                <a:t>子集</a:t>
              </a:r>
              <a:r>
                <a:rPr lang="en-US" altLang="zh-CN" sz="1600" b="1" dirty="0">
                  <a:solidFill>
                    <a:srgbClr val="696969"/>
                  </a:solidFill>
                  <a:latin typeface="思源黑体 Bold" panose="020B0800000000000000" pitchFamily="34" charset="-122"/>
                  <a:ea typeface="思源黑体 Bold" panose="020B0800000000000000" pitchFamily="34" charset="-122"/>
                </a:rPr>
                <a:t>)</a:t>
              </a:r>
              <a:r>
                <a:rPr lang="zh-CN" altLang="en-US" sz="1600" b="1" dirty="0">
                  <a:solidFill>
                    <a:srgbClr val="696969"/>
                  </a:solidFill>
                  <a:latin typeface="思源黑体 Bold" panose="020B0800000000000000" pitchFamily="34" charset="-122"/>
                  <a:ea typeface="思源黑体 Bold" panose="020B0800000000000000" pitchFamily="34" charset="-122"/>
                </a:rPr>
                <a:t>构成一个全集，举例：按年龄可以将用户分为</a:t>
              </a:r>
              <a:r>
                <a:rPr lang="en-US" altLang="zh-CN" sz="1600" b="1" dirty="0">
                  <a:solidFill>
                    <a:srgbClr val="696969"/>
                  </a:solidFill>
                  <a:latin typeface="思源黑体 Bold" panose="020B0800000000000000" pitchFamily="34" charset="-122"/>
                  <a:ea typeface="思源黑体 Bold" panose="020B0800000000000000" pitchFamily="34" charset="-122"/>
                </a:rPr>
                <a:t>70</a:t>
              </a:r>
              <a:r>
                <a:rPr lang="zh-CN" altLang="en-US" sz="1600" b="1" dirty="0">
                  <a:solidFill>
                    <a:srgbClr val="696969"/>
                  </a:solidFill>
                  <a:latin typeface="思源黑体 Bold" panose="020B0800000000000000" pitchFamily="34" charset="-122"/>
                  <a:ea typeface="思源黑体 Bold" panose="020B0800000000000000" pitchFamily="34" charset="-122"/>
                </a:rPr>
                <a:t>后、</a:t>
              </a:r>
              <a:r>
                <a:rPr lang="en-US" altLang="zh-CN" sz="1600" b="1" dirty="0">
                  <a:solidFill>
                    <a:srgbClr val="696969"/>
                  </a:solidFill>
                  <a:latin typeface="思源黑体 Bold" panose="020B0800000000000000" pitchFamily="34" charset="-122"/>
                  <a:ea typeface="思源黑体 Bold" panose="020B0800000000000000" pitchFamily="34" charset="-122"/>
                </a:rPr>
                <a:t>80</a:t>
              </a:r>
              <a:r>
                <a:rPr lang="zh-CN" altLang="en-US" sz="1600" b="1" dirty="0">
                  <a:solidFill>
                    <a:srgbClr val="696969"/>
                  </a:solidFill>
                  <a:latin typeface="思源黑体 Bold" panose="020B0800000000000000" pitchFamily="34" charset="-122"/>
                  <a:ea typeface="思源黑体 Bold" panose="020B0800000000000000" pitchFamily="34" charset="-122"/>
                </a:rPr>
                <a:t>后、</a:t>
              </a:r>
              <a:r>
                <a:rPr lang="en-US" altLang="zh-CN" sz="1600" b="1" dirty="0">
                  <a:solidFill>
                    <a:srgbClr val="696969"/>
                  </a:solidFill>
                  <a:latin typeface="思源黑体 Bold" panose="020B0800000000000000" pitchFamily="34" charset="-122"/>
                  <a:ea typeface="思源黑体 Bold" panose="020B0800000000000000" pitchFamily="34" charset="-122"/>
                </a:rPr>
                <a:t>90</a:t>
              </a:r>
              <a:r>
                <a:rPr lang="zh-CN" altLang="en-US" sz="1600" b="1" dirty="0">
                  <a:solidFill>
                    <a:srgbClr val="696969"/>
                  </a:solidFill>
                  <a:latin typeface="思源黑体 Bold" panose="020B0800000000000000" pitchFamily="34" charset="-122"/>
                  <a:ea typeface="思源黑体 Bold" panose="020B0800000000000000" pitchFamily="34" charset="-122"/>
                </a:rPr>
                <a:t>后等，女性用户可以分为都市白领、家庭主妇等；</a:t>
              </a:r>
              <a:endParaRPr lang="en-US" altLang="zh-CN" sz="1600" b="1" dirty="0">
                <a:solidFill>
                  <a:srgbClr val="696969"/>
                </a:solidFill>
                <a:latin typeface="思源黑体 Bold" panose="020B0800000000000000" pitchFamily="34" charset="-122"/>
                <a:ea typeface="思源黑体 Bold" panose="020B0800000000000000" pitchFamily="34" charset="-122"/>
              </a:endParaRPr>
            </a:p>
            <a:p>
              <a:pPr marL="0" lvl="1" algn="l" defTabSz="800100">
                <a:lnSpc>
                  <a:spcPct val="90000"/>
                </a:lnSpc>
                <a:spcBef>
                  <a:spcPct val="0"/>
                </a:spcBef>
                <a:spcAft>
                  <a:spcPct val="15000"/>
                </a:spcAft>
              </a:pPr>
              <a:endParaRPr lang="zh-CN" altLang="en-US" sz="1800" b="0" kern="1200" dirty="0">
                <a:latin typeface="微软雅黑" panose="020B0503020204020204" pitchFamily="34" charset="-122"/>
                <a:ea typeface="微软雅黑" panose="020B0503020204020204" pitchFamily="34" charset="-122"/>
              </a:endParaRPr>
            </a:p>
          </p:txBody>
        </p:sp>
        <p:sp>
          <p:nvSpPr>
            <p:cNvPr id="9" name="任意多边形: 形状 8"/>
            <p:cNvSpPr/>
            <p:nvPr/>
          </p:nvSpPr>
          <p:spPr>
            <a:xfrm>
              <a:off x="1783297" y="1967168"/>
              <a:ext cx="2476229" cy="442800"/>
            </a:xfrm>
            <a:custGeom>
              <a:avLst/>
              <a:gdLst>
                <a:gd name="connsiteX0" fmla="*/ 0 w 2476229"/>
                <a:gd name="connsiteY0" fmla="*/ 73801 h 442800"/>
                <a:gd name="connsiteX1" fmla="*/ 73801 w 2476229"/>
                <a:gd name="connsiteY1" fmla="*/ 0 h 442800"/>
                <a:gd name="connsiteX2" fmla="*/ 2402428 w 2476229"/>
                <a:gd name="connsiteY2" fmla="*/ 0 h 442800"/>
                <a:gd name="connsiteX3" fmla="*/ 2476229 w 2476229"/>
                <a:gd name="connsiteY3" fmla="*/ 73801 h 442800"/>
                <a:gd name="connsiteX4" fmla="*/ 2476229 w 2476229"/>
                <a:gd name="connsiteY4" fmla="*/ 368999 h 442800"/>
                <a:gd name="connsiteX5" fmla="*/ 2402428 w 2476229"/>
                <a:gd name="connsiteY5" fmla="*/ 442800 h 442800"/>
                <a:gd name="connsiteX6" fmla="*/ 73801 w 2476229"/>
                <a:gd name="connsiteY6" fmla="*/ 442800 h 442800"/>
                <a:gd name="connsiteX7" fmla="*/ 0 w 2476229"/>
                <a:gd name="connsiteY7" fmla="*/ 368999 h 442800"/>
                <a:gd name="connsiteX8" fmla="*/ 0 w 2476229"/>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229" h="442800">
                  <a:moveTo>
                    <a:pt x="0" y="73801"/>
                  </a:moveTo>
                  <a:cubicBezTo>
                    <a:pt x="0" y="33042"/>
                    <a:pt x="33042" y="0"/>
                    <a:pt x="73801" y="0"/>
                  </a:cubicBezTo>
                  <a:lnTo>
                    <a:pt x="2402428" y="0"/>
                  </a:lnTo>
                  <a:cubicBezTo>
                    <a:pt x="2443187" y="0"/>
                    <a:pt x="2476229" y="33042"/>
                    <a:pt x="2476229" y="73801"/>
                  </a:cubicBezTo>
                  <a:lnTo>
                    <a:pt x="2476229" y="368999"/>
                  </a:lnTo>
                  <a:cubicBezTo>
                    <a:pt x="2476229" y="409758"/>
                    <a:pt x="2443187" y="442800"/>
                    <a:pt x="2402428" y="442800"/>
                  </a:cubicBezTo>
                  <a:lnTo>
                    <a:pt x="73801" y="442800"/>
                  </a:lnTo>
                  <a:cubicBezTo>
                    <a:pt x="33042" y="442800"/>
                    <a:pt x="0" y="409758"/>
                    <a:pt x="0" y="368999"/>
                  </a:cubicBezTo>
                  <a:lnTo>
                    <a:pt x="0" y="73801"/>
                  </a:lnTo>
                  <a:close/>
                </a:path>
              </a:pathLst>
            </a:custGeom>
            <a:solidFill>
              <a:srgbClr val="8ED2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5187" tIns="21616" rIns="275187" bIns="21616"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并列分类</a:t>
              </a:r>
              <a:endParaRPr lang="zh-CN" altLang="en-US" sz="2000" b="1" kern="1200" dirty="0"/>
            </a:p>
          </p:txBody>
        </p:sp>
        <p:sp>
          <p:nvSpPr>
            <p:cNvPr id="10" name="任意多边形: 形状 9"/>
            <p:cNvSpPr/>
            <p:nvPr/>
          </p:nvSpPr>
          <p:spPr>
            <a:xfrm>
              <a:off x="1304108" y="3648593"/>
              <a:ext cx="10155591" cy="1157625"/>
            </a:xfrm>
            <a:custGeom>
              <a:avLst/>
              <a:gdLst>
                <a:gd name="connsiteX0" fmla="*/ 0 w 9583783"/>
                <a:gd name="connsiteY0" fmla="*/ 0 h 1157625"/>
                <a:gd name="connsiteX1" fmla="*/ 9583783 w 9583783"/>
                <a:gd name="connsiteY1" fmla="*/ 0 h 1157625"/>
                <a:gd name="connsiteX2" fmla="*/ 9583783 w 9583783"/>
                <a:gd name="connsiteY2" fmla="*/ 1157625 h 1157625"/>
                <a:gd name="connsiteX3" fmla="*/ 0 w 9583783"/>
                <a:gd name="connsiteY3" fmla="*/ 1157625 h 1157625"/>
                <a:gd name="connsiteX4" fmla="*/ 0 w 9583783"/>
                <a:gd name="connsiteY4" fmla="*/ 0 h 115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3783" h="1157625">
                  <a:moveTo>
                    <a:pt x="0" y="0"/>
                  </a:moveTo>
                  <a:lnTo>
                    <a:pt x="9583783" y="0"/>
                  </a:lnTo>
                  <a:lnTo>
                    <a:pt x="9583783" y="1157625"/>
                  </a:lnTo>
                  <a:lnTo>
                    <a:pt x="0" y="115762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808" tIns="312420" rIns="743808" bIns="128016" numCol="1" spcCol="1270" anchor="t" anchorCtr="0">
              <a:noAutofit/>
            </a:bodyPr>
            <a:lstStyle/>
            <a:p>
              <a:pPr marL="0" lvl="1">
                <a:lnSpc>
                  <a:spcPct val="150000"/>
                </a:lnSpc>
                <a:spcBef>
                  <a:spcPct val="0"/>
                </a:spcBef>
                <a:spcAft>
                  <a:spcPct val="15000"/>
                </a:spcAft>
              </a:pPr>
              <a:r>
                <a:rPr lang="zh-CN" altLang="en-US" sz="1600" b="1" dirty="0">
                  <a:solidFill>
                    <a:srgbClr val="696969"/>
                  </a:solidFill>
                  <a:latin typeface="思源黑体 Bold" panose="020B0800000000000000" pitchFamily="34" charset="-122"/>
                  <a:ea typeface="思源黑体 Bold" panose="020B0800000000000000" pitchFamily="34" charset="-122"/>
                </a:rPr>
                <a:t>举例：会员等级</a:t>
              </a:r>
              <a:r>
                <a:rPr lang="en-US" altLang="zh-CN" sz="1600" b="1" dirty="0">
                  <a:solidFill>
                    <a:srgbClr val="696969"/>
                  </a:solidFill>
                  <a:latin typeface="思源黑体 Bold" panose="020B0800000000000000" pitchFamily="34" charset="-122"/>
                  <a:ea typeface="思源黑体 Bold" panose="020B0800000000000000" pitchFamily="34" charset="-122"/>
                </a:rPr>
                <a:t>——</a:t>
              </a:r>
              <a:r>
                <a:rPr lang="zh-CN" altLang="en-US" sz="1600" b="1" dirty="0">
                  <a:solidFill>
                    <a:srgbClr val="696969"/>
                  </a:solidFill>
                  <a:latin typeface="思源黑体 Bold" panose="020B0800000000000000" pitchFamily="34" charset="-122"/>
                  <a:ea typeface="思源黑体 Bold" panose="020B0800000000000000" pitchFamily="34" charset="-122"/>
                </a:rPr>
                <a:t>铁牌、铜牌、银牌、金牌、钻石、皇冠，城市等级</a:t>
              </a:r>
              <a:r>
                <a:rPr lang="en-US" altLang="zh-CN" sz="1600" b="1" dirty="0">
                  <a:solidFill>
                    <a:srgbClr val="696969"/>
                  </a:solidFill>
                  <a:latin typeface="思源黑体 Bold" panose="020B0800000000000000" pitchFamily="34" charset="-122"/>
                  <a:ea typeface="思源黑体 Bold" panose="020B0800000000000000" pitchFamily="34" charset="-122"/>
                </a:rPr>
                <a:t>——</a:t>
              </a:r>
              <a:r>
                <a:rPr lang="zh-CN" altLang="en-US" sz="1600" b="1" dirty="0">
                  <a:solidFill>
                    <a:srgbClr val="696969"/>
                  </a:solidFill>
                  <a:latin typeface="思源黑体 Bold" panose="020B0800000000000000" pitchFamily="34" charset="-122"/>
                  <a:ea typeface="思源黑体 Bold" panose="020B0800000000000000" pitchFamily="34" charset="-122"/>
                </a:rPr>
                <a:t>一线、二线、三线、四线；</a:t>
              </a:r>
              <a:endParaRPr lang="en-US" altLang="zh-CN" sz="1600" b="1" dirty="0">
                <a:solidFill>
                  <a:srgbClr val="696969"/>
                </a:solidFill>
                <a:latin typeface="思源黑体 Bold" panose="020B0800000000000000" pitchFamily="34" charset="-122"/>
                <a:ea typeface="思源黑体 Bold" panose="020B0800000000000000" pitchFamily="34" charset="-122"/>
              </a:endParaRPr>
            </a:p>
            <a:p>
              <a:pPr marL="0" lvl="1" algn="l" defTabSz="800100">
                <a:lnSpc>
                  <a:spcPct val="90000"/>
                </a:lnSpc>
                <a:spcBef>
                  <a:spcPct val="0"/>
                </a:spcBef>
                <a:spcAft>
                  <a:spcPct val="15000"/>
                </a:spcAft>
              </a:pPr>
              <a:endParaRPr lang="zh-CN" altLang="en-US" sz="1800" b="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endParaRPr>
            </a:p>
          </p:txBody>
        </p:sp>
        <p:sp>
          <p:nvSpPr>
            <p:cNvPr id="11" name="任意多边形: 形状 10"/>
            <p:cNvSpPr/>
            <p:nvPr/>
          </p:nvSpPr>
          <p:spPr>
            <a:xfrm>
              <a:off x="1783297" y="3427193"/>
              <a:ext cx="2493738" cy="442800"/>
            </a:xfrm>
            <a:custGeom>
              <a:avLst/>
              <a:gdLst>
                <a:gd name="connsiteX0" fmla="*/ 0 w 2493738"/>
                <a:gd name="connsiteY0" fmla="*/ 73801 h 442800"/>
                <a:gd name="connsiteX1" fmla="*/ 73801 w 2493738"/>
                <a:gd name="connsiteY1" fmla="*/ 0 h 442800"/>
                <a:gd name="connsiteX2" fmla="*/ 2419937 w 2493738"/>
                <a:gd name="connsiteY2" fmla="*/ 0 h 442800"/>
                <a:gd name="connsiteX3" fmla="*/ 2493738 w 2493738"/>
                <a:gd name="connsiteY3" fmla="*/ 73801 h 442800"/>
                <a:gd name="connsiteX4" fmla="*/ 2493738 w 2493738"/>
                <a:gd name="connsiteY4" fmla="*/ 368999 h 442800"/>
                <a:gd name="connsiteX5" fmla="*/ 2419937 w 2493738"/>
                <a:gd name="connsiteY5" fmla="*/ 442800 h 442800"/>
                <a:gd name="connsiteX6" fmla="*/ 73801 w 2493738"/>
                <a:gd name="connsiteY6" fmla="*/ 442800 h 442800"/>
                <a:gd name="connsiteX7" fmla="*/ 0 w 2493738"/>
                <a:gd name="connsiteY7" fmla="*/ 368999 h 442800"/>
                <a:gd name="connsiteX8" fmla="*/ 0 w 2493738"/>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3738" h="442800">
                  <a:moveTo>
                    <a:pt x="0" y="73801"/>
                  </a:moveTo>
                  <a:cubicBezTo>
                    <a:pt x="0" y="33042"/>
                    <a:pt x="33042" y="0"/>
                    <a:pt x="73801" y="0"/>
                  </a:cubicBezTo>
                  <a:lnTo>
                    <a:pt x="2419937" y="0"/>
                  </a:lnTo>
                  <a:cubicBezTo>
                    <a:pt x="2460696" y="0"/>
                    <a:pt x="2493738" y="33042"/>
                    <a:pt x="2493738" y="73801"/>
                  </a:cubicBezTo>
                  <a:lnTo>
                    <a:pt x="2493738" y="368999"/>
                  </a:lnTo>
                  <a:cubicBezTo>
                    <a:pt x="2493738" y="409758"/>
                    <a:pt x="2460696" y="442800"/>
                    <a:pt x="2419937" y="442800"/>
                  </a:cubicBezTo>
                  <a:lnTo>
                    <a:pt x="73801" y="442800"/>
                  </a:lnTo>
                  <a:cubicBezTo>
                    <a:pt x="33042" y="442800"/>
                    <a:pt x="0" y="409758"/>
                    <a:pt x="0" y="368999"/>
                  </a:cubicBezTo>
                  <a:lnTo>
                    <a:pt x="0" y="73801"/>
                  </a:lnTo>
                  <a:close/>
                </a:path>
              </a:pathLst>
            </a:custGeom>
            <a:solidFill>
              <a:srgbClr val="8ED2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5187" tIns="21616" rIns="275187" bIns="21616"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等级分类</a:t>
              </a:r>
              <a:endParaRPr lang="zh-CN" altLang="en-US" sz="2000" b="1" kern="1200" dirty="0"/>
            </a:p>
          </p:txBody>
        </p:sp>
        <p:sp>
          <p:nvSpPr>
            <p:cNvPr id="12" name="任意多边形: 形状 11"/>
            <p:cNvSpPr/>
            <p:nvPr/>
          </p:nvSpPr>
          <p:spPr>
            <a:xfrm>
              <a:off x="1304108" y="5108618"/>
              <a:ext cx="10155591" cy="1157625"/>
            </a:xfrm>
            <a:custGeom>
              <a:avLst/>
              <a:gdLst>
                <a:gd name="connsiteX0" fmla="*/ 0 w 9583783"/>
                <a:gd name="connsiteY0" fmla="*/ 0 h 1157625"/>
                <a:gd name="connsiteX1" fmla="*/ 9583783 w 9583783"/>
                <a:gd name="connsiteY1" fmla="*/ 0 h 1157625"/>
                <a:gd name="connsiteX2" fmla="*/ 9583783 w 9583783"/>
                <a:gd name="connsiteY2" fmla="*/ 1157625 h 1157625"/>
                <a:gd name="connsiteX3" fmla="*/ 0 w 9583783"/>
                <a:gd name="connsiteY3" fmla="*/ 1157625 h 1157625"/>
                <a:gd name="connsiteX4" fmla="*/ 0 w 9583783"/>
                <a:gd name="connsiteY4" fmla="*/ 0 h 115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3783" h="1157625">
                  <a:moveTo>
                    <a:pt x="0" y="0"/>
                  </a:moveTo>
                  <a:lnTo>
                    <a:pt x="9583783" y="0"/>
                  </a:lnTo>
                  <a:lnTo>
                    <a:pt x="9583783" y="1157625"/>
                  </a:lnTo>
                  <a:lnTo>
                    <a:pt x="0" y="115762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808" tIns="312420" rIns="743808" bIns="128016" numCol="1" spcCol="1270" anchor="t" anchorCtr="0">
              <a:noAutofit/>
            </a:bodyPr>
            <a:lstStyle/>
            <a:p>
              <a:pPr marL="0" lvl="1">
                <a:lnSpc>
                  <a:spcPct val="150000"/>
                </a:lnSpc>
                <a:spcBef>
                  <a:spcPct val="0"/>
                </a:spcBef>
                <a:spcAft>
                  <a:spcPct val="15000"/>
                </a:spcAft>
              </a:pPr>
              <a:r>
                <a:rPr lang="zh-CN" altLang="en-US" sz="1600" b="1" dirty="0">
                  <a:solidFill>
                    <a:srgbClr val="696969"/>
                  </a:solidFill>
                  <a:latin typeface="思源黑体 Bold" panose="020B0800000000000000" pitchFamily="34" charset="-122"/>
                  <a:ea typeface="思源黑体 Bold" panose="020B0800000000000000" pitchFamily="34" charset="-122"/>
                </a:rPr>
                <a:t>根据两个或者多个衡量指标的高低，将对象进行分类。举例：波士顿矩阵，</a:t>
              </a:r>
              <a:r>
                <a:rPr lang="en-US" altLang="zh-CN" sz="1600" b="1" dirty="0">
                  <a:solidFill>
                    <a:srgbClr val="696969"/>
                  </a:solidFill>
                  <a:latin typeface="思源黑体 Bold" panose="020B0800000000000000" pitchFamily="34" charset="-122"/>
                  <a:ea typeface="思源黑体 Bold" panose="020B0800000000000000" pitchFamily="34" charset="-122"/>
                </a:rPr>
                <a:t>RFM</a:t>
              </a:r>
              <a:r>
                <a:rPr lang="zh-CN" altLang="en-US" sz="1600" b="1" dirty="0">
                  <a:solidFill>
                    <a:srgbClr val="696969"/>
                  </a:solidFill>
                  <a:latin typeface="思源黑体 Bold" panose="020B0800000000000000" pitchFamily="34" charset="-122"/>
                  <a:ea typeface="思源黑体 Bold" panose="020B0800000000000000" pitchFamily="34" charset="-122"/>
                </a:rPr>
                <a:t>象限</a:t>
              </a:r>
              <a:endParaRPr lang="zh-CN" altLang="en-US" sz="1600" b="1" dirty="0">
                <a:solidFill>
                  <a:srgbClr val="696969"/>
                </a:solidFill>
                <a:latin typeface="思源黑体 Bold" panose="020B0800000000000000" pitchFamily="34" charset="-122"/>
                <a:ea typeface="思源黑体 Bold" panose="020B0800000000000000" pitchFamily="34" charset="-122"/>
              </a:endParaRPr>
            </a:p>
          </p:txBody>
        </p:sp>
        <p:sp>
          <p:nvSpPr>
            <p:cNvPr id="13" name="任意多边形: 形状 12"/>
            <p:cNvSpPr/>
            <p:nvPr/>
          </p:nvSpPr>
          <p:spPr>
            <a:xfrm>
              <a:off x="1783297" y="4887218"/>
              <a:ext cx="2467373" cy="442800"/>
            </a:xfrm>
            <a:custGeom>
              <a:avLst/>
              <a:gdLst>
                <a:gd name="connsiteX0" fmla="*/ 0 w 2467373"/>
                <a:gd name="connsiteY0" fmla="*/ 73801 h 442800"/>
                <a:gd name="connsiteX1" fmla="*/ 73801 w 2467373"/>
                <a:gd name="connsiteY1" fmla="*/ 0 h 442800"/>
                <a:gd name="connsiteX2" fmla="*/ 2393572 w 2467373"/>
                <a:gd name="connsiteY2" fmla="*/ 0 h 442800"/>
                <a:gd name="connsiteX3" fmla="*/ 2467373 w 2467373"/>
                <a:gd name="connsiteY3" fmla="*/ 73801 h 442800"/>
                <a:gd name="connsiteX4" fmla="*/ 2467373 w 2467373"/>
                <a:gd name="connsiteY4" fmla="*/ 368999 h 442800"/>
                <a:gd name="connsiteX5" fmla="*/ 2393572 w 2467373"/>
                <a:gd name="connsiteY5" fmla="*/ 442800 h 442800"/>
                <a:gd name="connsiteX6" fmla="*/ 73801 w 2467373"/>
                <a:gd name="connsiteY6" fmla="*/ 442800 h 442800"/>
                <a:gd name="connsiteX7" fmla="*/ 0 w 2467373"/>
                <a:gd name="connsiteY7" fmla="*/ 368999 h 442800"/>
                <a:gd name="connsiteX8" fmla="*/ 0 w 2467373"/>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7373" h="442800">
                  <a:moveTo>
                    <a:pt x="0" y="73801"/>
                  </a:moveTo>
                  <a:cubicBezTo>
                    <a:pt x="0" y="33042"/>
                    <a:pt x="33042" y="0"/>
                    <a:pt x="73801" y="0"/>
                  </a:cubicBezTo>
                  <a:lnTo>
                    <a:pt x="2393572" y="0"/>
                  </a:lnTo>
                  <a:cubicBezTo>
                    <a:pt x="2434331" y="0"/>
                    <a:pt x="2467373" y="33042"/>
                    <a:pt x="2467373" y="73801"/>
                  </a:cubicBezTo>
                  <a:lnTo>
                    <a:pt x="2467373" y="368999"/>
                  </a:lnTo>
                  <a:cubicBezTo>
                    <a:pt x="2467373" y="409758"/>
                    <a:pt x="2434331" y="442800"/>
                    <a:pt x="2393572" y="442800"/>
                  </a:cubicBezTo>
                  <a:lnTo>
                    <a:pt x="73801" y="442800"/>
                  </a:lnTo>
                  <a:cubicBezTo>
                    <a:pt x="33042" y="442800"/>
                    <a:pt x="0" y="409758"/>
                    <a:pt x="0" y="368999"/>
                  </a:cubicBezTo>
                  <a:lnTo>
                    <a:pt x="0" y="73801"/>
                  </a:lnTo>
                  <a:close/>
                </a:path>
              </a:pathLst>
            </a:custGeom>
            <a:solidFill>
              <a:srgbClr val="8ED2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5187" tIns="21616" rIns="275187" bIns="21616"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矩阵分类</a:t>
              </a:r>
              <a:endParaRPr lang="zh-CN" altLang="en-US" sz="2000" b="1" kern="1200" dirty="0"/>
            </a:p>
          </p:txBody>
        </p:sp>
      </p:grpSp>
      <p:sp>
        <p:nvSpPr>
          <p:cNvPr id="16" name="矩形 15"/>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元素lo-03"/>
          <p:cNvPicPr>
            <a:picLocks noChangeAspect="1"/>
          </p:cNvPicPr>
          <p:nvPr/>
        </p:nvPicPr>
        <p:blipFill>
          <a:blip r:embed="rId1"/>
          <a:stretch>
            <a:fillRect/>
          </a:stretch>
        </p:blipFill>
        <p:spPr>
          <a:xfrm>
            <a:off x="9353550" y="144239"/>
            <a:ext cx="2633637" cy="415345"/>
          </a:xfrm>
          <a:prstGeom prst="rect">
            <a:avLst/>
          </a:prstGeom>
        </p:spPr>
      </p:pic>
      <p:sp>
        <p:nvSpPr>
          <p:cNvPr id="19" name="文本框 18"/>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zh-CN" altLang="en-US" sz="2400" dirty="0">
                <a:latin typeface="思源黑体 Light" panose="020B0300000000000000" pitchFamily="34" charset="-122"/>
                <a:ea typeface="思源黑体 Light" panose="020B0300000000000000" pitchFamily="34" charset="-122"/>
              </a:rPr>
              <a:t>分类思维</a:t>
            </a:r>
            <a:endParaRPr lang="zh-CN" altLang="en-US" sz="2400" dirty="0">
              <a:latin typeface="思源黑体 Light" panose="020B0300000000000000" pitchFamily="34" charset="-122"/>
              <a:ea typeface="思源黑体 Light" panose="020B0300000000000000" pitchFamily="34" charset="-122"/>
            </a:endParaRPr>
          </a:p>
        </p:txBody>
      </p:sp>
      <p:sp>
        <p:nvSpPr>
          <p:cNvPr id="21" name="文本框 20"/>
          <p:cNvSpPr txBox="1"/>
          <p:nvPr/>
        </p:nvSpPr>
        <p:spPr>
          <a:xfrm>
            <a:off x="280987" y="1772764"/>
            <a:ext cx="2447925" cy="3787832"/>
          </a:xfrm>
          <a:prstGeom prst="rect">
            <a:avLst/>
          </a:prstGeom>
          <a:noFill/>
        </p:spPr>
        <p:txBody>
          <a:bodyPr wrap="square">
            <a:spAutoFit/>
          </a:bodyPr>
          <a:lstStyle/>
          <a:p>
            <a:pPr algn="l">
              <a:lnSpc>
                <a:spcPct val="150000"/>
              </a:lnSpc>
            </a:pPr>
            <a:r>
              <a:rPr lang="zh-CN" altLang="en-US" b="1" dirty="0">
                <a:solidFill>
                  <a:srgbClr val="696969"/>
                </a:solidFill>
                <a:latin typeface="思源黑体 Bold" panose="020B0800000000000000" pitchFamily="34" charset="-122"/>
                <a:ea typeface="思源黑体 Bold" panose="020B0800000000000000" pitchFamily="34" charset="-122"/>
              </a:rPr>
              <a:t>互联网时代最核心的经营理念是深耕客群，通过差异化运营提升</a:t>
            </a:r>
            <a:r>
              <a:rPr lang="en-US" altLang="zh-CN" b="1" dirty="0">
                <a:solidFill>
                  <a:srgbClr val="696969"/>
                </a:solidFill>
                <a:latin typeface="思源黑体 Bold" panose="020B0800000000000000" pitchFamily="34" charset="-122"/>
                <a:ea typeface="思源黑体 Bold" panose="020B0800000000000000" pitchFamily="34" charset="-122"/>
              </a:rPr>
              <a:t>ARPU</a:t>
            </a:r>
            <a:r>
              <a:rPr lang="zh-CN" altLang="en-US" b="1" dirty="0">
                <a:solidFill>
                  <a:srgbClr val="696969"/>
                </a:solidFill>
                <a:latin typeface="思源黑体 Bold" panose="020B0800000000000000" pitchFamily="34" charset="-122"/>
                <a:ea typeface="思源黑体 Bold" panose="020B0800000000000000" pitchFamily="34" charset="-122"/>
              </a:rPr>
              <a:t>值</a:t>
            </a:r>
            <a:r>
              <a:rPr lang="en-US" altLang="zh-CN" b="1" dirty="0">
                <a:solidFill>
                  <a:srgbClr val="696969"/>
                </a:solidFill>
                <a:latin typeface="思源黑体 Bold" panose="020B0800000000000000" pitchFamily="34" charset="-122"/>
                <a:ea typeface="思源黑体 Bold" panose="020B0800000000000000" pitchFamily="34" charset="-122"/>
              </a:rPr>
              <a:t>(Average Revenue Per User</a:t>
            </a:r>
            <a:r>
              <a:rPr lang="zh-CN" altLang="en-US" b="1" dirty="0">
                <a:solidFill>
                  <a:srgbClr val="696969"/>
                </a:solidFill>
                <a:latin typeface="思源黑体 Bold" panose="020B0800000000000000" pitchFamily="34" charset="-122"/>
                <a:ea typeface="思源黑体 Bold" panose="020B0800000000000000" pitchFamily="34" charset="-122"/>
              </a:rPr>
              <a:t>，每用户平均收入</a:t>
            </a:r>
            <a:r>
              <a:rPr lang="en-US" altLang="zh-CN" b="1" dirty="0">
                <a:solidFill>
                  <a:srgbClr val="696969"/>
                </a:solidFill>
                <a:latin typeface="思源黑体 Bold" panose="020B0800000000000000" pitchFamily="34" charset="-122"/>
                <a:ea typeface="思源黑体 Bold" panose="020B0800000000000000" pitchFamily="34" charset="-122"/>
              </a:rPr>
              <a:t>)</a:t>
            </a:r>
            <a:endParaRPr lang="en-US" altLang="zh-CN" b="1" dirty="0">
              <a:solidFill>
                <a:srgbClr val="696969"/>
              </a:solidFill>
              <a:latin typeface="思源黑体 Bold" panose="020B0800000000000000" pitchFamily="34" charset="-122"/>
              <a:ea typeface="思源黑体 Bold" panose="020B0800000000000000" pitchFamily="34" charset="-122"/>
            </a:endParaRPr>
          </a:p>
          <a:p>
            <a:pPr algn="l">
              <a:lnSpc>
                <a:spcPct val="150000"/>
              </a:lnSpc>
            </a:pPr>
            <a:endParaRPr lang="en-US" altLang="zh-CN" b="1" dirty="0">
              <a:solidFill>
                <a:srgbClr val="696969"/>
              </a:solidFill>
              <a:latin typeface="思源黑体 Bold" panose="020B0800000000000000" pitchFamily="34" charset="-122"/>
              <a:ea typeface="思源黑体 Bold" panose="020B0800000000000000" pitchFamily="34" charset="-122"/>
            </a:endParaRPr>
          </a:p>
          <a:p>
            <a:pPr algn="l">
              <a:lnSpc>
                <a:spcPct val="150000"/>
              </a:lnSpc>
            </a:pPr>
            <a:r>
              <a:rPr lang="zh-CN" altLang="en-US" b="1" dirty="0">
                <a:solidFill>
                  <a:srgbClr val="696969"/>
                </a:solidFill>
                <a:latin typeface="思源黑体 Bold" panose="020B0800000000000000" pitchFamily="34" charset="-122"/>
                <a:ea typeface="思源黑体 Bold" panose="020B0800000000000000" pitchFamily="34" charset="-122"/>
              </a:rPr>
              <a:t>分类是开展这项工作的重要前提。</a:t>
            </a:r>
            <a:endParaRPr lang="zh-CN" altLang="en-US" b="1" dirty="0">
              <a:solidFill>
                <a:srgbClr val="696969"/>
              </a:solidFill>
              <a:latin typeface="思源黑体 Bold" panose="020B0800000000000000" pitchFamily="34" charset="-122"/>
              <a:ea typeface="思源黑体 Bold" panose="020B0800000000000000"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元素lo-03"/>
          <p:cNvPicPr>
            <a:picLocks noChangeAspect="1"/>
          </p:cNvPicPr>
          <p:nvPr/>
        </p:nvPicPr>
        <p:blipFill>
          <a:blip r:embed="rId1"/>
          <a:stretch>
            <a:fillRect/>
          </a:stretch>
        </p:blipFill>
        <p:spPr>
          <a:xfrm>
            <a:off x="9353550" y="144239"/>
            <a:ext cx="2633637" cy="415345"/>
          </a:xfrm>
          <a:prstGeom prst="rect">
            <a:avLst/>
          </a:prstGeom>
        </p:spPr>
      </p:pic>
      <p:sp>
        <p:nvSpPr>
          <p:cNvPr id="7" name="文本框 6"/>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en-US" altLang="zh-CN" sz="2400" b="1" dirty="0">
                <a:solidFill>
                  <a:schemeClr val="bg2">
                    <a:lumMod val="50000"/>
                  </a:schemeClr>
                </a:solidFill>
              </a:rPr>
              <a:t>T</a:t>
            </a:r>
            <a:r>
              <a:rPr lang="zh-CN" altLang="en-US" sz="2400" b="1" dirty="0">
                <a:solidFill>
                  <a:schemeClr val="bg2">
                    <a:lumMod val="50000"/>
                  </a:schemeClr>
                </a:solidFill>
              </a:rPr>
              <a:t>百货会员分类</a:t>
            </a:r>
            <a:endParaRPr lang="zh-CN" altLang="en-US" sz="2400" b="1" dirty="0"/>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6197103" y="1277907"/>
            <a:ext cx="4822867" cy="4646643"/>
          </a:xfrm>
          <a:prstGeom prst="rect">
            <a:avLst/>
          </a:prstGeom>
          <a:noFill/>
          <a:ln>
            <a:solidFill>
              <a:schemeClr val="bg1">
                <a:lumMod val="75000"/>
              </a:schemeClr>
            </a:solidFill>
          </a:ln>
        </p:spPr>
      </p:pic>
      <p:sp>
        <p:nvSpPr>
          <p:cNvPr id="9" name="文本框 8"/>
          <p:cNvSpPr txBox="1"/>
          <p:nvPr/>
        </p:nvSpPr>
        <p:spPr>
          <a:xfrm>
            <a:off x="838201" y="1325843"/>
            <a:ext cx="4822866" cy="4618829"/>
          </a:xfrm>
          <a:prstGeom prst="rect">
            <a:avLst/>
          </a:prstGeom>
          <a:noFill/>
        </p:spPr>
        <p:txBody>
          <a:bodyPr wrap="square">
            <a:spAutoFit/>
          </a:bodyPr>
          <a:lstStyle>
            <a:defPPr>
              <a:defRPr lang="zh-CN"/>
            </a:defPPr>
            <a:lvl1pPr>
              <a:lnSpc>
                <a:spcPct val="150000"/>
              </a:lnSpc>
              <a:defRPr b="1">
                <a:solidFill>
                  <a:srgbClr val="696969"/>
                </a:solidFill>
                <a:latin typeface="思源黑体 Bold" panose="020B0800000000000000" pitchFamily="34" charset="-122"/>
                <a:ea typeface="思源黑体 Bold" panose="020B0800000000000000" pitchFamily="34" charset="-122"/>
              </a:defRPr>
            </a:lvl1pPr>
          </a:lstStyle>
          <a:p>
            <a:r>
              <a:rPr lang="zh-CN" altLang="en-US" dirty="0"/>
              <a:t>将会员通过消费频次、开户时间进行分类：</a:t>
            </a:r>
            <a:endParaRPr lang="en-US" altLang="zh-CN" dirty="0"/>
          </a:p>
          <a:p>
            <a:endParaRPr lang="en-US" altLang="zh-CN" dirty="0"/>
          </a:p>
          <a:p>
            <a:pPr marL="285750" indent="-285750">
              <a:buFont typeface="Arial" panose="020B0604020202020204" pitchFamily="34" charset="0"/>
              <a:buChar char="•"/>
            </a:pPr>
            <a:r>
              <a:rPr lang="zh-CN" altLang="en-US" dirty="0"/>
              <a:t>活跃会员：一年内消费次数超过</a:t>
            </a:r>
            <a:r>
              <a:rPr lang="en-US" altLang="zh-CN" dirty="0"/>
              <a:t>3</a:t>
            </a:r>
            <a:r>
              <a:rPr lang="zh-CN" altLang="en-US" dirty="0"/>
              <a:t>次</a:t>
            </a:r>
            <a:endParaRPr lang="en-US" altLang="zh-CN" dirty="0"/>
          </a:p>
          <a:p>
            <a:pPr marL="285750" indent="-285750">
              <a:buFont typeface="Arial" panose="020B0604020202020204" pitchFamily="34" charset="0"/>
              <a:buChar char="•"/>
            </a:pPr>
            <a:r>
              <a:rPr lang="zh-CN" altLang="en-US" dirty="0"/>
              <a:t>非活跃会员：一年内有消费但次数小于</a:t>
            </a:r>
            <a:r>
              <a:rPr lang="en-US" altLang="zh-CN" dirty="0"/>
              <a:t>3</a:t>
            </a:r>
            <a:r>
              <a:rPr lang="zh-CN" altLang="en-US" dirty="0"/>
              <a:t>次</a:t>
            </a:r>
            <a:endParaRPr lang="en-US" altLang="zh-CN" dirty="0"/>
          </a:p>
          <a:p>
            <a:pPr marL="285750" indent="-285750">
              <a:buFont typeface="Arial" panose="020B0604020202020204" pitchFamily="34" charset="0"/>
              <a:buChar char="•"/>
            </a:pPr>
            <a:r>
              <a:rPr lang="zh-CN" altLang="en-US" dirty="0"/>
              <a:t>新办卡会员</a:t>
            </a:r>
            <a:r>
              <a:rPr lang="en-US" altLang="zh-CN" dirty="0"/>
              <a:t>-1</a:t>
            </a:r>
            <a:r>
              <a:rPr lang="zh-CN" altLang="en-US" dirty="0"/>
              <a:t>：一年内开户但期间无消费会员</a:t>
            </a:r>
            <a:endParaRPr lang="en-US" altLang="zh-CN" dirty="0"/>
          </a:p>
          <a:p>
            <a:pPr marL="285750" indent="-285750">
              <a:buFont typeface="Arial" panose="020B0604020202020204" pitchFamily="34" charset="0"/>
              <a:buChar char="•"/>
            </a:pPr>
            <a:r>
              <a:rPr lang="zh-CN" altLang="en-US" dirty="0"/>
              <a:t>新办卡会员</a:t>
            </a:r>
            <a:r>
              <a:rPr lang="en-US" altLang="zh-CN" dirty="0"/>
              <a:t>-2</a:t>
            </a:r>
            <a:r>
              <a:rPr lang="zh-CN" altLang="en-US" dirty="0"/>
              <a:t>：两年至一年前开户，但一直未消费客户</a:t>
            </a:r>
            <a:endParaRPr lang="en-US" altLang="zh-CN" dirty="0"/>
          </a:p>
          <a:p>
            <a:pPr marL="285750" indent="-285750">
              <a:buFont typeface="Arial" panose="020B0604020202020204" pitchFamily="34" charset="0"/>
              <a:buChar char="•"/>
            </a:pPr>
            <a:r>
              <a:rPr lang="zh-CN" altLang="en-US" dirty="0"/>
              <a:t>冷藏会员：一年前开户且一年内未消费，但两年内有消费会员</a:t>
            </a:r>
            <a:endParaRPr lang="en-US" altLang="zh-CN" dirty="0"/>
          </a:p>
          <a:p>
            <a:pPr marL="285750" indent="-285750">
              <a:buFont typeface="Arial" panose="020B0604020202020204" pitchFamily="34" charset="0"/>
              <a:buChar char="•"/>
            </a:pPr>
            <a:r>
              <a:rPr lang="zh-CN" altLang="en-US" dirty="0"/>
              <a:t>僵尸会员：两年前开户且两年内未消费</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23876" y="1154042"/>
            <a:ext cx="11225187" cy="5206128"/>
          </a:xfrm>
          <a:prstGeom prst="rect">
            <a:avLst/>
          </a:prstGeom>
        </p:spPr>
      </p:pic>
      <p:sp>
        <p:nvSpPr>
          <p:cNvPr id="6" name="矩形 5"/>
          <p:cNvSpPr/>
          <p:nvPr/>
        </p:nvSpPr>
        <p:spPr>
          <a:xfrm>
            <a:off x="523876" y="321618"/>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38201" y="497830"/>
            <a:ext cx="476249" cy="352425"/>
          </a:xfrm>
          <a:prstGeom prst="rect">
            <a:avLst/>
          </a:prstGeom>
          <a:noFill/>
          <a:ln w="38100">
            <a:solidFill>
              <a:srgbClr val="8ED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元素lo-03"/>
          <p:cNvPicPr>
            <a:picLocks noChangeAspect="1"/>
          </p:cNvPicPr>
          <p:nvPr/>
        </p:nvPicPr>
        <p:blipFill>
          <a:blip r:embed="rId2"/>
          <a:stretch>
            <a:fillRect/>
          </a:stretch>
        </p:blipFill>
        <p:spPr>
          <a:xfrm>
            <a:off x="9353550" y="144239"/>
            <a:ext cx="2633637" cy="415345"/>
          </a:xfrm>
          <a:prstGeom prst="rect">
            <a:avLst/>
          </a:prstGeom>
        </p:spPr>
      </p:pic>
      <p:sp>
        <p:nvSpPr>
          <p:cNvPr id="9" name="文本框 8"/>
          <p:cNvSpPr txBox="1"/>
          <p:nvPr/>
        </p:nvSpPr>
        <p:spPr>
          <a:xfrm>
            <a:off x="1504950" y="321618"/>
            <a:ext cx="4457700" cy="461665"/>
          </a:xfrm>
          <a:prstGeom prst="rect">
            <a:avLst/>
          </a:prstGeom>
          <a:noFill/>
        </p:spPr>
        <p:txBody>
          <a:bodyPr wrap="square">
            <a:spAutoFit/>
          </a:bodyPr>
          <a:lstStyle>
            <a:defPPr>
              <a:defRPr lang="zh-CN"/>
            </a:defPPr>
            <a:lvl1pPr>
              <a:defRPr sz="2000" b="1">
                <a:solidFill>
                  <a:srgbClr val="696969"/>
                </a:solidFill>
                <a:effectLst/>
                <a:latin typeface="思源黑体 Bold" panose="020B0800000000000000" pitchFamily="34" charset="-122"/>
                <a:ea typeface="思源黑体 Bold" panose="020B0800000000000000" pitchFamily="34" charset="-122"/>
              </a:defRPr>
            </a:lvl1pPr>
          </a:lstStyle>
          <a:p>
            <a:r>
              <a:rPr lang="en-US" altLang="zh-CN" sz="2400" b="1" dirty="0">
                <a:solidFill>
                  <a:schemeClr val="bg2">
                    <a:lumMod val="50000"/>
                  </a:schemeClr>
                </a:solidFill>
              </a:rPr>
              <a:t>G</a:t>
            </a:r>
            <a:r>
              <a:rPr lang="zh-CN" altLang="en-US" sz="2400" b="1" dirty="0">
                <a:solidFill>
                  <a:schemeClr val="bg2">
                    <a:lumMod val="50000"/>
                  </a:schemeClr>
                </a:solidFill>
              </a:rPr>
              <a:t>商场会员分类</a:t>
            </a:r>
            <a:endParaRPr lang="zh-CN" altLang="en-US" sz="2400" b="1" dirty="0"/>
          </a:p>
        </p:txBody>
      </p:sp>
    </p:spTree>
  </p:cSld>
  <p:clrMapOvr>
    <a:masterClrMapping/>
  </p:clrMapOvr>
</p:sld>
</file>

<file path=ppt/tags/tag1.xml><?xml version="1.0" encoding="utf-8"?>
<p:tagLst xmlns:p="http://schemas.openxmlformats.org/presentationml/2006/main">
  <p:tag name="KSO_WM_UNIT_TABLE_BEAUTIFY" val="smartTable{7e7abf58-c723-4653-95c7-14760420f9f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2425</Words>
  <Application>WPS 演示</Application>
  <PresentationFormat>宽屏</PresentationFormat>
  <Paragraphs>266</Paragraphs>
  <Slides>19</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19</vt:i4>
      </vt:variant>
    </vt:vector>
  </HeadingPairs>
  <TitlesOfParts>
    <vt:vector size="42" baseType="lpstr">
      <vt:lpstr>Arial</vt:lpstr>
      <vt:lpstr>宋体</vt:lpstr>
      <vt:lpstr>Wingdings</vt:lpstr>
      <vt:lpstr>思源黑体 Bold</vt:lpstr>
      <vt:lpstr>黑体</vt:lpstr>
      <vt:lpstr>思源黑体 Light</vt:lpstr>
      <vt:lpstr>微软雅黑</vt:lpstr>
      <vt:lpstr>PingFangSC-Light</vt:lpstr>
      <vt:lpstr>Segoe Print</vt:lpstr>
      <vt:lpstr>Yuanti SC Light</vt:lpstr>
      <vt:lpstr>Arial Unicode MS</vt:lpstr>
      <vt:lpstr>等线 Light</vt:lpstr>
      <vt:lpstr>等线</vt:lpstr>
      <vt:lpstr>Calibri</vt:lpstr>
      <vt:lpstr>仿宋</vt:lpstr>
      <vt:lpstr>Gulim</vt:lpstr>
      <vt:lpstr>AngsanaUPC</vt:lpstr>
      <vt:lpstr>Aparajita</vt:lpstr>
      <vt:lpstr>Batang</vt:lpstr>
      <vt:lpstr>楷体</vt:lpstr>
      <vt:lpstr>方正粗黑宋简体</vt:lpstr>
      <vt:lpstr>BatangChe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颖青 谌</dc:creator>
  <cp:lastModifiedBy>THINK</cp:lastModifiedBy>
  <cp:revision>89</cp:revision>
  <dcterms:created xsi:type="dcterms:W3CDTF">2020-11-25T17:37:00Z</dcterms:created>
  <dcterms:modified xsi:type="dcterms:W3CDTF">2020-12-01T10:17:53Z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