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5F429-5512-4050-9CDA-15EB406BE76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DF5F429-5512-4050-9CDA-15EB406BE7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DF5F429-5512-4050-9CDA-15EB406BE76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5F429-5512-4050-9CDA-15EB406BE76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5F429-5512-4050-9CDA-15EB406BE76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F5F429-5512-4050-9CDA-15EB406BE7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F5F429-5512-4050-9CDA-15EB406BE76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C3FFB-49C5-442E-A911-0E68EB6F6C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F5F429-5512-4050-9CDA-15EB406BE76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9C3FFB-49C5-442E-A911-0E68EB6F6C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1"/>
            <a:ext cx="7766936" cy="1646302"/>
          </a:xfrm>
        </p:spPr>
        <p:txBody>
          <a:bodyPr/>
          <a:lstStyle/>
          <a:p>
            <a:r>
              <a:rPr lang="en-IN" sz="6600" dirty="0"/>
              <a:t>Image Steganography</a:t>
            </a:r>
            <a:endParaRPr lang="en-IN" sz="6600" dirty="0"/>
          </a:p>
        </p:txBody>
      </p:sp>
      <p:sp>
        <p:nvSpPr>
          <p:cNvPr id="3" name="Subtitle 2"/>
          <p:cNvSpPr>
            <a:spLocks noGrp="1"/>
          </p:cNvSpPr>
          <p:nvPr>
            <p:ph type="subTitle" idx="1"/>
          </p:nvPr>
        </p:nvSpPr>
        <p:spPr>
          <a:xfrm>
            <a:off x="1507067" y="4144337"/>
            <a:ext cx="7766936" cy="427664"/>
          </a:xfrm>
        </p:spPr>
        <p:txBody>
          <a:bodyPr>
            <a:noAutofit/>
          </a:bodyPr>
          <a:lstStyle/>
          <a:p>
            <a:r>
              <a:rPr lang="en-IN" sz="2200" dirty="0"/>
              <a:t>Under the guidance of Ms. Lavanya Krishna</a:t>
            </a:r>
            <a:endParaRPr lang="en-IN" sz="2200" dirty="0"/>
          </a:p>
        </p:txBody>
      </p:sp>
      <p:sp>
        <p:nvSpPr>
          <p:cNvPr id="4" name="Content Placeholder 2"/>
          <p:cNvSpPr txBox="1"/>
          <p:nvPr/>
        </p:nvSpPr>
        <p:spPr>
          <a:xfrm>
            <a:off x="4708106" y="6261698"/>
            <a:ext cx="4565897" cy="5963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IN" sz="2000" dirty="0"/>
              <a:t>By </a:t>
            </a:r>
            <a:r>
              <a:rPr lang="en-IN" sz="2000" dirty="0" err="1"/>
              <a:t>Keerthana</a:t>
            </a:r>
            <a:r>
              <a:rPr lang="en-IN" sz="2000" dirty="0"/>
              <a:t> Bhat</a:t>
            </a:r>
            <a:r>
              <a:rPr lang="en-IN" sz="2000" dirty="0">
                <a:sym typeface="+mn-ea"/>
              </a:rPr>
              <a:t> &amp; Heeth M Thakkar</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3192"/>
          </a:xfrm>
        </p:spPr>
        <p:txBody>
          <a:bodyPr/>
          <a:lstStyle/>
          <a:p>
            <a:r>
              <a:rPr lang="en-IN" dirty="0"/>
              <a:t>What is Steganography?</a:t>
            </a:r>
            <a:endParaRPr lang="en-IN" dirty="0"/>
          </a:p>
        </p:txBody>
      </p:sp>
      <p:sp>
        <p:nvSpPr>
          <p:cNvPr id="3" name="Content Placeholder 2"/>
          <p:cNvSpPr>
            <a:spLocks noGrp="1"/>
          </p:cNvSpPr>
          <p:nvPr>
            <p:ph idx="1"/>
          </p:nvPr>
        </p:nvSpPr>
        <p:spPr>
          <a:xfrm>
            <a:off x="677334" y="1342792"/>
            <a:ext cx="8596668" cy="1466622"/>
          </a:xfrm>
        </p:spPr>
        <p:txBody>
          <a:bodyPr/>
          <a:lstStyle/>
          <a:p>
            <a:r>
              <a:rPr lang="en-IN" dirty="0"/>
              <a:t>Steganography – Greek - ‘</a:t>
            </a:r>
            <a:r>
              <a:rPr lang="en-IN" dirty="0" err="1"/>
              <a:t>stegos</a:t>
            </a:r>
            <a:r>
              <a:rPr lang="en-IN" dirty="0"/>
              <a:t>’ : to cover ; </a:t>
            </a:r>
            <a:r>
              <a:rPr lang="en-IN" sz="1800" dirty="0"/>
              <a:t>‘</a:t>
            </a:r>
            <a:r>
              <a:rPr lang="en-IN" sz="1800" dirty="0" err="1"/>
              <a:t>grayfia</a:t>
            </a:r>
            <a:r>
              <a:rPr lang="en-IN" sz="1800" dirty="0"/>
              <a:t>’ : writing</a:t>
            </a:r>
            <a:endParaRPr lang="en-IN" dirty="0"/>
          </a:p>
          <a:p>
            <a:r>
              <a:rPr lang="en-IN" dirty="0"/>
              <a:t>Art &amp; Science of embedding information</a:t>
            </a:r>
            <a:endParaRPr lang="en-IN" dirty="0"/>
          </a:p>
          <a:p>
            <a:r>
              <a:rPr lang="en-IN" dirty="0"/>
              <a:t>No one apart from the sender and receiver suspects the existence of the message</a:t>
            </a:r>
            <a:endParaRPr lang="en-IN" dirty="0"/>
          </a:p>
        </p:txBody>
      </p:sp>
      <p:sp>
        <p:nvSpPr>
          <p:cNvPr id="4" name="Title 1"/>
          <p:cNvSpPr txBox="1"/>
          <p:nvPr/>
        </p:nvSpPr>
        <p:spPr>
          <a:xfrm>
            <a:off x="677334" y="3315395"/>
            <a:ext cx="8596668" cy="7331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Types of Steganography</a:t>
            </a:r>
            <a:endParaRPr lang="en-IN" dirty="0"/>
          </a:p>
        </p:txBody>
      </p:sp>
      <p:sp>
        <p:nvSpPr>
          <p:cNvPr id="5" name="Content Placeholder 2"/>
          <p:cNvSpPr txBox="1"/>
          <p:nvPr/>
        </p:nvSpPr>
        <p:spPr>
          <a:xfrm>
            <a:off x="677334" y="4048586"/>
            <a:ext cx="8596668" cy="21998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IN" dirty="0"/>
              <a:t>Image Steganography</a:t>
            </a:r>
            <a:endParaRPr lang="en-IN" dirty="0"/>
          </a:p>
          <a:p>
            <a:r>
              <a:rPr lang="en-IN" dirty="0"/>
              <a:t>Audio Steganography</a:t>
            </a:r>
            <a:endParaRPr lang="en-IN" dirty="0"/>
          </a:p>
          <a:p>
            <a:r>
              <a:rPr lang="en-IN" dirty="0"/>
              <a:t>Video Steganography</a:t>
            </a:r>
            <a:endParaRPr lang="en-IN" dirty="0"/>
          </a:p>
          <a:p>
            <a:r>
              <a:rPr lang="en-IN" dirty="0"/>
              <a:t>Email Steganography</a:t>
            </a:r>
            <a:endParaRPr lang="en-IN" dirty="0"/>
          </a:p>
          <a:p>
            <a:r>
              <a:rPr lang="en-IN" dirty="0"/>
              <a:t>Network Steganography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Steganography vs Cryptography</a:t>
            </a:r>
            <a:endParaRPr lang="en-IN" dirty="0"/>
          </a:p>
        </p:txBody>
      </p:sp>
      <p:graphicFrame>
        <p:nvGraphicFramePr>
          <p:cNvPr id="10" name="Table 10"/>
          <p:cNvGraphicFramePr>
            <a:graphicFrameLocks noGrp="1"/>
          </p:cNvGraphicFramePr>
          <p:nvPr>
            <p:ph idx="1"/>
          </p:nvPr>
        </p:nvGraphicFramePr>
        <p:xfrm>
          <a:off x="677862" y="1732964"/>
          <a:ext cx="8596140" cy="3991322"/>
        </p:xfrm>
        <a:graphic>
          <a:graphicData uri="http://schemas.openxmlformats.org/drawingml/2006/table">
            <a:tbl>
              <a:tblPr firstRow="1" bandRow="1">
                <a:tableStyleId>{5C22544A-7EE6-4342-B048-85BDC9FD1C3A}</a:tableStyleId>
              </a:tblPr>
              <a:tblGrid>
                <a:gridCol w="4298070"/>
                <a:gridCol w="4298070"/>
              </a:tblGrid>
              <a:tr h="524621">
                <a:tc>
                  <a:txBody>
                    <a:bodyPr/>
                    <a:lstStyle/>
                    <a:p>
                      <a:pPr algn="ctr"/>
                      <a:r>
                        <a:rPr lang="en-IN" dirty="0"/>
                        <a:t>Steganography</a:t>
                      </a:r>
                      <a:endParaRPr lang="en-IN" dirty="0"/>
                    </a:p>
                  </a:txBody>
                  <a:tcPr anchor="ctr"/>
                </a:tc>
                <a:tc>
                  <a:txBody>
                    <a:bodyPr/>
                    <a:lstStyle/>
                    <a:p>
                      <a:pPr algn="ctr"/>
                      <a:r>
                        <a:rPr lang="en-IN" dirty="0"/>
                        <a:t>Cryptography</a:t>
                      </a:r>
                      <a:endParaRPr lang="en-IN" dirty="0"/>
                    </a:p>
                  </a:txBody>
                  <a:tcPr anchor="ctr"/>
                </a:tc>
              </a:tr>
              <a:tr h="524621">
                <a:tc>
                  <a:txBody>
                    <a:bodyPr/>
                    <a:lstStyle/>
                    <a:p>
                      <a:r>
                        <a:rPr lang="en-IN" dirty="0"/>
                        <a:t>Unknown message passing</a:t>
                      </a:r>
                      <a:endParaRPr lang="en-IN" dirty="0"/>
                    </a:p>
                  </a:txBody>
                  <a:tcPr anchor="ctr"/>
                </a:tc>
                <a:tc>
                  <a:txBody>
                    <a:bodyPr/>
                    <a:lstStyle/>
                    <a:p>
                      <a:r>
                        <a:rPr lang="en-IN" dirty="0"/>
                        <a:t>Known message passing</a:t>
                      </a:r>
                      <a:endParaRPr lang="en-IN" dirty="0"/>
                    </a:p>
                  </a:txBody>
                  <a:tcPr anchor="ctr"/>
                </a:tc>
              </a:tr>
              <a:tr h="524621">
                <a:tc>
                  <a:txBody>
                    <a:bodyPr/>
                    <a:lstStyle/>
                    <a:p>
                      <a:r>
                        <a:rPr lang="en-IN" dirty="0"/>
                        <a:t>Structure of data is same</a:t>
                      </a:r>
                      <a:endParaRPr lang="en-IN" dirty="0"/>
                    </a:p>
                  </a:txBody>
                  <a:tcPr anchor="ctr"/>
                </a:tc>
                <a:tc>
                  <a:txBody>
                    <a:bodyPr/>
                    <a:lstStyle/>
                    <a:p>
                      <a:r>
                        <a:rPr lang="en-IN" dirty="0"/>
                        <a:t>Structure of data is altered</a:t>
                      </a:r>
                      <a:endParaRPr lang="en-IN" dirty="0"/>
                    </a:p>
                  </a:txBody>
                  <a:tcPr anchor="ctr"/>
                </a:tc>
              </a:tr>
              <a:tr h="599251">
                <a:tc>
                  <a:txBody>
                    <a:bodyPr/>
                    <a:lstStyle/>
                    <a:p>
                      <a:r>
                        <a:rPr lang="en-IN" dirty="0"/>
                        <a:t>Little known Technology</a:t>
                      </a:r>
                      <a:endParaRPr lang="en-IN" dirty="0"/>
                    </a:p>
                  </a:txBody>
                  <a:tcPr anchor="ctr"/>
                </a:tc>
                <a:tc>
                  <a:txBody>
                    <a:bodyPr/>
                    <a:lstStyle/>
                    <a:p>
                      <a:r>
                        <a:rPr lang="en-IN" dirty="0"/>
                        <a:t>Common Technology</a:t>
                      </a:r>
                      <a:endParaRPr lang="en-IN" dirty="0"/>
                    </a:p>
                  </a:txBody>
                  <a:tcPr anchor="ctr"/>
                </a:tc>
              </a:tr>
              <a:tr h="1293587">
                <a:tc>
                  <a:txBody>
                    <a:bodyPr/>
                    <a:lstStyle/>
                    <a:p>
                      <a:r>
                        <a:rPr lang="en-IN" dirty="0"/>
                        <a:t>Supports Confidentiality &amp; Authentication</a:t>
                      </a:r>
                      <a:endParaRPr lang="en-IN" dirty="0"/>
                    </a:p>
                  </a:txBody>
                  <a:tcPr anchor="ctr"/>
                </a:tc>
                <a:tc>
                  <a:txBody>
                    <a:bodyPr/>
                    <a:lstStyle/>
                    <a:p>
                      <a:r>
                        <a:rPr lang="en-IN" dirty="0"/>
                        <a:t>In addition to Confidentiality &amp; Authentication, Data integrity &amp; Non-repudiation is supported</a:t>
                      </a:r>
                      <a:endParaRPr lang="en-IN" dirty="0"/>
                    </a:p>
                  </a:txBody>
                  <a:tcPr anchor="ctr"/>
                </a:tc>
              </a:tr>
              <a:tr h="524621">
                <a:tc>
                  <a:txBody>
                    <a:bodyPr/>
                    <a:lstStyle/>
                    <a:p>
                      <a:r>
                        <a:rPr lang="en-IN" dirty="0"/>
                        <a:t>Attack – </a:t>
                      </a:r>
                      <a:r>
                        <a:rPr lang="en-IN" dirty="0" err="1"/>
                        <a:t>Steganalysis</a:t>
                      </a:r>
                      <a:endParaRPr lang="en-IN" dirty="0"/>
                    </a:p>
                  </a:txBody>
                  <a:tcPr anchor="ctr"/>
                </a:tc>
                <a:tc>
                  <a:txBody>
                    <a:bodyPr/>
                    <a:lstStyle/>
                    <a:p>
                      <a:r>
                        <a:rPr lang="en-IN" dirty="0"/>
                        <a:t>Attack -  Cryptanalysis</a:t>
                      </a:r>
                      <a:endParaRPr lang="en-IN" dirty="0"/>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2719"/>
            <a:ext cx="8596668" cy="781878"/>
          </a:xfrm>
        </p:spPr>
        <p:txBody>
          <a:bodyPr/>
          <a:lstStyle/>
          <a:p>
            <a:r>
              <a:rPr lang="en-IN" dirty="0"/>
              <a:t>Image Steganography</a:t>
            </a:r>
            <a:endParaRPr lang="en-IN" dirty="0"/>
          </a:p>
        </p:txBody>
      </p:sp>
      <p:sp>
        <p:nvSpPr>
          <p:cNvPr id="3" name="Content Placeholder 2"/>
          <p:cNvSpPr>
            <a:spLocks noGrp="1"/>
          </p:cNvSpPr>
          <p:nvPr>
            <p:ph idx="1"/>
          </p:nvPr>
        </p:nvSpPr>
        <p:spPr>
          <a:xfrm>
            <a:off x="677333" y="1125119"/>
            <a:ext cx="8596668" cy="1588904"/>
          </a:xfrm>
        </p:spPr>
        <p:txBody>
          <a:bodyPr/>
          <a:lstStyle/>
          <a:p>
            <a:r>
              <a:rPr lang="en-IN" dirty="0"/>
              <a:t>Technique of hiding data within an image</a:t>
            </a:r>
            <a:endParaRPr lang="en-IN" dirty="0"/>
          </a:p>
          <a:p>
            <a:r>
              <a:rPr lang="en-IN" dirty="0"/>
              <a:t>Popular method of hiding information as images have a large number of pixels </a:t>
            </a:r>
            <a:endParaRPr lang="en-IN" dirty="0"/>
          </a:p>
          <a:p>
            <a:r>
              <a:rPr lang="en-IN" dirty="0"/>
              <a:t>Digital images are insensitive to human visual system, therefore act as good cover carriers</a:t>
            </a:r>
            <a:endParaRPr lang="en-IN" dirty="0"/>
          </a:p>
        </p:txBody>
      </p:sp>
      <p:sp>
        <p:nvSpPr>
          <p:cNvPr id="6" name="Title 1"/>
          <p:cNvSpPr txBox="1"/>
          <p:nvPr/>
        </p:nvSpPr>
        <p:spPr>
          <a:xfrm>
            <a:off x="677333" y="3142950"/>
            <a:ext cx="8596668" cy="7818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Objective</a:t>
            </a:r>
            <a:endParaRPr lang="en-IN" dirty="0"/>
          </a:p>
        </p:txBody>
      </p:sp>
      <p:sp>
        <p:nvSpPr>
          <p:cNvPr id="8" name="Content Placeholder 2"/>
          <p:cNvSpPr txBox="1"/>
          <p:nvPr/>
        </p:nvSpPr>
        <p:spPr>
          <a:xfrm>
            <a:off x="677333" y="3837559"/>
            <a:ext cx="8731709" cy="250300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dirty="0"/>
          </a:p>
          <a:p>
            <a:endParaRPr lang="en-IN" dirty="0"/>
          </a:p>
        </p:txBody>
      </p:sp>
      <p:sp>
        <p:nvSpPr>
          <p:cNvPr id="4" name="TextBox 3"/>
          <p:cNvSpPr txBox="1"/>
          <p:nvPr/>
        </p:nvSpPr>
        <p:spPr>
          <a:xfrm>
            <a:off x="677333" y="3924828"/>
            <a:ext cx="8596668" cy="1477328"/>
          </a:xfrm>
          <a:prstGeom prst="rect">
            <a:avLst/>
          </a:prstGeom>
          <a:noFill/>
        </p:spPr>
        <p:txBody>
          <a:bodyPr wrap="square" rtlCol="0">
            <a:spAutoFit/>
          </a:bodyPr>
          <a:lstStyle/>
          <a:p>
            <a:pPr marL="0" indent="0" algn="just">
              <a:buNone/>
            </a:pPr>
            <a:r>
              <a:rPr lang="en-IN" sz="1800"/>
              <a:t>In this project we mainly concentrated on embedding data into an image. The goal of steganography is to communicate securely in a completely undetectable manner and to avoid drawing suspicion to the existence of hidden messages. Many different carrier file formats can be used, but digital images are the most popular because of their frequency on the internet.</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lock diagram of steganography | Download Scientific Diagram"/>
          <p:cNvPicPr>
            <a:picLocks noChangeAspect="1" noChangeArrowheads="1"/>
          </p:cNvPicPr>
          <p:nvPr/>
        </p:nvPicPr>
        <p:blipFill rotWithShape="1">
          <a:blip r:embed="rId1">
            <a:extLst>
              <a:ext uri="{28A0092B-C50C-407E-A947-70E740481C1C}">
                <a14:useLocalDpi xmlns:a14="http://schemas.microsoft.com/office/drawing/2010/main" val="0"/>
              </a:ext>
            </a:extLst>
          </a:blip>
          <a:srcRect t="5813" b="17846"/>
          <a:stretch>
            <a:fillRect/>
          </a:stretch>
        </p:blipFill>
        <p:spPr bwMode="auto">
          <a:xfrm>
            <a:off x="872564" y="1293743"/>
            <a:ext cx="9452958" cy="4270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1351"/>
            <a:ext cx="8596668" cy="662609"/>
          </a:xfrm>
        </p:spPr>
        <p:txBody>
          <a:bodyPr>
            <a:normAutofit fontScale="90000"/>
          </a:bodyPr>
          <a:lstStyle/>
          <a:p>
            <a:r>
              <a:rPr lang="en-IN" dirty="0"/>
              <a:t>Working</a:t>
            </a:r>
            <a:br>
              <a:rPr lang="en-IN" dirty="0"/>
            </a:br>
            <a:endParaRPr lang="en-IN" dirty="0"/>
          </a:p>
        </p:txBody>
      </p:sp>
      <p:sp>
        <p:nvSpPr>
          <p:cNvPr id="3" name="Content Placeholder 2"/>
          <p:cNvSpPr>
            <a:spLocks noGrp="1"/>
          </p:cNvSpPr>
          <p:nvPr>
            <p:ph idx="1"/>
          </p:nvPr>
        </p:nvSpPr>
        <p:spPr>
          <a:xfrm>
            <a:off x="677334" y="1365459"/>
            <a:ext cx="8596668" cy="1947585"/>
          </a:xfrm>
        </p:spPr>
        <p:txBody>
          <a:bodyPr>
            <a:normAutofit fontScale="85000" lnSpcReduction="20000"/>
          </a:bodyPr>
          <a:lstStyle/>
          <a:p>
            <a:r>
              <a:rPr lang="en-IN" sz="2000" dirty="0"/>
              <a:t>Every colour image pixel - Red, Green &amp; Blue components</a:t>
            </a:r>
            <a:endParaRPr lang="en-IN" sz="2000" dirty="0"/>
          </a:p>
          <a:p>
            <a:r>
              <a:rPr lang="en-IN" sz="2000" dirty="0"/>
              <a:t>Each component - 8bits (0 to 255)</a:t>
            </a:r>
            <a:endParaRPr lang="en-IN" sz="2000" dirty="0"/>
          </a:p>
          <a:p>
            <a:r>
              <a:rPr lang="en-IN" sz="2000" dirty="0"/>
              <a:t>ASCII of each character (8bits) - stored in 1bit (preferably LSB) of each component (R, G, B)</a:t>
            </a:r>
            <a:endParaRPr lang="en-IN" sz="2000" dirty="0"/>
          </a:p>
          <a:p>
            <a:r>
              <a:rPr lang="en-IN" sz="2000" dirty="0"/>
              <a:t>Therefore, each character requires 3 pixels</a:t>
            </a:r>
            <a:endParaRPr lang="en-IN" sz="2000" dirty="0"/>
          </a:p>
          <a:p>
            <a:r>
              <a:rPr lang="en-IN" sz="2000" dirty="0"/>
              <a:t>LSB of 3</a:t>
            </a:r>
            <a:r>
              <a:rPr lang="en-IN" sz="2000" baseline="30000" dirty="0"/>
              <a:t>rd</a:t>
            </a:r>
            <a:r>
              <a:rPr lang="en-IN" sz="2000" dirty="0"/>
              <a:t> pixel tells whether further information is present or not</a:t>
            </a:r>
            <a:endParaRPr lang="en-IN" sz="2000" dirty="0"/>
          </a:p>
        </p:txBody>
      </p:sp>
      <p:sp>
        <p:nvSpPr>
          <p:cNvPr id="4" name="Title 1"/>
          <p:cNvSpPr txBox="1"/>
          <p:nvPr/>
        </p:nvSpPr>
        <p:spPr>
          <a:xfrm>
            <a:off x="677334" y="3884516"/>
            <a:ext cx="8596668" cy="6626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Program demonstration</a:t>
            </a:r>
            <a:endParaRPr lang="en-IN" dirty="0"/>
          </a:p>
        </p:txBody>
      </p:sp>
      <p:sp>
        <p:nvSpPr>
          <p:cNvPr id="5" name="Content Placeholder 2"/>
          <p:cNvSpPr txBox="1"/>
          <p:nvPr/>
        </p:nvSpPr>
        <p:spPr>
          <a:xfrm>
            <a:off x="677334" y="4547125"/>
            <a:ext cx="8596668" cy="4224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buFont typeface="Wingdings 3" panose="05040102010807070707" charset="2"/>
              <a:buNone/>
            </a:pPr>
            <a:r>
              <a:rPr lang="en-IN" sz="2000" dirty="0"/>
              <a:t>Explanation &amp; execution of the code</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3524"/>
            <a:ext cx="8596668" cy="675861"/>
          </a:xfrm>
        </p:spPr>
        <p:txBody>
          <a:bodyPr/>
          <a:lstStyle/>
          <a:p>
            <a:r>
              <a:rPr lang="en-IN" dirty="0"/>
              <a:t>Applications</a:t>
            </a:r>
            <a:endParaRPr lang="en-IN" dirty="0"/>
          </a:p>
        </p:txBody>
      </p:sp>
      <p:sp>
        <p:nvSpPr>
          <p:cNvPr id="3" name="Content Placeholder 2"/>
          <p:cNvSpPr>
            <a:spLocks noGrp="1"/>
          </p:cNvSpPr>
          <p:nvPr>
            <p:ph idx="1"/>
          </p:nvPr>
        </p:nvSpPr>
        <p:spPr>
          <a:xfrm>
            <a:off x="677334" y="1109385"/>
            <a:ext cx="8596668" cy="1642785"/>
          </a:xfrm>
        </p:spPr>
        <p:txBody>
          <a:bodyPr/>
          <a:lstStyle/>
          <a:p>
            <a:r>
              <a:rPr lang="en-IN" dirty="0"/>
              <a:t>Defence organisations and secret agencies</a:t>
            </a:r>
            <a:endParaRPr lang="en-IN" dirty="0"/>
          </a:p>
          <a:p>
            <a:r>
              <a:rPr lang="en-IN" dirty="0"/>
              <a:t>Intelligence &amp; Government agencies</a:t>
            </a:r>
            <a:endParaRPr lang="en-IN" dirty="0"/>
          </a:p>
          <a:p>
            <a:r>
              <a:rPr lang="en-IN" dirty="0"/>
              <a:t>Smart identity cards</a:t>
            </a:r>
            <a:endParaRPr lang="en-IN" dirty="0"/>
          </a:p>
          <a:p>
            <a:r>
              <a:rPr lang="en-IN" dirty="0"/>
              <a:t>Medical information</a:t>
            </a:r>
            <a:endParaRPr lang="en-IN" dirty="0"/>
          </a:p>
        </p:txBody>
      </p:sp>
      <p:sp>
        <p:nvSpPr>
          <p:cNvPr id="4" name="Title 1"/>
          <p:cNvSpPr txBox="1"/>
          <p:nvPr/>
        </p:nvSpPr>
        <p:spPr>
          <a:xfrm>
            <a:off x="677334" y="3090585"/>
            <a:ext cx="8596668" cy="6758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Conclusion</a:t>
            </a:r>
            <a:endParaRPr lang="en-IN" dirty="0"/>
          </a:p>
        </p:txBody>
      </p:sp>
      <p:sp>
        <p:nvSpPr>
          <p:cNvPr id="5" name="Content Placeholder 2"/>
          <p:cNvSpPr txBox="1"/>
          <p:nvPr/>
        </p:nvSpPr>
        <p:spPr>
          <a:xfrm>
            <a:off x="677334" y="3766446"/>
            <a:ext cx="8596668" cy="231961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r>
              <a:rPr lang="en-IN" sz="1800" dirty="0"/>
              <a:t>Security is an important issue while transferring data using internet because any unauthorized individual can hack the data. </a:t>
            </a:r>
            <a:r>
              <a:rPr lang="en-US" sz="1800" dirty="0"/>
              <a:t>Therefore Steganography can be used for secret data exchange.</a:t>
            </a:r>
            <a:r>
              <a:rPr lang="en-IN" sz="1800" dirty="0"/>
              <a:t> </a:t>
            </a:r>
            <a:endParaRPr lang="en-IN" sz="1800" dirty="0"/>
          </a:p>
          <a:p>
            <a:pPr algn="just"/>
            <a:r>
              <a:rPr lang="en-IN" sz="1800" dirty="0"/>
              <a:t>The speed of embedding the data into an image is high in the proposed approach as it includes simple calculations.</a:t>
            </a:r>
            <a:endParaRPr lang="en-IN" sz="1800" dirty="0"/>
          </a:p>
          <a:p>
            <a:pPr algn="just"/>
            <a:r>
              <a:rPr lang="en-IN" dirty="0"/>
              <a:t>This project can be enhanced by </a:t>
            </a:r>
            <a:endParaRPr lang="en-IN" dirty="0"/>
          </a:p>
          <a:p>
            <a:pPr lvl="1" algn="just"/>
            <a:r>
              <a:rPr lang="en-IN" dirty="0"/>
              <a:t>Improving image to text compression ratio</a:t>
            </a:r>
            <a:endParaRPr lang="en-IN" dirty="0"/>
          </a:p>
          <a:p>
            <a:pPr lvl="1" algn="just"/>
            <a:r>
              <a:rPr lang="en-IN" dirty="0"/>
              <a:t>Supporting multiple file formats</a:t>
            </a:r>
            <a:endParaRPr lang="en-IN" dirty="0"/>
          </a:p>
          <a:p>
            <a:pPr marL="0" indent="0" algn="just">
              <a:buNone/>
            </a:pPr>
            <a:endParaRPr lang="en-US" sz="1800" dirty="0"/>
          </a:p>
          <a:p>
            <a:pPr marL="0" indent="0" algn="just">
              <a:buNone/>
            </a:pP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2284</Words>
  <Application>WPS Presentation</Application>
  <PresentationFormat>Widescreen</PresentationFormat>
  <Paragraphs>87</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Wingdings 3</vt:lpstr>
      <vt:lpstr>Arial</vt:lpstr>
      <vt:lpstr>Trebuchet MS</vt:lpstr>
      <vt:lpstr>Microsoft YaHei</vt:lpstr>
      <vt:lpstr>Arial Unicode MS</vt:lpstr>
      <vt:lpstr>Calibri</vt:lpstr>
      <vt:lpstr>Facet</vt:lpstr>
      <vt:lpstr>Image Steganography</vt:lpstr>
      <vt:lpstr>What is Steganography?</vt:lpstr>
      <vt:lpstr>Steganography vs Cryptography</vt:lpstr>
      <vt:lpstr>Image Steganography</vt:lpstr>
      <vt:lpstr>PowerPoint 演示文稿</vt:lpstr>
      <vt:lpstr>Working </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Heeth</dc:creator>
  <cp:lastModifiedBy>keerthana</cp:lastModifiedBy>
  <cp:revision>12</cp:revision>
  <dcterms:created xsi:type="dcterms:W3CDTF">2020-12-04T08:54:00Z</dcterms:created>
  <dcterms:modified xsi:type="dcterms:W3CDTF">2021-09-04T06:52:40Z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8766F2F5684B45BDB35F2D7EFA253E99</vt:lpwstr>
  </property>
  <property fmtid="{D5CDD505-2E9C-101B-9397-08002B2CF9AE}" pid="3" name="KSOProductBuildVer">
    <vt:lpwstr>1033-11.2.0.10265</vt:lpwstr>
  </property>
</Properties>
</file>