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8/14/2022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8/14/2022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D4A5-47C9-3D4D-8C9D-B59E0D4C66AB}"/>
              </a:ext>
            </a:extLst>
          </p:cNvPr>
          <p:cNvSpPr>
            <a:spLocks noGrp="1"/>
          </p:cNvSpPr>
          <p:nvPr>
            <p:ph type="ctrTitle"/>
          </p:nvPr>
        </p:nvSpPr>
        <p:spPr/>
        <p:txBody>
          <a:bodyPr/>
          <a:lstStyle/>
          <a:p>
            <a:r>
              <a:rPr lang="en-US"/>
              <a:t>Tags and syntax</a:t>
            </a:r>
          </a:p>
        </p:txBody>
      </p:sp>
      <p:sp>
        <p:nvSpPr>
          <p:cNvPr id="3" name="Subtitle 2">
            <a:extLst>
              <a:ext uri="{FF2B5EF4-FFF2-40B4-BE49-F238E27FC236}">
                <a16:creationId xmlns:a16="http://schemas.microsoft.com/office/drawing/2014/main" id="{3400553F-D49F-0F4F-9D6E-B0E3AC21229E}"/>
              </a:ext>
            </a:extLst>
          </p:cNvPr>
          <p:cNvSpPr>
            <a:spLocks noGrp="1"/>
          </p:cNvSpPr>
          <p:nvPr>
            <p:ph type="subTitle" idx="1"/>
          </p:nvPr>
        </p:nvSpPr>
        <p:spPr/>
        <p:txBody>
          <a:bodyPr/>
          <a:lstStyle/>
          <a:p>
            <a:r>
              <a:rPr lang="en-US"/>
              <a:t>Done by </a:t>
            </a:r>
          </a:p>
          <a:p>
            <a:r>
              <a:rPr lang="en-US"/>
              <a:t>K.Keerthana 21come025(b.com with computer applications)</a:t>
            </a:r>
          </a:p>
          <a:p>
            <a:endParaRPr lang="en-US"/>
          </a:p>
        </p:txBody>
      </p:sp>
    </p:spTree>
    <p:extLst>
      <p:ext uri="{BB962C8B-B14F-4D97-AF65-F5344CB8AC3E}">
        <p14:creationId xmlns:p14="http://schemas.microsoft.com/office/powerpoint/2010/main" val="241293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9861-7164-224E-9F2E-427CE0102B00}"/>
              </a:ext>
            </a:extLst>
          </p:cNvPr>
          <p:cNvSpPr>
            <a:spLocks noGrp="1"/>
          </p:cNvSpPr>
          <p:nvPr>
            <p:ph type="title"/>
          </p:nvPr>
        </p:nvSpPr>
        <p:spPr/>
        <p:txBody>
          <a:bodyPr/>
          <a:lstStyle/>
          <a:p>
            <a:r>
              <a:rPr lang="en-US"/>
              <a:t>Meaning</a:t>
            </a:r>
          </a:p>
        </p:txBody>
      </p:sp>
      <p:sp>
        <p:nvSpPr>
          <p:cNvPr id="3" name="Content Placeholder 2">
            <a:extLst>
              <a:ext uri="{FF2B5EF4-FFF2-40B4-BE49-F238E27FC236}">
                <a16:creationId xmlns:a16="http://schemas.microsoft.com/office/drawing/2014/main" id="{AEEBCBD4-259B-444D-9773-3338AD1D02A5}"/>
              </a:ext>
            </a:extLst>
          </p:cNvPr>
          <p:cNvSpPr>
            <a:spLocks noGrp="1"/>
          </p:cNvSpPr>
          <p:nvPr>
            <p:ph idx="1"/>
          </p:nvPr>
        </p:nvSpPr>
        <p:spPr/>
        <p:txBody>
          <a:bodyPr>
            <a:normAutofit fontScale="92500"/>
          </a:bodyPr>
          <a:lstStyle/>
          <a:p>
            <a:r>
              <a:rPr lang="en-US"/>
              <a:t>In information systems, a tag is a keyword or term assigned to a piece of information (such as an Internet bookmark, multimedia, database record, or computer file). This kind of metadata helps describe an item and allows it to be found again by browsing or searching.</a:t>
            </a:r>
          </a:p>
          <a:p>
            <a:endParaRPr lang="en-US"/>
          </a:p>
          <a:p>
            <a:pPr marL="0" indent="0" fontAlgn="base">
              <a:buNone/>
            </a:pPr>
            <a:r>
              <a:rPr lang="en-US">
                <a:effectLst/>
                <a:latin typeface="inherit"/>
              </a:rPr>
              <a:t>   </a:t>
            </a:r>
          </a:p>
          <a:p>
            <a:r>
              <a:rPr lang="en-US" b="0" i="0">
                <a:solidFill>
                  <a:srgbClr val="4D5156"/>
                </a:solidFill>
                <a:effectLst/>
                <a:latin typeface="Roboto" panose="02000000000000000000" pitchFamily="2" charset="0"/>
              </a:rPr>
              <a:t>An HTML tag is </a:t>
            </a:r>
            <a:r>
              <a:rPr lang="en-US" b="1" i="0">
                <a:solidFill>
                  <a:srgbClr val="4D5156"/>
                </a:solidFill>
                <a:effectLst/>
                <a:latin typeface="Roboto" panose="02000000000000000000" pitchFamily="2" charset="0"/>
              </a:rPr>
              <a:t>a piece of markup language used to indicate the beginning and end of an HTML element in an HTML document</a:t>
            </a:r>
            <a:r>
              <a:rPr lang="en-US" b="0" i="0">
                <a:solidFill>
                  <a:srgbClr val="4D5156"/>
                </a:solidFill>
                <a:effectLst/>
                <a:latin typeface="Roboto" panose="02000000000000000000" pitchFamily="2" charset="0"/>
              </a:rPr>
              <a:t>. As part of an HTML element, HTML tags help web browsers convert HTML documents into web pages</a:t>
            </a:r>
            <a:endParaRPr lang="en-US"/>
          </a:p>
        </p:txBody>
      </p:sp>
    </p:spTree>
    <p:extLst>
      <p:ext uri="{BB962C8B-B14F-4D97-AF65-F5344CB8AC3E}">
        <p14:creationId xmlns:p14="http://schemas.microsoft.com/office/powerpoint/2010/main" val="137405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D928-6375-6F49-8A8F-03BD71031414}"/>
              </a:ext>
            </a:extLst>
          </p:cNvPr>
          <p:cNvSpPr>
            <a:spLocks noGrp="1"/>
          </p:cNvSpPr>
          <p:nvPr>
            <p:ph type="title"/>
          </p:nvPr>
        </p:nvSpPr>
        <p:spPr/>
        <p:txBody>
          <a:bodyPr/>
          <a:lstStyle/>
          <a:p>
            <a:r>
              <a:rPr lang="en-US"/>
              <a:t>Html tags</a:t>
            </a:r>
          </a:p>
        </p:txBody>
      </p:sp>
      <p:sp>
        <p:nvSpPr>
          <p:cNvPr id="3" name="Content Placeholder 2">
            <a:extLst>
              <a:ext uri="{FF2B5EF4-FFF2-40B4-BE49-F238E27FC236}">
                <a16:creationId xmlns:a16="http://schemas.microsoft.com/office/drawing/2014/main" id="{3BECD0C6-BEAF-6F4B-9175-C7E2EE959A5C}"/>
              </a:ext>
            </a:extLst>
          </p:cNvPr>
          <p:cNvSpPr>
            <a:spLocks noGrp="1"/>
          </p:cNvSpPr>
          <p:nvPr>
            <p:ph idx="1"/>
          </p:nvPr>
        </p:nvSpPr>
        <p:spPr/>
        <p:txBody>
          <a:bodyPr/>
          <a:lstStyle/>
          <a:p>
            <a:r>
              <a:rPr lang="en-US" b="0" i="0">
                <a:solidFill>
                  <a:srgbClr val="333333"/>
                </a:solidFill>
                <a:effectLst/>
                <a:latin typeface="verdana" panose="020B0604030504040204" pitchFamily="34" charset="0"/>
              </a:rPr>
              <a:t>HTML tags are like keywords which defines that how web browser will format and display the content. With the help of tags, a web browser can distinguish between an HTML content and a simple content. HTML tags contain three main parts: opening tag, content and closing tag. But some HTML tags are unclosed tags.</a:t>
            </a:r>
            <a:endParaRPr lang="en-US"/>
          </a:p>
        </p:txBody>
      </p:sp>
    </p:spTree>
    <p:extLst>
      <p:ext uri="{BB962C8B-B14F-4D97-AF65-F5344CB8AC3E}">
        <p14:creationId xmlns:p14="http://schemas.microsoft.com/office/powerpoint/2010/main" val="373119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66CE-82C4-A249-86F2-617DD1CB06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ACB39-1619-8747-8062-7F59BA94C362}"/>
              </a:ext>
            </a:extLst>
          </p:cNvPr>
          <p:cNvSpPr>
            <a:spLocks noGrp="1"/>
          </p:cNvSpPr>
          <p:nvPr>
            <p:ph idx="1"/>
          </p:nvPr>
        </p:nvSpPr>
        <p:spPr/>
        <p:txBody>
          <a:bodyPr/>
          <a:lstStyle/>
          <a:p>
            <a:pPr marL="457200" indent="-457200">
              <a:buFont typeface="+mj-lt"/>
              <a:buAutoNum type="arabicPeriod"/>
            </a:pPr>
            <a:r>
              <a:rPr lang="en-US"/>
              <a:t>&lt;!......&gt; -This tag is used to apply comment in an HTML document.</a:t>
            </a:r>
          </a:p>
          <a:p>
            <a:pPr marL="457200" indent="-457200">
              <a:buFont typeface="+mj-lt"/>
              <a:buAutoNum type="arabicPeriod"/>
            </a:pPr>
            <a:r>
              <a:rPr lang="en-US"/>
              <a:t>&lt;a&gt;-It is termed as anchor tag and it creates a hyperlink or link.</a:t>
            </a:r>
          </a:p>
          <a:p>
            <a:pPr marL="457200" indent="-457200">
              <a:buFont typeface="+mj-lt"/>
              <a:buAutoNum type="arabicPeriod"/>
            </a:pPr>
            <a:r>
              <a:rPr lang="en-US"/>
              <a:t>&lt;b&gt; it is Used to make a text bold</a:t>
            </a:r>
          </a:p>
          <a:p>
            <a:pPr marL="457200" indent="-457200">
              <a:buFont typeface="+mj-lt"/>
              <a:buAutoNum type="arabicPeriod"/>
            </a:pPr>
            <a:r>
              <a:rPr lang="en-US"/>
              <a:t>&lt;body&gt; It is used to define the body section of an HTML document.</a:t>
            </a:r>
          </a:p>
          <a:p>
            <a:pPr marL="457200" indent="-457200">
              <a:buFont typeface="+mj-lt"/>
              <a:buAutoNum type="arabicPeriod"/>
            </a:pPr>
            <a:r>
              <a:rPr lang="en-US"/>
              <a:t>&lt;br&gt; 	It is used to apply single line break.</a:t>
            </a:r>
          </a:p>
          <a:p>
            <a:pPr marL="457200" indent="-457200">
              <a:buFont typeface="+mj-lt"/>
              <a:buAutoNum type="arabicPeriod"/>
            </a:pPr>
            <a:r>
              <a:rPr lang="en-US"/>
              <a:t>&lt;del&gt; 	It defines a text which has been deleted from the document.</a:t>
            </a:r>
          </a:p>
        </p:txBody>
      </p:sp>
    </p:spTree>
    <p:extLst>
      <p:ext uri="{BB962C8B-B14F-4D97-AF65-F5344CB8AC3E}">
        <p14:creationId xmlns:p14="http://schemas.microsoft.com/office/powerpoint/2010/main" val="198491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FACC-D521-B04E-B115-60682468EC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53C395-1C09-2449-A8D1-69001F53AE8F}"/>
              </a:ext>
            </a:extLst>
          </p:cNvPr>
          <p:cNvSpPr>
            <a:spLocks noGrp="1"/>
          </p:cNvSpPr>
          <p:nvPr>
            <p:ph idx="1"/>
          </p:nvPr>
        </p:nvSpPr>
        <p:spPr/>
        <p:txBody>
          <a:bodyPr/>
          <a:lstStyle/>
          <a:p>
            <a:pPr marL="0" indent="0">
              <a:buNone/>
            </a:pPr>
            <a:endParaRPr lang="en-US"/>
          </a:p>
          <a:p>
            <a:pPr marL="457200" indent="-457200">
              <a:buFont typeface="+mj-lt"/>
              <a:buAutoNum type="arabicPeriod"/>
            </a:pPr>
            <a:r>
              <a:rPr lang="en-US"/>
              <a:t>&lt;fieldset&gt;	It is used to group related elements/labels within a web form.</a:t>
            </a:r>
          </a:p>
          <a:p>
            <a:pPr marL="457200" indent="-457200">
              <a:buFont typeface="+mj-lt"/>
              <a:buAutoNum type="arabicPeriod"/>
            </a:pPr>
            <a:r>
              <a:rPr lang="en-US"/>
              <a:t>&lt;font&gt;It defines the font, size, color, and face for the content. (Not supported in HTML5)</a:t>
            </a:r>
          </a:p>
          <a:p>
            <a:pPr marL="457200" indent="-457200">
              <a:buFont typeface="+mj-lt"/>
              <a:buAutoNum type="arabicPeriod"/>
            </a:pPr>
            <a:r>
              <a:rPr lang="en-US"/>
              <a:t>&lt;form&gt; It is used to define html form</a:t>
            </a:r>
          </a:p>
          <a:p>
            <a:pPr marL="457200" indent="-457200">
              <a:buFont typeface="+mj-lt"/>
              <a:buAutoNum type="arabicPeriod"/>
            </a:pPr>
            <a:r>
              <a:rPr lang="en-US"/>
              <a:t>&lt;h1&gt; To&lt;H6&gt; It defines headings for an HTML document from level 1 to level 6.</a:t>
            </a:r>
          </a:p>
          <a:p>
            <a:pPr marL="457200" indent="-457200">
              <a:buFont typeface="+mj-lt"/>
              <a:buAutoNum type="arabicPeriod"/>
            </a:pPr>
            <a:r>
              <a:rPr lang="en-US"/>
              <a:t>&lt;head&gt; It defines the head section of an HTML document</a:t>
            </a:r>
          </a:p>
          <a:p>
            <a:pPr marL="0" indent="0">
              <a:buNone/>
            </a:pPr>
            <a:endParaRPr lang="en-US"/>
          </a:p>
          <a:p>
            <a:pPr marL="457200" indent="-457200">
              <a:buFont typeface="+mj-lt"/>
              <a:buAutoNum type="arabicPeriod"/>
            </a:pPr>
            <a:endParaRPr lang="en-US"/>
          </a:p>
        </p:txBody>
      </p:sp>
    </p:spTree>
    <p:extLst>
      <p:ext uri="{BB962C8B-B14F-4D97-AF65-F5344CB8AC3E}">
        <p14:creationId xmlns:p14="http://schemas.microsoft.com/office/powerpoint/2010/main" val="223927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1E68-1364-484B-BBD9-0C9F74213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586DB2-0F20-E441-AC13-75F2060D8311}"/>
              </a:ext>
            </a:extLst>
          </p:cNvPr>
          <p:cNvSpPr>
            <a:spLocks noGrp="1"/>
          </p:cNvSpPr>
          <p:nvPr>
            <p:ph idx="1"/>
          </p:nvPr>
        </p:nvSpPr>
        <p:spPr/>
        <p:txBody>
          <a:bodyPr/>
          <a:lstStyle/>
          <a:p>
            <a:pPr marL="457200" indent="-457200">
              <a:buFont typeface="+mj-lt"/>
              <a:buAutoNum type="arabicPeriod"/>
            </a:pPr>
            <a:r>
              <a:rPr lang="en-US"/>
              <a:t>&lt;It represents a highlighted text html document</a:t>
            </a:r>
          </a:p>
          <a:p>
            <a:pPr marL="457200" indent="-457200">
              <a:buFont typeface="+mj-lt"/>
              <a:buAutoNum type="arabicPeriod"/>
            </a:pPr>
            <a:r>
              <a:rPr lang="en-US"/>
              <a:t>&lt;img&gt; 	It is used to insert an image within an HTML document</a:t>
            </a:r>
          </a:p>
          <a:p>
            <a:pPr marL="457200" indent="-457200">
              <a:buFont typeface="+mj-lt"/>
              <a:buAutoNum type="arabicPeriod"/>
            </a:pPr>
            <a:r>
              <a:rPr lang="en-US"/>
              <a:t>&lt;label&gt; It defines a text label for the input field of form.</a:t>
            </a:r>
          </a:p>
          <a:p>
            <a:pPr marL="457200" indent="-457200">
              <a:buFont typeface="+mj-lt"/>
              <a:buAutoNum type="arabicPeriod"/>
            </a:pPr>
            <a:r>
              <a:rPr lang="en-US"/>
              <a:t>&lt;legend&gt; It defines a caption for content of &lt;fieldset&gt;</a:t>
            </a:r>
          </a:p>
          <a:p>
            <a:pPr marL="457200" indent="-457200">
              <a:buFont typeface="+mj-lt"/>
              <a:buAutoNum type="arabicPeriod"/>
            </a:pPr>
            <a:r>
              <a:rPr lang="en-US"/>
              <a:t>&lt;mark&gt; It represents a highlighted text.</a:t>
            </a:r>
          </a:p>
          <a:p>
            <a:pPr marL="457200" indent="-457200">
              <a:buFont typeface="+mj-lt"/>
              <a:buAutoNum type="arabicPeriod"/>
            </a:pPr>
            <a:r>
              <a:rPr lang="en-US"/>
              <a:t>&lt;marquee&gt; It is used to insert the scrolling text or an image either horizontally or vertically</a:t>
            </a:r>
          </a:p>
        </p:txBody>
      </p:sp>
    </p:spTree>
    <p:extLst>
      <p:ext uri="{BB962C8B-B14F-4D97-AF65-F5344CB8AC3E}">
        <p14:creationId xmlns:p14="http://schemas.microsoft.com/office/powerpoint/2010/main" val="143315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9FF3-3D37-4242-B1AF-9953BC7E44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0563BD-EFA5-A341-A8CE-6554B401B06C}"/>
              </a:ext>
            </a:extLst>
          </p:cNvPr>
          <p:cNvSpPr>
            <a:spLocks noGrp="1"/>
          </p:cNvSpPr>
          <p:nvPr>
            <p:ph idx="1"/>
          </p:nvPr>
        </p:nvSpPr>
        <p:spPr/>
        <p:txBody>
          <a:bodyPr/>
          <a:lstStyle/>
          <a:p>
            <a:pPr marL="457200" indent="-457200">
              <a:buFont typeface="+mj-lt"/>
              <a:buAutoNum type="arabicPeriod"/>
            </a:pPr>
            <a:r>
              <a:rPr lang="en-US"/>
              <a:t>&lt;p&gt; </a:t>
            </a:r>
            <a:r>
              <a:rPr lang="en-US" b="0" i="0">
                <a:solidFill>
                  <a:srgbClr val="333333"/>
                </a:solidFill>
                <a:effectLst/>
                <a:latin typeface="verdana" panose="020B0604030504040204" pitchFamily="34" charset="0"/>
              </a:rPr>
              <a:t>It is used to insert the scrolling text or an image either horizontally or vertically</a:t>
            </a:r>
          </a:p>
          <a:p>
            <a:pPr marL="457200" indent="-457200">
              <a:buFont typeface="+mj-lt"/>
              <a:buAutoNum type="arabicPeriod"/>
            </a:pPr>
            <a:r>
              <a:rPr lang="en-US">
                <a:solidFill>
                  <a:srgbClr val="333333"/>
                </a:solidFill>
                <a:latin typeface="verdana" panose="020B0604030504040204" pitchFamily="34" charset="0"/>
              </a:rPr>
              <a:t>&lt;style&gt; It is used to contain style information for an HTML document.</a:t>
            </a:r>
          </a:p>
          <a:p>
            <a:pPr marL="457200" indent="-457200">
              <a:buFont typeface="+mj-lt"/>
              <a:buAutoNum type="arabicPeriod"/>
            </a:pPr>
            <a:r>
              <a:rPr lang="en-US">
                <a:solidFill>
                  <a:srgbClr val="333333"/>
                </a:solidFill>
                <a:latin typeface="verdana" panose="020B0604030504040204" pitchFamily="34" charset="0"/>
              </a:rPr>
              <a:t>&lt;table&gt; It is used to present data in tabular form or to create a table within HTML document</a:t>
            </a:r>
          </a:p>
          <a:p>
            <a:pPr marL="457200" indent="-457200">
              <a:buFont typeface="+mj-lt"/>
              <a:buAutoNum type="arabicPeriod"/>
            </a:pPr>
            <a:r>
              <a:rPr lang="en-US">
                <a:solidFill>
                  <a:srgbClr val="333333"/>
                </a:solidFill>
                <a:latin typeface="verdana" panose="020B0604030504040204" pitchFamily="34" charset="0"/>
              </a:rPr>
              <a:t>&lt;textarea&gt;It is used to define multiple line input, such as comment, feedback, and review, etc</a:t>
            </a:r>
            <a:endParaRPr lang="en-US" b="0" i="0">
              <a:solidFill>
                <a:srgbClr val="333333"/>
              </a:solidFill>
              <a:effectLst/>
              <a:latin typeface="verdana" panose="020B0604030504040204" pitchFamily="34" charset="0"/>
            </a:endParaRPr>
          </a:p>
          <a:p>
            <a:pPr marL="457200" indent="-457200">
              <a:buFont typeface="+mj-lt"/>
              <a:buAutoNum type="arabicPeriod"/>
            </a:pPr>
            <a:endParaRPr lang="en-US" b="0" i="0">
              <a:solidFill>
                <a:srgbClr val="333333"/>
              </a:solidFill>
              <a:effectLst/>
              <a:latin typeface="verdana" panose="020B0604030504040204" pitchFamily="34" charset="0"/>
            </a:endParaRPr>
          </a:p>
        </p:txBody>
      </p:sp>
    </p:spTree>
    <p:extLst>
      <p:ext uri="{BB962C8B-B14F-4D97-AF65-F5344CB8AC3E}">
        <p14:creationId xmlns:p14="http://schemas.microsoft.com/office/powerpoint/2010/main" val="300131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DC9C-3BF1-9945-A4A7-24DD0C7338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E2BC00-29FA-D14D-AD51-E2C70DAC41AF}"/>
              </a:ext>
            </a:extLst>
          </p:cNvPr>
          <p:cNvSpPr>
            <a:spLocks noGrp="1"/>
          </p:cNvSpPr>
          <p:nvPr>
            <p:ph idx="1"/>
          </p:nvPr>
        </p:nvSpPr>
        <p:spPr/>
        <p:txBody>
          <a:bodyPr/>
          <a:lstStyle/>
          <a:p>
            <a:r>
              <a:rPr lang="en-US"/>
              <a:t>&lt;ul&gt;	It defines unordered list items</a:t>
            </a:r>
          </a:p>
          <a:p>
            <a:r>
              <a:rPr lang="en-US"/>
              <a:t>&lt;title&gt; It defines the title or name of an HTML document.</a:t>
            </a:r>
          </a:p>
          <a:p>
            <a:r>
              <a:rPr lang="en-US"/>
              <a:t>&lt;Tr&gt; 	It defines the row cells in an HTML table</a:t>
            </a:r>
          </a:p>
          <a:p>
            <a:r>
              <a:rPr lang="en-US"/>
              <a:t>&lt;ol&gt; It defines an ordered list of items.</a:t>
            </a:r>
          </a:p>
          <a:p>
            <a:r>
              <a:rPr lang="en-US"/>
              <a:t>&lt;object&gt; </a:t>
            </a:r>
            <a:r>
              <a:rPr lang="en-US" b="0" i="0">
                <a:solidFill>
                  <a:srgbClr val="333333"/>
                </a:solidFill>
                <a:effectLst/>
                <a:latin typeface="verdana" panose="020B0604030504040204" pitchFamily="34" charset="0"/>
              </a:rPr>
              <a:t>It is used to embed an object in HTML file.</a:t>
            </a:r>
          </a:p>
          <a:p>
            <a:r>
              <a:rPr lang="en-US">
                <a:solidFill>
                  <a:srgbClr val="333333"/>
                </a:solidFill>
                <a:latin typeface="verdana" panose="020B0604030504040204" pitchFamily="34" charset="0"/>
              </a:rPr>
              <a:t>&lt;option&gt;It is used to define options or items in a drop-down list</a:t>
            </a:r>
            <a:endParaRPr lang="en-US"/>
          </a:p>
          <a:p>
            <a:pPr marL="0" indent="0">
              <a:buNone/>
            </a:pPr>
            <a:endParaRPr lang="en-US"/>
          </a:p>
        </p:txBody>
      </p:sp>
    </p:spTree>
    <p:extLst>
      <p:ext uri="{BB962C8B-B14F-4D97-AF65-F5344CB8AC3E}">
        <p14:creationId xmlns:p14="http://schemas.microsoft.com/office/powerpoint/2010/main" val="35774711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Gallery</vt:lpstr>
      <vt:lpstr>Tags and syntax</vt:lpstr>
      <vt:lpstr>Meaning</vt:lpstr>
      <vt:lpstr>Html tags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Tags and syntax</dc:title>
  <dc:creator>keethanakan15@gmail.com</dc:creator>
  <cp:lastModifiedBy>keethanakan15@gmail.com</cp:lastModifiedBy>
  <cp:revision>1</cp:revision>
  <dcterms:created xsi:type="dcterms:W3CDTF">2022-08-14T12:24:06Z</dcterms:created>
  <dcterms:modified xsi:type="dcterms:W3CDTF">2022-08-14T13:00:12Z</dcterms:modified>
</cp:coreProperties>
</file>