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7" r:id="rId7"/>
    <p:sldId id="269" r:id="rId8"/>
    <p:sldId id="26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344D4-175B-46B4-BF36-99A4F81B43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65A04-35D8-49A7-A3F6-7858EA60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1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5A04-35D8-49A7-A3F6-7858EA60B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E122-6EC0-4365-BE5A-3434FD38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FC4BF-855C-4837-AFD8-81384800C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0592-0FE4-425B-8B9D-188CAF3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75D0-4E16-41B3-B4E4-7AA1DA1F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3CFB-8967-452D-9238-7E29C43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F882-BEAB-4CB1-8885-F7467226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5463-F0BC-4841-B4D7-413365A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02B6-9E78-4643-9A3A-3FADCBEC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3FDD-6ED2-4AAE-9306-3DA8C26E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36FD2-3080-4CB1-BB26-EF2E00D0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44F90-E69B-4E56-96DE-ED1731652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2DF5-F689-4BF4-B787-D8A380324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2F46-4838-4BBF-9E87-CB86F41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0030-1583-4723-AAC7-B715E543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B57F-6FEB-4A0A-B88E-45568064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B3FE-644C-4A4A-941E-B102917A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B630-0E3F-4E7A-8806-E98F1F25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0A17-ED1E-4A00-BA28-C0938931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B562-5BD7-4832-8E31-44F25719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FE4A-C77B-4038-81D7-9DA57894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14A4-1D89-4FE4-8D94-1967E14B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6250-99A0-4700-B3BE-BDB5FE92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FE61-FE06-4C88-B186-78706AA7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D687-A240-4467-9893-2CD45C2C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00C6-C96F-4016-A02E-ED057C0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0EFA-4447-40DB-B5F9-364AB2E9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75A5-BB69-45A2-B3D5-164963D93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A56D-F0F9-44CC-9F73-6E71DA6C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C10C-8A4D-4D42-9D60-E0A08C14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A791-236C-4114-9A92-93A329F1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5723-3E56-4C63-9A71-14BA05F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226-1FB6-41DF-BD04-D77F60FD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9AD3-D6B1-4025-AE7E-BCCE6960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C791E-C303-4119-9D2E-D940B59D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157BF-C96F-43F9-9CA9-8457567E8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6AE69-2480-4A34-817C-25308186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DF879-BC56-41C0-AA68-C3545B28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1FDC1-F674-415E-B538-F0BE3D2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53FB3-3775-404B-98CD-5DB8584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954C-995E-4FF3-80B8-0DB7BBC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704A-E09F-46E4-9B7C-BBC61AC2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9D88-5113-49D4-9D28-FF80AEF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D7F1-ED12-4E5B-8BCF-B5ED2912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9F0B-0BC7-40D8-A33C-8598A0C6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61602-3581-4E2D-90B9-4A79D890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F993-C0A3-4BD1-A725-F7550110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0707-A331-4CEC-80D3-DF4C3C2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E6FF-18B0-4230-A0A5-04488732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CFF95-705A-48E8-A3BA-11607A9D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11CB-3EBA-4A4F-BC1B-43117F21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0373-2B78-413B-9394-0AE29F4B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F127-A3D5-46E7-B275-6A1DAC81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4C6B-0129-4734-A0DD-50D6DD76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71C5B-7646-4818-A644-2E5786609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9BE0-9DC6-4A77-8307-9212E1B50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EFA2-C480-458A-AF46-568DEA3F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1FF0E-EA66-408C-8087-F47123A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B3E3-1539-465F-B73F-5608AC4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76B38-A584-4DDE-81F1-A792B0FD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32D0-FF65-4306-A514-76169147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B50F-024F-4373-A553-0A25F179C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BEF3-6AA5-49FC-8F0F-0205F7709BF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D00A-03A6-4056-A52A-C14CA1A3E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9FF1-0617-4DFA-ABAD-0ABBCE03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BF5F-0953-4A84-862E-ABEB0B67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pps.ospc.org/taxbrain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hyperlink" Target="http://apps.ospc.org/taxbra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SLmodels/Tax-Calculator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256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Public’s Tax Preferences and Self-interest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84936-D3DE-4AF0-84E2-DA9F8EAB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9423"/>
            <a:ext cx="9144000" cy="1288015"/>
          </a:xfrm>
        </p:spPr>
        <p:txBody>
          <a:bodyPr/>
          <a:lstStyle/>
          <a:p>
            <a:r>
              <a:rPr lang="en-US" dirty="0"/>
              <a:t>Do people favor tax structures that favor them?</a:t>
            </a:r>
          </a:p>
          <a:p>
            <a:r>
              <a:rPr lang="en-US" dirty="0"/>
              <a:t>Do they change preferences when ‘nudged’ about the importance of government spending?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7767D8-1E8F-4D37-93C7-A1D8415310F4}"/>
              </a:ext>
            </a:extLst>
          </p:cNvPr>
          <p:cNvSpPr txBox="1">
            <a:spLocks/>
          </p:cNvSpPr>
          <p:nvPr/>
        </p:nvSpPr>
        <p:spPr>
          <a:xfrm>
            <a:off x="1524000" y="5066399"/>
            <a:ext cx="9144000" cy="47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Keertana V. Chidambaram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Answers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10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876225" y="1593140"/>
            <a:ext cx="10439549" cy="39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3A51A0E-027E-4FC4-B1F7-B9FD20B17B82}"/>
              </a:ext>
            </a:extLst>
          </p:cNvPr>
          <p:cNvSpPr txBox="1">
            <a:spLocks/>
          </p:cNvSpPr>
          <p:nvPr/>
        </p:nvSpPr>
        <p:spPr>
          <a:xfrm>
            <a:off x="856348" y="1679280"/>
            <a:ext cx="10439549" cy="39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Measure of pro-tax behavior in the population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Observing behavior change with ‘nudge’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Which demographic is more likely to be pro-tax and which anti-tax?</a:t>
            </a:r>
          </a:p>
        </p:txBody>
      </p:sp>
    </p:spTree>
    <p:extLst>
      <p:ext uri="{BB962C8B-B14F-4D97-AF65-F5344CB8AC3E}">
        <p14:creationId xmlns:p14="http://schemas.microsoft.com/office/powerpoint/2010/main" val="7912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84936-D3DE-4AF0-84E2-DA9F8EAB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7" y="4209145"/>
            <a:ext cx="9659267" cy="1380570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Ballard-Rosa et al  “The Structure of American Income Tax Policy Preferences”, Journal of Politics, (2017)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/>
              <a:t>Citrin</a:t>
            </a:r>
            <a:r>
              <a:rPr lang="en-US" sz="1800" dirty="0"/>
              <a:t>, “Do people want something for nothing: Public opinion on taxes and government spending”, National Tax Journal, (1979)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Beck et al, “Citizen views of taxes and services: a tale of three cities”, Social Science Quarterly (1987)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2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876225" y="1487716"/>
            <a:ext cx="10439549" cy="2721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Summary: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Respondents on average prefer tax structures assigning lower tax for their bracket.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Respondents consider total revenue generated when picking a tax structure.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Coexistence of high satisfaction with public services and displeasure with tax levied.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Demographic difference in tax preferences: (</a:t>
            </a:r>
            <a:r>
              <a:rPr lang="en-US" dirty="0" err="1"/>
              <a:t>i</a:t>
            </a:r>
            <a:r>
              <a:rPr lang="en-US" dirty="0"/>
              <a:t>) political affiliation, (ii) race, </a:t>
            </a:r>
            <a:br>
              <a:rPr lang="en-US" dirty="0"/>
            </a:br>
            <a:r>
              <a:rPr lang="en-US" dirty="0"/>
              <a:t>(iii) renter/homeowner etc.</a:t>
            </a:r>
          </a:p>
        </p:txBody>
      </p:sp>
    </p:spTree>
    <p:extLst>
      <p:ext uri="{BB962C8B-B14F-4D97-AF65-F5344CB8AC3E}">
        <p14:creationId xmlns:p14="http://schemas.microsoft.com/office/powerpoint/2010/main" val="26838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Motivation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3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876225" y="1606392"/>
            <a:ext cx="10439549" cy="424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On one hand people are self-interested, on the other, they care about public spending (superior government services and income redistribution)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So, how much are people willing to give up as tax in return for better government functioning and a more equitable society?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Is there is a demographic variation in this trend?</a:t>
            </a:r>
          </a:p>
        </p:txBody>
      </p:sp>
    </p:spTree>
    <p:extLst>
      <p:ext uri="{BB962C8B-B14F-4D97-AF65-F5344CB8AC3E}">
        <p14:creationId xmlns:p14="http://schemas.microsoft.com/office/powerpoint/2010/main" val="321785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New 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4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876225" y="1593140"/>
            <a:ext cx="10439549" cy="39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Previous studies access the behavior based on loose economic models. This study would use an open source tax calculation (</a:t>
            </a:r>
            <a:r>
              <a:rPr lang="en-US" sz="2800" dirty="0">
                <a:hlinkClick r:id="rId6"/>
              </a:rPr>
              <a:t>http://apps.ospc.org/taxbrain/</a:t>
            </a:r>
            <a:r>
              <a:rPr lang="en-US" sz="2800" dirty="0"/>
              <a:t>) – much better estimation of tax policy change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No previous study accesses the change in behavior when presented with new knowledge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Plans for a more thorough study of demographical variation (e.g. inclusion of interaction terms, e.g. young republican vs. older democrat)</a:t>
            </a:r>
          </a:p>
        </p:txBody>
      </p:sp>
    </p:spTree>
    <p:extLst>
      <p:ext uri="{BB962C8B-B14F-4D97-AF65-F5344CB8AC3E}">
        <p14:creationId xmlns:p14="http://schemas.microsoft.com/office/powerpoint/2010/main" val="25329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Tax Calculator: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5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876225" y="1593140"/>
            <a:ext cx="10439549" cy="39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Open source tax calculator: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Python code: </a:t>
            </a:r>
            <a:r>
              <a:rPr lang="en-US" sz="2400" dirty="0">
                <a:hlinkClick r:id="rId6"/>
              </a:rPr>
              <a:t>https://github.com/PSLmodels/Tax-Calculator</a:t>
            </a: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/>
              <a:t>Webapp</a:t>
            </a:r>
            <a:r>
              <a:rPr lang="en-US" sz="2400" dirty="0"/>
              <a:t>: </a:t>
            </a:r>
            <a:r>
              <a:rPr lang="en-US" sz="2400" dirty="0">
                <a:hlinkClick r:id="rId7"/>
              </a:rPr>
              <a:t>http://apps.ospc.org/taxbrain/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Simulates USA federal income and payroll tax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Based on 2 micro-datasets: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IRS-SOI Public Use File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Census Current Population Survey</a:t>
            </a:r>
          </a:p>
        </p:txBody>
      </p:sp>
    </p:spTree>
    <p:extLst>
      <p:ext uri="{BB962C8B-B14F-4D97-AF65-F5344CB8AC3E}">
        <p14:creationId xmlns:p14="http://schemas.microsoft.com/office/powerpoint/2010/main" val="136408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Tax Calculator: Inputs and Outputs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6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925922" y="1331210"/>
            <a:ext cx="10348366" cy="444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Input parameters: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Maximum table earnings for social security (1 threshold)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Long term capital gains and qualified dividend tax rates (3 brackets)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Personal income tax rates (7 brackets)</a:t>
            </a:r>
          </a:p>
          <a:p>
            <a:pPr lvl="1" algn="l"/>
            <a:endParaRPr lang="en-US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601390-544D-4504-94B8-1FF669CC6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43002"/>
              </p:ext>
            </p:extLst>
          </p:nvPr>
        </p:nvGraphicFramePr>
        <p:xfrm>
          <a:off x="1325216" y="3180328"/>
          <a:ext cx="9611307" cy="2329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737">
                  <a:extLst>
                    <a:ext uri="{9D8B030D-6E8A-4147-A177-3AD203B41FA5}">
                      <a16:colId xmlns:a16="http://schemas.microsoft.com/office/drawing/2014/main" val="3022101041"/>
                    </a:ext>
                  </a:extLst>
                </a:gridCol>
                <a:gridCol w="3747038">
                  <a:extLst>
                    <a:ext uri="{9D8B030D-6E8A-4147-A177-3AD203B41FA5}">
                      <a16:colId xmlns:a16="http://schemas.microsoft.com/office/drawing/2014/main" val="892942135"/>
                    </a:ext>
                  </a:extLst>
                </a:gridCol>
                <a:gridCol w="2041992">
                  <a:extLst>
                    <a:ext uri="{9D8B030D-6E8A-4147-A177-3AD203B41FA5}">
                      <a16:colId xmlns:a16="http://schemas.microsoft.com/office/drawing/2014/main" val="1049569940"/>
                    </a:ext>
                  </a:extLst>
                </a:gridCol>
                <a:gridCol w="1375211">
                  <a:extLst>
                    <a:ext uri="{9D8B030D-6E8A-4147-A177-3AD203B41FA5}">
                      <a16:colId xmlns:a16="http://schemas.microsoft.com/office/drawing/2014/main" val="1752976585"/>
                    </a:ext>
                  </a:extLst>
                </a:gridCol>
                <a:gridCol w="1476329">
                  <a:extLst>
                    <a:ext uri="{9D8B030D-6E8A-4147-A177-3AD203B41FA5}">
                      <a16:colId xmlns:a16="http://schemas.microsoft.com/office/drawing/2014/main" val="4223136215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 No.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Brackets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Default 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Survey range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Maximum  table earnings for Social Security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$127,200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$0 - $1,000,000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27342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Personal income: non-AMT, non-pass-through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{$9,325, $18,650, $9,325, $13,350}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0%-25%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231335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{$37,950, $75,900, $37,950, $50,800}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0%-30%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71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Tax Calculator: Inputs and Outputs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7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925922" y="1331210"/>
            <a:ext cx="4335191" cy="444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Output parameters: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% population affected in the income group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Average % change in after tax income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Average total tax change in group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Change in total government liabilities</a:t>
            </a:r>
          </a:p>
          <a:p>
            <a:pPr lvl="1" algn="l"/>
            <a:endParaRPr lang="en-US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7AD9D-4FC6-45D8-84F9-2C095557E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898" y="1774242"/>
            <a:ext cx="64389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9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Survey Design: Computation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8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925922" y="1331210"/>
            <a:ext cx="10348366" cy="444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Model iterations: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11 parameter, ~3-4 options each, ~1,000,000 possible solutions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Pre-computing or compute on demand?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Pre-computing approximate time: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/>
              <a:t>1,000,000 iterations * 1 min / 200 clusters / 60 mins / 24 hours ~ 3.5 days</a:t>
            </a: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Advantages: less lookup time, less probability of glitches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Disadvantages: redundant calculations (~10,000 respondents vs. ~1,000,000 computations)</a:t>
            </a: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66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BAD-CF5E-49EE-B965-05CAF3BA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84"/>
            <a:ext cx="9144000" cy="880801"/>
          </a:xfrm>
        </p:spPr>
        <p:txBody>
          <a:bodyPr>
            <a:normAutofit/>
          </a:bodyPr>
          <a:lstStyle/>
          <a:p>
            <a:r>
              <a:rPr lang="en-US" sz="4800" b="1" dirty="0"/>
              <a:t>Survey Design: Computation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C661-1D00-4D6E-8E9D-850672EC143F}"/>
              </a:ext>
            </a:extLst>
          </p:cNvPr>
          <p:cNvSpPr/>
          <p:nvPr/>
        </p:nvSpPr>
        <p:spPr>
          <a:xfrm>
            <a:off x="0" y="6003235"/>
            <a:ext cx="12192000" cy="947530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77DBA-2AC6-41AE-8BA5-92E71F583910}"/>
              </a:ext>
            </a:extLst>
          </p:cNvPr>
          <p:cNvSpPr/>
          <p:nvPr/>
        </p:nvSpPr>
        <p:spPr>
          <a:xfrm>
            <a:off x="0" y="-4589"/>
            <a:ext cx="12192000" cy="290954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89AA-0C2A-4DA2-8AF7-6999ACD0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64" y="6266697"/>
            <a:ext cx="2091960" cy="4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4778-3374-49A6-B615-4EDC1D84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52" b="99225" l="778" r="96109">
                        <a14:foregroundMark x1="7004" y1="17829" x2="51362" y2="27132"/>
                        <a14:foregroundMark x1="51362" y1="27132" x2="85603" y2="25581"/>
                        <a14:foregroundMark x1="85603" y1="25581" x2="53696" y2="52713"/>
                        <a14:foregroundMark x1="53696" y1="52713" x2="22568" y2="54264"/>
                        <a14:foregroundMark x1="22568" y1="54264" x2="85214" y2="78295"/>
                        <a14:foregroundMark x1="85214" y1="78295" x2="44358" y2="95349"/>
                        <a14:foregroundMark x1="44358" y1="95349" x2="5837" y2="91473"/>
                        <a14:foregroundMark x1="6615" y1="31783" x2="34241" y2="11628"/>
                        <a14:foregroundMark x1="34241" y1="11628" x2="77821" y2="25581"/>
                        <a14:foregroundMark x1="75486" y1="16279" x2="6615" y2="11628"/>
                        <a14:foregroundMark x1="6615" y1="11628" x2="66926" y2="20155"/>
                        <a14:foregroundMark x1="66926" y1="20155" x2="7004" y2="13953"/>
                        <a14:foregroundMark x1="7004" y1="13953" x2="64981" y2="36434"/>
                        <a14:foregroundMark x1="64981" y1="36434" x2="85603" y2="28682"/>
                        <a14:foregroundMark x1="9728" y1="40310" x2="10506" y2="77519"/>
                        <a14:foregroundMark x1="7004" y1="58140" x2="8949" y2="77519"/>
                        <a14:foregroundMark x1="8949" y1="77519" x2="42023" y2="76744"/>
                        <a14:foregroundMark x1="42023" y1="76744" x2="44358" y2="76744"/>
                        <a14:foregroundMark x1="44358" y1="76744" x2="76654" y2="77519"/>
                        <a14:foregroundMark x1="76654" y1="77519" x2="96887" y2="80620"/>
                        <a14:foregroundMark x1="96887" y1="80620" x2="42412" y2="81395"/>
                        <a14:foregroundMark x1="61479" y1="93798" x2="94163" y2="99225"/>
                        <a14:foregroundMark x1="94163" y1="99225" x2="87160" y2="89147"/>
                        <a14:foregroundMark x1="22568" y1="85271" x2="10117" y2="85271"/>
                        <a14:foregroundMark x1="10117" y1="85271" x2="4280" y2="86822"/>
                        <a14:foregroundMark x1="6226" y1="82946" x2="23735" y2="80620"/>
                        <a14:foregroundMark x1="23735" y1="80620" x2="63424" y2="80620"/>
                        <a14:foregroundMark x1="63424" y1="80620" x2="93385" y2="78295"/>
                        <a14:foregroundMark x1="93385" y1="78295" x2="93774" y2="78295"/>
                        <a14:foregroundMark x1="72374" y1="79845" x2="49805" y2="76744"/>
                        <a14:foregroundMark x1="61479" y1="80620" x2="39300" y2="79070"/>
                        <a14:foregroundMark x1="39300" y1="79070" x2="10506" y2="72093"/>
                        <a14:foregroundMark x1="35019" y1="82171" x2="11673" y2="80620"/>
                        <a14:foregroundMark x1="35019" y1="79845" x2="12451" y2="78295"/>
                        <a14:foregroundMark x1="17510" y1="80620" x2="778" y2="76744"/>
                        <a14:foregroundMark x1="79767" y1="45736" x2="84436" y2="65891"/>
                        <a14:foregroundMark x1="89883" y1="49612" x2="89105" y2="72868"/>
                        <a14:foregroundMark x1="88327" y1="29457" x2="85214" y2="58140"/>
                        <a14:foregroundMark x1="89105" y1="17829" x2="89494" y2="65891"/>
                        <a14:foregroundMark x1="84436" y1="27132" x2="72763" y2="15504"/>
                        <a14:foregroundMark x1="8171" y1="45736" x2="41634" y2="51163"/>
                        <a14:foregroundMark x1="36187" y1="43411" x2="28405" y2="43411"/>
                        <a14:backgroundMark x1="4831" y1="29047" x2="5836" y2="34766"/>
                        <a14:backgroundMark x1="4122" y1="25015" x2="4265" y2="25828"/>
                        <a14:backgroundMark x1="3717" y1="22707" x2="3749" y2="22892"/>
                        <a14:backgroundMark x1="2724" y1="17054" x2="3438" y2="21121"/>
                        <a14:backgroundMark x1="1556" y1="14729" x2="1556" y2="60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75" y="6081067"/>
            <a:ext cx="1627047" cy="8166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6F48-F21D-4103-9A0C-B881A987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BF5F-0953-4A84-862E-ABEB0B6744D3}" type="slidenum">
              <a:rPr lang="en-US" smtClean="0"/>
              <a:t>9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0E1289-39FC-4AB9-BCC8-217905263C7C}"/>
              </a:ext>
            </a:extLst>
          </p:cNvPr>
          <p:cNvSpPr txBox="1">
            <a:spLocks/>
          </p:cNvSpPr>
          <p:nvPr/>
        </p:nvSpPr>
        <p:spPr>
          <a:xfrm>
            <a:off x="876225" y="1593140"/>
            <a:ext cx="10439549" cy="39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Computational tools: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Tax calculator python interface</a:t>
            </a:r>
          </a:p>
          <a:p>
            <a:pPr lvl="1" algn="l"/>
            <a:r>
              <a:rPr lang="en-US" sz="2800" dirty="0"/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Parallel processing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23224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629</Words>
  <Application>Microsoft Office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Public’s Tax Preferences and Self-interest</vt:lpstr>
      <vt:lpstr>Literature</vt:lpstr>
      <vt:lpstr>Motivation</vt:lpstr>
      <vt:lpstr>New contribution</vt:lpstr>
      <vt:lpstr>Tax Calculator: Overview</vt:lpstr>
      <vt:lpstr>Tax Calculator: Inputs and Outputs</vt:lpstr>
      <vt:lpstr>Tax Calculator: Inputs and Outputs</vt:lpstr>
      <vt:lpstr>Survey Design: Computation</vt:lpstr>
      <vt:lpstr>Survey Design: Computation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Public’s Tax Preferences and Self-interest</dc:title>
  <dc:creator>Keertana VC</dc:creator>
  <cp:lastModifiedBy>Keertana VC</cp:lastModifiedBy>
  <cp:revision>37</cp:revision>
  <dcterms:created xsi:type="dcterms:W3CDTF">2019-04-10T03:09:27Z</dcterms:created>
  <dcterms:modified xsi:type="dcterms:W3CDTF">2019-04-10T04:47:05Z</dcterms:modified>
</cp:coreProperties>
</file>