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3"/>
  </p:notesMasterIdLst>
  <p:sldIdLst>
    <p:sldId id="256" r:id="rId2"/>
    <p:sldId id="263" r:id="rId3"/>
    <p:sldId id="349" r:id="rId4"/>
    <p:sldId id="368" r:id="rId5"/>
    <p:sldId id="373" r:id="rId6"/>
    <p:sldId id="374" r:id="rId7"/>
    <p:sldId id="375" r:id="rId8"/>
    <p:sldId id="376" r:id="rId9"/>
    <p:sldId id="371" r:id="rId10"/>
    <p:sldId id="372" r:id="rId11"/>
    <p:sldId id="367" r:id="rId12"/>
  </p:sldIdLst>
  <p:sldSz cx="9144000" cy="5143500" type="screen16x9"/>
  <p:notesSz cx="6858000" cy="9144000"/>
  <p:embeddedFontLst>
    <p:embeddedFont>
      <p:font typeface="Hammersmith One" panose="020B0604020202020204" charset="0"/>
      <p:regular r:id="rId14"/>
    </p:embeddedFont>
    <p:embeddedFont>
      <p:font typeface="Manjari" panose="020B0604020202020204" charset="0"/>
      <p:regular r:id="rId15"/>
      <p:bold r:id="rId16"/>
    </p:embeddedFont>
    <p:embeddedFont>
      <p:font typeface="Trebuchet MS" panose="020B0603020202020204" pitchFamily="34" charset="0"/>
      <p:regular r:id="rId17"/>
      <p:bold r:id="rId18"/>
      <p:italic r:id="rId19"/>
      <p:boldItalic r:id="rId20"/>
    </p:embeddedFont>
    <p:embeddedFont>
      <p:font typeface="Ubuntu"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68995E-4A67-494C-84B6-608E4FA8DBDC}">
  <a:tblStyle styleId="{7868995E-4A67-494C-84B6-608E4FA8DB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8591574-0271-4A8F-A00E-5C03CA9BCA61}"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BB69B59D-BDAD-42E4-B3D9-097BFA37772F}"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461C9080-534D-4456-938B-29D537A2C6BD}"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8E2D03F0-06D5-4C58-855D-7D240AA765EF}"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C7D20017-5822-496D-9ADB-CAE52C68E36B}"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41" d="100"/>
          <a:sy n="141" d="100"/>
        </p:scale>
        <p:origin x="8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381123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42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56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559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lt2" tx2="dk2" accent1="accent1" accent2="accent2" accent3="accent3" accent4="accent4" accent5="accent5" accent6="accent6" hlink="hlink" folHlink="folHlink"/>
  <p:sldLayoutIdLst>
    <p:sldLayoutId id="2147483648" r:id="rId1"/>
    <p:sldLayoutId id="214748368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100" y="5191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solidFill>
                  <a:schemeClr val="accent2"/>
                </a:solidFill>
                <a:latin typeface="+mj-lt"/>
              </a:rPr>
              <a:t>Mental Health in Tech Industry</a:t>
            </a:r>
            <a:endParaRPr sz="4000" dirty="0">
              <a:solidFill>
                <a:schemeClr val="accent2"/>
              </a:solidFill>
              <a:latin typeface="+mj-lt"/>
            </a:endParaRPr>
          </a:p>
        </p:txBody>
      </p:sp>
      <p:sp>
        <p:nvSpPr>
          <p:cNvPr id="1321" name="Google Shape;1321;p54"/>
          <p:cNvSpPr txBox="1">
            <a:spLocks noGrp="1"/>
          </p:cNvSpPr>
          <p:nvPr>
            <p:ph type="subTitle" idx="1"/>
          </p:nvPr>
        </p:nvSpPr>
        <p:spPr>
          <a:xfrm>
            <a:off x="1283100" y="2571749"/>
            <a:ext cx="6577800" cy="760997"/>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2400"/>
              <a:buNone/>
            </a:pPr>
            <a:r>
              <a:rPr lang="nn-NO" dirty="0">
                <a:latin typeface="+mj-lt"/>
              </a:rPr>
              <a:t>Noor Ahmed (2112282)</a:t>
            </a:r>
          </a:p>
          <a:p>
            <a:pPr marL="0" lvl="0" indent="0" algn="ctr" rtl="0">
              <a:lnSpc>
                <a:spcPct val="100000"/>
              </a:lnSpc>
              <a:spcBef>
                <a:spcPts val="0"/>
              </a:spcBef>
              <a:spcAft>
                <a:spcPts val="0"/>
              </a:spcAft>
              <a:buClr>
                <a:schemeClr val="dk1"/>
              </a:buClr>
              <a:buSzPts val="2400"/>
              <a:buNone/>
            </a:pPr>
            <a:r>
              <a:rPr lang="nn-NO" dirty="0">
                <a:latin typeface="+mj-lt"/>
              </a:rPr>
              <a:t>Keertan Kumar (2012161)</a:t>
            </a:r>
          </a:p>
        </p:txBody>
      </p:sp>
      <p:sp>
        <p:nvSpPr>
          <p:cNvPr id="4" name="Google Shape;1321;p54">
            <a:extLst>
              <a:ext uri="{FF2B5EF4-FFF2-40B4-BE49-F238E27FC236}">
                <a16:creationId xmlns:a16="http://schemas.microsoft.com/office/drawing/2014/main" id="{D62870DD-D226-4BE6-86EF-5AD5E8CC095F}"/>
              </a:ext>
            </a:extLst>
          </p:cNvPr>
          <p:cNvSpPr txBox="1">
            <a:spLocks/>
          </p:cNvSpPr>
          <p:nvPr/>
        </p:nvSpPr>
        <p:spPr>
          <a:xfrm>
            <a:off x="1283100" y="3205057"/>
            <a:ext cx="6577800" cy="45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2800"/>
              <a:buFont typeface="Manjari"/>
              <a:buNone/>
              <a:defRPr sz="1500" b="0" i="0" u="none" strike="noStrike" cap="none">
                <a:solidFill>
                  <a:schemeClr val="accent2"/>
                </a:solidFill>
                <a:latin typeface="Manjari"/>
                <a:ea typeface="Manjari"/>
                <a:cs typeface="Manjari"/>
                <a:sym typeface="Manjari"/>
              </a:defRPr>
            </a:lvl1pPr>
            <a:lvl2pPr marL="914400" marR="0" lvl="1"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9pPr>
          </a:lstStyle>
          <a:p>
            <a:pPr marL="0" indent="0">
              <a:buClr>
                <a:schemeClr val="dk1"/>
              </a:buClr>
              <a:buSzPts val="2400"/>
            </a:pPr>
            <a:endParaRPr lang="nn-NO"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mj-lt"/>
              </a:rPr>
              <a:t>References</a:t>
            </a:r>
          </a:p>
        </p:txBody>
      </p:sp>
      <p:sp>
        <p:nvSpPr>
          <p:cNvPr id="3" name="Subtitle 2"/>
          <p:cNvSpPr>
            <a:spLocks noGrp="1"/>
          </p:cNvSpPr>
          <p:nvPr>
            <p:ph type="subTitle" idx="1"/>
          </p:nvPr>
        </p:nvSpPr>
        <p:spPr>
          <a:xfrm>
            <a:off x="713250" y="1126099"/>
            <a:ext cx="7536670" cy="3879393"/>
          </a:xfrm>
        </p:spPr>
        <p:txBody>
          <a:bodyPr/>
          <a:lstStyle/>
          <a:p>
            <a:pPr marL="114300" indent="0">
              <a:buNone/>
            </a:pPr>
            <a:r>
              <a:rPr lang="en-US" sz="1400" dirty="0">
                <a:latin typeface="+mj-lt"/>
              </a:rPr>
              <a:t>[1]	“Relationship between Employee Mental Health and Job Performance: Mediation Role of Innovative Behavior and Work Engagement - PMC.” Accessed: Dec. 24, 2023. [Online]. Available: https://www.ncbi.nlm.nih.gov/pmc/articles/PMC9180763/</a:t>
            </a:r>
          </a:p>
          <a:p>
            <a:pPr marL="114300" indent="0">
              <a:buNone/>
            </a:pPr>
            <a:r>
              <a:rPr lang="en-US" sz="1400" dirty="0">
                <a:latin typeface="+mj-lt"/>
              </a:rPr>
              <a:t>[2]	M. T. Ford, C. P. </a:t>
            </a:r>
            <a:r>
              <a:rPr lang="en-US" sz="1400" dirty="0" err="1">
                <a:latin typeface="+mj-lt"/>
              </a:rPr>
              <a:t>Cerasoli</a:t>
            </a:r>
            <a:r>
              <a:rPr lang="en-US" sz="1400" dirty="0">
                <a:latin typeface="+mj-lt"/>
              </a:rPr>
              <a:t>, J. A. Higgins, and A. L. </a:t>
            </a:r>
            <a:r>
              <a:rPr lang="en-US" sz="1400" dirty="0" err="1">
                <a:latin typeface="+mj-lt"/>
              </a:rPr>
              <a:t>Decesare</a:t>
            </a:r>
            <a:r>
              <a:rPr lang="en-US" sz="1400" dirty="0">
                <a:latin typeface="+mj-lt"/>
              </a:rPr>
              <a:t>, “Relationships between psychological, physical, and </a:t>
            </a:r>
            <a:r>
              <a:rPr lang="en-US" sz="1400" dirty="0" err="1">
                <a:latin typeface="+mj-lt"/>
              </a:rPr>
              <a:t>behavioural</a:t>
            </a:r>
            <a:r>
              <a:rPr lang="en-US" sz="1400" dirty="0">
                <a:latin typeface="+mj-lt"/>
              </a:rPr>
              <a:t> health and work performance: A review and meta-analysis,” Work &amp; Stress, vol. 25, no. 3, pp. 185–204, Jul. 2011, </a:t>
            </a:r>
            <a:r>
              <a:rPr lang="en-US" sz="1400" dirty="0" err="1">
                <a:latin typeface="+mj-lt"/>
              </a:rPr>
              <a:t>doi</a:t>
            </a:r>
            <a:r>
              <a:rPr lang="en-US" sz="1400" dirty="0">
                <a:latin typeface="+mj-lt"/>
              </a:rPr>
              <a:t>: 10.1080/02678373.2011.609035.</a:t>
            </a:r>
          </a:p>
          <a:p>
            <a:pPr marL="114300" indent="0">
              <a:buNone/>
            </a:pPr>
            <a:r>
              <a:rPr lang="en-US" sz="1400" dirty="0">
                <a:latin typeface="+mj-lt"/>
              </a:rPr>
              <a:t>[3]	K. </a:t>
            </a:r>
            <a:r>
              <a:rPr lang="en-US" sz="1400" dirty="0" err="1">
                <a:latin typeface="+mj-lt"/>
              </a:rPr>
              <a:t>Memish</a:t>
            </a:r>
            <a:r>
              <a:rPr lang="en-US" sz="1400" dirty="0">
                <a:latin typeface="+mj-lt"/>
              </a:rPr>
              <a:t>, A. Martin, L. Bartlett, S. Dawkins, and K. Sanderson, “Workplace mental health: An international review of guidelines,” Preventive Medicine, vol. 101, pp. 213–222, Aug. 2017, </a:t>
            </a:r>
            <a:r>
              <a:rPr lang="en-US" sz="1400" dirty="0" err="1">
                <a:latin typeface="+mj-lt"/>
              </a:rPr>
              <a:t>doi</a:t>
            </a:r>
            <a:r>
              <a:rPr lang="en-US" sz="1400" dirty="0">
                <a:latin typeface="+mj-lt"/>
              </a:rPr>
              <a:t>: 10.1016/j.ypmed.2017.03.017.</a:t>
            </a:r>
          </a:p>
          <a:p>
            <a:pPr marL="114300" indent="0">
              <a:buNone/>
            </a:pPr>
            <a:r>
              <a:rPr lang="en-US" sz="1400" dirty="0">
                <a:latin typeface="+mj-lt"/>
              </a:rPr>
              <a:t>[4]	A. B. R. </a:t>
            </a:r>
            <a:r>
              <a:rPr lang="en-US" sz="1400" dirty="0" err="1">
                <a:latin typeface="+mj-lt"/>
              </a:rPr>
              <a:t>Shatte</a:t>
            </a:r>
            <a:r>
              <a:rPr lang="en-US" sz="1400" dirty="0">
                <a:latin typeface="+mj-lt"/>
              </a:rPr>
              <a:t>, D. M. Hutchinson, and S. J. Teague, “Machine learning in mental health: a scoping review of methods and applications,” Psychological Medicine, vol. 49, no. 9, pp. 1426–1448, Jul. 2019, </a:t>
            </a:r>
            <a:r>
              <a:rPr lang="en-US" sz="1400" dirty="0" err="1">
                <a:latin typeface="+mj-lt"/>
              </a:rPr>
              <a:t>doi</a:t>
            </a:r>
            <a:r>
              <a:rPr lang="en-US" sz="1400" dirty="0">
                <a:latin typeface="+mj-lt"/>
              </a:rPr>
              <a:t>: 10.1017/S0033291719000151.</a:t>
            </a:r>
          </a:p>
          <a:p>
            <a:pPr marL="114300" indent="0">
              <a:buNone/>
            </a:pPr>
            <a:r>
              <a:rPr lang="en-US" sz="1400" dirty="0">
                <a:latin typeface="+mj-lt"/>
              </a:rPr>
              <a:t>[5]	R. </a:t>
            </a:r>
            <a:r>
              <a:rPr lang="en-US" sz="1400" dirty="0" err="1">
                <a:latin typeface="+mj-lt"/>
              </a:rPr>
              <a:t>Katarya</a:t>
            </a:r>
            <a:r>
              <a:rPr lang="en-US" sz="1400" dirty="0">
                <a:latin typeface="+mj-lt"/>
              </a:rPr>
              <a:t> and S. </a:t>
            </a:r>
            <a:r>
              <a:rPr lang="en-US" sz="1400" dirty="0" err="1">
                <a:latin typeface="+mj-lt"/>
              </a:rPr>
              <a:t>Maan</a:t>
            </a:r>
            <a:r>
              <a:rPr lang="en-US" sz="1400" dirty="0">
                <a:latin typeface="+mj-lt"/>
              </a:rPr>
              <a:t>, “Predicting Mental health disorders using Machine Learning for employees in technical and non-technical companies,” in 2020 IEEE International Conference on Advances and Developments in Electrical and Electronics Engineering (ICADEE), Dec. 2020, pp. 1–5. </a:t>
            </a:r>
            <a:r>
              <a:rPr lang="en-US" sz="1400" dirty="0" err="1">
                <a:latin typeface="+mj-lt"/>
              </a:rPr>
              <a:t>doi</a:t>
            </a:r>
            <a:r>
              <a:rPr lang="en-US" sz="1400" dirty="0">
                <a:latin typeface="+mj-lt"/>
              </a:rPr>
              <a:t>: 10.1109/ICADEE51157.2020.9368923.</a:t>
            </a:r>
          </a:p>
        </p:txBody>
      </p:sp>
    </p:spTree>
    <p:extLst>
      <p:ext uri="{BB962C8B-B14F-4D97-AF65-F5344CB8AC3E}">
        <p14:creationId xmlns:p14="http://schemas.microsoft.com/office/powerpoint/2010/main" val="2624375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100" y="5191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2"/>
                </a:solidFill>
                <a:latin typeface="+mj-lt"/>
              </a:rPr>
              <a:t>Thank You</a:t>
            </a:r>
            <a:endParaRPr dirty="0">
              <a:solidFill>
                <a:schemeClr val="accent2"/>
              </a:solidFill>
              <a:latin typeface="+mj-lt"/>
            </a:endParaRPr>
          </a:p>
        </p:txBody>
      </p:sp>
      <p:sp>
        <p:nvSpPr>
          <p:cNvPr id="4" name="Google Shape;1321;p54">
            <a:extLst>
              <a:ext uri="{FF2B5EF4-FFF2-40B4-BE49-F238E27FC236}">
                <a16:creationId xmlns:a16="http://schemas.microsoft.com/office/drawing/2014/main" id="{D62870DD-D226-4BE6-86EF-5AD5E8CC095F}"/>
              </a:ext>
            </a:extLst>
          </p:cNvPr>
          <p:cNvSpPr txBox="1">
            <a:spLocks/>
          </p:cNvSpPr>
          <p:nvPr/>
        </p:nvSpPr>
        <p:spPr>
          <a:xfrm>
            <a:off x="1283100" y="3205057"/>
            <a:ext cx="6577800" cy="45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2800"/>
              <a:buFont typeface="Manjari"/>
              <a:buNone/>
              <a:defRPr sz="1500" b="0" i="0" u="none" strike="noStrike" cap="none">
                <a:solidFill>
                  <a:schemeClr val="accent2"/>
                </a:solidFill>
                <a:latin typeface="Manjari"/>
                <a:ea typeface="Manjari"/>
                <a:cs typeface="Manjari"/>
                <a:sym typeface="Manjari"/>
              </a:defRPr>
            </a:lvl1pPr>
            <a:lvl2pPr marL="914400" marR="0" lvl="1"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9pPr>
          </a:lstStyle>
          <a:p>
            <a:pPr marL="0" indent="0">
              <a:buClr>
                <a:schemeClr val="dk1"/>
              </a:buClr>
              <a:buSzPts val="2400"/>
            </a:pPr>
            <a:endParaRPr lang="nn-NO" dirty="0">
              <a:latin typeface="+mj-lt"/>
            </a:endParaRPr>
          </a:p>
        </p:txBody>
      </p:sp>
    </p:spTree>
    <p:extLst>
      <p:ext uri="{BB962C8B-B14F-4D97-AF65-F5344CB8AC3E}">
        <p14:creationId xmlns:p14="http://schemas.microsoft.com/office/powerpoint/2010/main" val="180697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6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Introduction</a:t>
            </a:r>
            <a:endParaRPr dirty="0">
              <a:latin typeface="+mj-lt"/>
            </a:endParaRPr>
          </a:p>
        </p:txBody>
      </p:sp>
      <p:sp>
        <p:nvSpPr>
          <p:cNvPr id="1383" name="Google Shape;1383;p61"/>
          <p:cNvSpPr txBox="1">
            <a:spLocks noGrp="1"/>
          </p:cNvSpPr>
          <p:nvPr>
            <p:ph type="subTitle" idx="1"/>
          </p:nvPr>
        </p:nvSpPr>
        <p:spPr>
          <a:xfrm>
            <a:off x="767436" y="1064525"/>
            <a:ext cx="7717500" cy="2829527"/>
          </a:xfrm>
          <a:prstGeom prst="rect">
            <a:avLst/>
          </a:prstGeom>
        </p:spPr>
        <p:txBody>
          <a:bodyPr spcFirstLastPara="1" wrap="square" lIns="91425" tIns="91425" rIns="91425" bIns="91425" anchor="t" anchorCtr="0">
            <a:noAutofit/>
          </a:bodyPr>
          <a:lstStyle/>
          <a:p>
            <a:pPr marL="285750" indent="-285750"/>
            <a:r>
              <a:rPr lang="en-US" dirty="0">
                <a:latin typeface="+mj-lt"/>
              </a:rPr>
              <a:t>Mental health encompasses a wide range of psychological, emotional, and social aspects. </a:t>
            </a:r>
          </a:p>
          <a:p>
            <a:pPr marL="285750" indent="-285750"/>
            <a:endParaRPr lang="en-US" dirty="0">
              <a:latin typeface="+mj-lt"/>
            </a:endParaRPr>
          </a:p>
          <a:p>
            <a:pPr marL="285750" indent="-285750"/>
            <a:r>
              <a:rPr lang="en-US" dirty="0">
                <a:latin typeface="+mj-lt"/>
              </a:rPr>
              <a:t>These days, it leaves a lasting influence on both the prosperity of a company and the well-being of its employees. </a:t>
            </a:r>
          </a:p>
          <a:p>
            <a:pPr marL="285750" indent="-285750"/>
            <a:endParaRPr lang="en-US" dirty="0">
              <a:latin typeface="+mj-lt"/>
            </a:endParaRPr>
          </a:p>
          <a:p>
            <a:pPr marL="285750" indent="-285750"/>
            <a:r>
              <a:rPr lang="en-US" dirty="0">
                <a:latin typeface="+mj-lt"/>
              </a:rPr>
              <a:t>In job culture a person’s mental health matters a lot. In fact, having a good mental health positively affects job performance.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mj-lt"/>
              </a:rPr>
              <a:t>Problem Statement</a:t>
            </a:r>
          </a:p>
        </p:txBody>
      </p:sp>
      <p:sp>
        <p:nvSpPr>
          <p:cNvPr id="3" name="Subtitle 2"/>
          <p:cNvSpPr>
            <a:spLocks noGrp="1"/>
          </p:cNvSpPr>
          <p:nvPr>
            <p:ph type="subTitle" idx="1"/>
          </p:nvPr>
        </p:nvSpPr>
        <p:spPr>
          <a:xfrm>
            <a:off x="713250" y="1126100"/>
            <a:ext cx="7717500" cy="2423216"/>
          </a:xfrm>
        </p:spPr>
        <p:txBody>
          <a:bodyPr/>
          <a:lstStyle/>
          <a:p>
            <a:pPr marL="114300" indent="0">
              <a:buNone/>
            </a:pPr>
            <a:r>
              <a:rPr lang="en-US" dirty="0">
                <a:latin typeface="+mj-lt"/>
              </a:rPr>
              <a:t>This project aims to gain insights and look at factors that contribute to mental health problems in the tech industry. This objective is possible to achieve by using a mental health dataset provided by OSMI (Open Sourcing Mental Illness). The dataset is utilized by using machine learning techniques to predict the treatment needed for an employee using various features of the dataset. An interactive Power BI dashboard has also been the goal of this project to further interact with the data.</a:t>
            </a:r>
          </a:p>
        </p:txBody>
      </p:sp>
    </p:spTree>
    <p:extLst>
      <p:ext uri="{BB962C8B-B14F-4D97-AF65-F5344CB8AC3E}">
        <p14:creationId xmlns:p14="http://schemas.microsoft.com/office/powerpoint/2010/main" val="329352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j-lt"/>
              </a:rPr>
              <a:t>Methodology</a:t>
            </a:r>
          </a:p>
        </p:txBody>
      </p:sp>
      <p:sp>
        <p:nvSpPr>
          <p:cNvPr id="3" name="Subtitle 2"/>
          <p:cNvSpPr>
            <a:spLocks noGrp="1"/>
          </p:cNvSpPr>
          <p:nvPr>
            <p:ph type="subTitle" idx="1"/>
          </p:nvPr>
        </p:nvSpPr>
        <p:spPr>
          <a:xfrm>
            <a:off x="713250" y="1126101"/>
            <a:ext cx="7717500" cy="3784566"/>
          </a:xfrm>
        </p:spPr>
        <p:txBody>
          <a:bodyPr/>
          <a:lstStyle/>
          <a:p>
            <a:r>
              <a:rPr lang="en-US" dirty="0">
                <a:latin typeface="+mj-lt"/>
              </a:rPr>
              <a:t>Data Cleaning</a:t>
            </a:r>
          </a:p>
          <a:p>
            <a:r>
              <a:rPr lang="en-US" dirty="0">
                <a:latin typeface="+mj-lt"/>
              </a:rPr>
              <a:t>Data Visualization</a:t>
            </a:r>
          </a:p>
          <a:p>
            <a:r>
              <a:rPr lang="en-US" dirty="0">
                <a:latin typeface="+mj-lt"/>
              </a:rPr>
              <a:t>Model Training</a:t>
            </a:r>
          </a:p>
          <a:p>
            <a:r>
              <a:rPr lang="en-US" dirty="0">
                <a:latin typeface="+mj-lt"/>
              </a:rPr>
              <a:t>Power BI Dashboard</a:t>
            </a:r>
          </a:p>
          <a:p>
            <a:endParaRPr lang="en-US" dirty="0">
              <a:latin typeface="+mj-lt"/>
            </a:endParaRPr>
          </a:p>
        </p:txBody>
      </p:sp>
    </p:spTree>
    <p:extLst>
      <p:ext uri="{BB962C8B-B14F-4D97-AF65-F5344CB8AC3E}">
        <p14:creationId xmlns:p14="http://schemas.microsoft.com/office/powerpoint/2010/main" val="165731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j-lt"/>
              </a:rPr>
              <a:t>Model Training</a:t>
            </a:r>
          </a:p>
        </p:txBody>
      </p:sp>
      <p:sp>
        <p:nvSpPr>
          <p:cNvPr id="3" name="Subtitle 2"/>
          <p:cNvSpPr>
            <a:spLocks noGrp="1"/>
          </p:cNvSpPr>
          <p:nvPr>
            <p:ph type="subTitle" idx="1"/>
          </p:nvPr>
        </p:nvSpPr>
        <p:spPr>
          <a:xfrm>
            <a:off x="713250" y="1126101"/>
            <a:ext cx="7717500" cy="3784566"/>
          </a:xfrm>
        </p:spPr>
        <p:txBody>
          <a:bodyPr/>
          <a:lstStyle/>
          <a:p>
            <a:r>
              <a:rPr lang="en-US" dirty="0">
                <a:latin typeface="+mj-lt"/>
              </a:rPr>
              <a:t>Decision Tree Performance</a:t>
            </a:r>
          </a:p>
          <a:p>
            <a:endParaRPr lang="en-US" dirty="0">
              <a:latin typeface="+mj-lt"/>
            </a:endParaRPr>
          </a:p>
          <a:p>
            <a:endParaRPr lang="en-US" dirty="0">
              <a:latin typeface="+mj-lt"/>
            </a:endParaRPr>
          </a:p>
        </p:txBody>
      </p:sp>
      <p:pic>
        <p:nvPicPr>
          <p:cNvPr id="4" name="Picture 3">
            <a:extLst>
              <a:ext uri="{FF2B5EF4-FFF2-40B4-BE49-F238E27FC236}">
                <a16:creationId xmlns:a16="http://schemas.microsoft.com/office/drawing/2014/main" id="{269553C9-3301-4E97-9B36-5AFD41C172F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835910" y="1611947"/>
            <a:ext cx="5472180" cy="2032106"/>
          </a:xfrm>
          <a:prstGeom prst="rect">
            <a:avLst/>
          </a:prstGeom>
          <a:ln>
            <a:solidFill>
              <a:schemeClr val="tx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87184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j-lt"/>
              </a:rPr>
              <a:t>Model Training</a:t>
            </a:r>
          </a:p>
        </p:txBody>
      </p:sp>
      <p:sp>
        <p:nvSpPr>
          <p:cNvPr id="3" name="Subtitle 2"/>
          <p:cNvSpPr>
            <a:spLocks noGrp="1"/>
          </p:cNvSpPr>
          <p:nvPr>
            <p:ph type="subTitle" idx="1"/>
          </p:nvPr>
        </p:nvSpPr>
        <p:spPr>
          <a:xfrm>
            <a:off x="713250" y="1126101"/>
            <a:ext cx="7717500" cy="3784566"/>
          </a:xfrm>
        </p:spPr>
        <p:txBody>
          <a:bodyPr/>
          <a:lstStyle/>
          <a:p>
            <a:r>
              <a:rPr lang="en-US" dirty="0">
                <a:latin typeface="+mj-lt"/>
              </a:rPr>
              <a:t>Random Forest Performance</a:t>
            </a:r>
          </a:p>
          <a:p>
            <a:endParaRPr lang="en-US" dirty="0">
              <a:latin typeface="+mj-lt"/>
            </a:endParaRPr>
          </a:p>
          <a:p>
            <a:endParaRPr lang="en-US" dirty="0">
              <a:latin typeface="+mj-lt"/>
            </a:endParaRPr>
          </a:p>
        </p:txBody>
      </p:sp>
      <p:pic>
        <p:nvPicPr>
          <p:cNvPr id="6" name="Picture 5">
            <a:extLst>
              <a:ext uri="{FF2B5EF4-FFF2-40B4-BE49-F238E27FC236}">
                <a16:creationId xmlns:a16="http://schemas.microsoft.com/office/drawing/2014/main" id="{D984C0FD-A380-4536-8FF4-D95AF13968DC}"/>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1711637" y="1598507"/>
            <a:ext cx="5945415" cy="2330026"/>
          </a:xfrm>
          <a:prstGeom prst="rect">
            <a:avLst/>
          </a:prstGeom>
          <a:noFill/>
          <a:ln>
            <a:solidFill>
              <a:schemeClr val="tx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79992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j-lt"/>
              </a:rPr>
              <a:t>Model Training</a:t>
            </a:r>
          </a:p>
        </p:txBody>
      </p:sp>
      <p:sp>
        <p:nvSpPr>
          <p:cNvPr id="3" name="Subtitle 2"/>
          <p:cNvSpPr>
            <a:spLocks noGrp="1"/>
          </p:cNvSpPr>
          <p:nvPr>
            <p:ph type="subTitle" idx="1"/>
          </p:nvPr>
        </p:nvSpPr>
        <p:spPr>
          <a:xfrm>
            <a:off x="713250" y="1126101"/>
            <a:ext cx="7717500" cy="3784566"/>
          </a:xfrm>
        </p:spPr>
        <p:txBody>
          <a:bodyPr/>
          <a:lstStyle/>
          <a:p>
            <a:r>
              <a:rPr lang="en-US" dirty="0">
                <a:latin typeface="+mj-lt"/>
              </a:rPr>
              <a:t>Gradient Boost Performance</a:t>
            </a:r>
          </a:p>
          <a:p>
            <a:endParaRPr lang="en-US" dirty="0">
              <a:latin typeface="+mj-lt"/>
            </a:endParaRPr>
          </a:p>
          <a:p>
            <a:endParaRPr lang="en-US" dirty="0">
              <a:latin typeface="+mj-lt"/>
            </a:endParaRPr>
          </a:p>
        </p:txBody>
      </p:sp>
      <p:pic>
        <p:nvPicPr>
          <p:cNvPr id="5" name="Picture 4">
            <a:extLst>
              <a:ext uri="{FF2B5EF4-FFF2-40B4-BE49-F238E27FC236}">
                <a16:creationId xmlns:a16="http://schemas.microsoft.com/office/drawing/2014/main" id="{A6A2D00F-C9BF-42D8-8112-A15070D46B0C}"/>
              </a:ext>
            </a:extLst>
          </p:cNvPr>
          <p:cNvPicPr/>
          <p:nvPr/>
        </p:nvPicPr>
        <p:blipFill>
          <a:blip r:embed="rId2"/>
          <a:stretch>
            <a:fillRect/>
          </a:stretch>
        </p:blipFill>
        <p:spPr>
          <a:xfrm>
            <a:off x="2139738" y="1636500"/>
            <a:ext cx="5277891" cy="2176886"/>
          </a:xfrm>
          <a:prstGeom prst="rect">
            <a:avLst/>
          </a:prstGeom>
          <a:ln>
            <a:solidFill>
              <a:schemeClr val="tx2"/>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3359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mj-lt"/>
              </a:rPr>
              <a:t>Power BI Dashboard</a:t>
            </a:r>
          </a:p>
        </p:txBody>
      </p:sp>
      <p:pic>
        <p:nvPicPr>
          <p:cNvPr id="7" name="Picture 6">
            <a:extLst>
              <a:ext uri="{FF2B5EF4-FFF2-40B4-BE49-F238E27FC236}">
                <a16:creationId xmlns:a16="http://schemas.microsoft.com/office/drawing/2014/main" id="{D0C2F8B1-9646-4B3F-8D24-7978D12F56A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55168" y="1163321"/>
            <a:ext cx="6033664" cy="338226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9031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mj-lt"/>
              </a:rPr>
              <a:t>Conclusion</a:t>
            </a:r>
          </a:p>
        </p:txBody>
      </p:sp>
      <p:sp>
        <p:nvSpPr>
          <p:cNvPr id="3" name="Subtitle 2"/>
          <p:cNvSpPr>
            <a:spLocks noGrp="1"/>
          </p:cNvSpPr>
          <p:nvPr>
            <p:ph type="subTitle" idx="1"/>
          </p:nvPr>
        </p:nvSpPr>
        <p:spPr>
          <a:xfrm>
            <a:off x="713250" y="1126100"/>
            <a:ext cx="7717500" cy="2423216"/>
          </a:xfrm>
        </p:spPr>
        <p:txBody>
          <a:bodyPr/>
          <a:lstStyle/>
          <a:p>
            <a:pPr marL="114300" indent="0">
              <a:buNone/>
            </a:pPr>
            <a:r>
              <a:rPr lang="en-US" dirty="0">
                <a:latin typeface="+mj-lt"/>
              </a:rPr>
              <a:t>Mental health is an important issue in the tech industry, and while awareness of mental health is increasing, the impact of these efforts may be limited as there is still a need to further support and provide resources, especially in the tech industry where employees face many challenges like long working hours, high pressure and layoffs. To address issues like these, it is necessary for tech industry companies to prioritize mental health issues and provide a supportive working environment. An employee’s performance in their workplace and well-being are closely tied to their mental health. OSMI (Open Sourcing Mental Health), a non-profit organization provides help in the tech industry to improve mental wellness. By utilizing their dataset in this project, we found that more awareness should be made to address these issues and provide assistance to employees who are facing many challenges due to bad mental health.</a:t>
            </a:r>
          </a:p>
        </p:txBody>
      </p:sp>
    </p:spTree>
    <p:extLst>
      <p:ext uri="{BB962C8B-B14F-4D97-AF65-F5344CB8AC3E}">
        <p14:creationId xmlns:p14="http://schemas.microsoft.com/office/powerpoint/2010/main" val="1062017461"/>
      </p:ext>
    </p:extLst>
  </p:cSld>
  <p:clrMapOvr>
    <a:masterClrMapping/>
  </p:clrMapOvr>
</p:sld>
</file>

<file path=ppt/theme/theme1.xml><?xml version="1.0" encoding="utf-8"?>
<a:theme xmlns:a="http://schemas.openxmlformats.org/drawingml/2006/main" name="Elegant Education Pack for Students by Slidesgo">
  <a:themeElements>
    <a:clrScheme name="Custom 3">
      <a:dk1>
        <a:srgbClr val="FFFFFF"/>
      </a:dk1>
      <a:lt1>
        <a:sysClr val="window" lastClr="FFFFFF"/>
      </a:lt1>
      <a:dk2>
        <a:srgbClr val="323232"/>
      </a:dk2>
      <a:lt2>
        <a:srgbClr val="E3DED1"/>
      </a:lt2>
      <a:accent1>
        <a:srgbClr val="F07F09"/>
      </a:accent1>
      <a:accent2>
        <a:srgbClr val="000000"/>
      </a:accent2>
      <a:accent3>
        <a:srgbClr val="1B587C"/>
      </a:accent3>
      <a:accent4>
        <a:srgbClr val="4E8542"/>
      </a:accent4>
      <a:accent5>
        <a:srgbClr val="604878"/>
      </a:accent5>
      <a:accent6>
        <a:srgbClr val="C19859"/>
      </a:accent6>
      <a:hlink>
        <a:srgbClr val="6B9F25"/>
      </a:hlink>
      <a:folHlink>
        <a:srgbClr val="B26B0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TotalTime>
  <Words>669</Words>
  <Application>Microsoft Office PowerPoint</Application>
  <PresentationFormat>On-screen Show (16:9)</PresentationFormat>
  <Paragraphs>32</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Trebuchet MS</vt:lpstr>
      <vt:lpstr>Ubuntu</vt:lpstr>
      <vt:lpstr>Hammersmith One</vt:lpstr>
      <vt:lpstr>Arial</vt:lpstr>
      <vt:lpstr>Manjari</vt:lpstr>
      <vt:lpstr>Elegant Education Pack for Students by Slidesgo</vt:lpstr>
      <vt:lpstr>Mental Health in Tech Industry</vt:lpstr>
      <vt:lpstr>Introduction</vt:lpstr>
      <vt:lpstr>Problem Statement</vt:lpstr>
      <vt:lpstr>Methodology</vt:lpstr>
      <vt:lpstr>Model Training</vt:lpstr>
      <vt:lpstr>Model Training</vt:lpstr>
      <vt:lpstr>Model Training</vt:lpstr>
      <vt:lpstr>Power BI Dashboard</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in Tech Industry</dc:title>
  <dc:creator>Noor</dc:creator>
  <cp:lastModifiedBy>Noor Ahmed</cp:lastModifiedBy>
  <cp:revision>74</cp:revision>
  <dcterms:modified xsi:type="dcterms:W3CDTF">2024-01-04T13:38:03Z</dcterms:modified>
</cp:coreProperties>
</file>