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8" r:id="rId9"/>
    <p:sldId id="264" r:id="rId10"/>
    <p:sldId id="265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013" autoAdjust="0"/>
  </p:normalViewPr>
  <p:slideViewPr>
    <p:cSldViewPr snapToGrid="0" snapToObjects="1">
      <p:cViewPr varScale="1">
        <p:scale>
          <a:sx n="94" d="100"/>
          <a:sy n="94" d="100"/>
        </p:scale>
        <p:origin x="18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67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c82b5126-caa6-4f92-934f-4cfde3b9ae41&amp;utm_term=PDF-PPTX-lastslide&amp;ad_group=contr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fc7fbedd-f9fa-4455-b8a6-f5c707bf3687?pitch-bytes=354404&amp;pitch-content-type=image%2Fpng"/>
          <p:cNvPicPr>
            <a:picLocks noChangeAspect="1"/>
          </p:cNvPicPr>
          <p:nvPr/>
        </p:nvPicPr>
        <p:blipFill>
          <a:blip r:embed="rId3"/>
          <a:srcRect l="1988" t="37132" r="41751" b="14807"/>
          <a:stretch/>
        </p:blipFill>
        <p:spPr>
          <a:xfrm>
            <a:off x="-509062" y="208481"/>
            <a:ext cx="10417527" cy="5005734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20000"/>
            </a:srgbClr>
          </a:solidFill>
          <a:ln w="5292">
            <a:solidFill>
              <a:srgbClr val="FFFFFF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1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33000"/>
            </a:srgbClr>
          </a:solidFill>
          <a:ln w="5292">
            <a:solidFill>
              <a:srgbClr val="FFFFFF">
                <a:alpha val="33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3806984" y="60586"/>
            <a:ext cx="494456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1125"/>
              </a:lnSpc>
            </a:pPr>
            <a:r>
              <a:rPr lang="en-US" sz="900" b="0" dirty="0">
                <a:solidFill>
                  <a:srgbClr val="FFFFFF"/>
                </a:solidFill>
                <a:latin typeface="Helmet" pitchFamily="34" charset="0"/>
                <a:ea typeface="Helmet" pitchFamily="34" charset="-122"/>
                <a:cs typeface="Helmet" pitchFamily="34" charset="-120"/>
              </a:rPr>
              <a:t>19 DECEMBER 2023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58619" y="124729"/>
            <a:ext cx="9144000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450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</a:t>
            </a:r>
            <a:r>
              <a:rPr lang="en-US" sz="45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ython for computational problem solving(PCPS)</a:t>
            </a:r>
            <a:endParaRPr lang="en-US" sz="4500" dirty="0"/>
          </a:p>
        </p:txBody>
      </p:sp>
      <p:sp>
        <p:nvSpPr>
          <p:cNvPr id="9" name="Text 5"/>
          <p:cNvSpPr/>
          <p:nvPr/>
        </p:nvSpPr>
        <p:spPr>
          <a:xfrm>
            <a:off x="312817" y="1376400"/>
            <a:ext cx="2743200" cy="25146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subject code:UE23CS151A</a:t>
            </a:r>
            <a:endParaRPr lang="en-US" sz="1800" dirty="0"/>
          </a:p>
        </p:txBody>
      </p:sp>
      <p:sp>
        <p:nvSpPr>
          <p:cNvPr id="10" name="Text 6"/>
          <p:cNvSpPr/>
          <p:nvPr/>
        </p:nvSpPr>
        <p:spPr>
          <a:xfrm>
            <a:off x="3700684" y="1769522"/>
            <a:ext cx="2743200" cy="4191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MINIPROJECT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3321468" y="2424481"/>
            <a:ext cx="3657600" cy="6286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"SPEECHIFY"</a:t>
            </a:r>
            <a:endParaRPr lang="en-US" sz="4500" dirty="0"/>
          </a:p>
        </p:txBody>
      </p:sp>
      <p:sp>
        <p:nvSpPr>
          <p:cNvPr id="12" name="Text 8"/>
          <p:cNvSpPr/>
          <p:nvPr/>
        </p:nvSpPr>
        <p:spPr>
          <a:xfrm>
            <a:off x="149384" y="3588903"/>
            <a:ext cx="3657600" cy="125710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Team details:</a:t>
            </a:r>
            <a:endParaRPr lang="en-US" sz="1800" dirty="0"/>
          </a:p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Keerthan P.V.-PES2UG23CS272</a:t>
            </a:r>
            <a:endParaRPr lang="en-US" sz="1800" dirty="0"/>
          </a:p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Prajwal B.C.-PES2UG23CS420</a:t>
            </a:r>
            <a:endParaRPr lang="en-US" sz="1800" dirty="0"/>
          </a:p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Prajwal R.V.-PES2UG23CS423</a:t>
            </a:r>
            <a:endParaRPr lang="en-US" sz="1800" dirty="0"/>
          </a:p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Mahesh I.A.-PES2UG23CS316</a:t>
            </a:r>
            <a:endParaRPr lang="en-US" sz="1800" dirty="0"/>
          </a:p>
        </p:txBody>
      </p:sp>
      <p:sp>
        <p:nvSpPr>
          <p:cNvPr id="13" name="Text 9"/>
          <p:cNvSpPr/>
          <p:nvPr/>
        </p:nvSpPr>
        <p:spPr>
          <a:xfrm>
            <a:off x="6694128" y="3588903"/>
            <a:ext cx="274320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Under the guidance o</a:t>
            </a:r>
            <a:r>
              <a:rPr lang="en-US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f</a:t>
            </a:r>
            <a:endParaRPr lang="en-US" sz="1800" dirty="0"/>
          </a:p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Prof. Umme Haani</a:t>
            </a:r>
            <a:endParaRPr lang="en-US" sz="1800" dirty="0"/>
          </a:p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Dept of CSE</a:t>
            </a:r>
            <a:endParaRPr lang="en-US" sz="1800" dirty="0"/>
          </a:p>
          <a:p>
            <a:pPr algn="l">
              <a:lnSpc>
                <a:spcPts val="1980"/>
              </a:lnSpc>
            </a:pPr>
            <a:r>
              <a:rPr lang="en-US" sz="18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PES University</a:t>
            </a:r>
            <a:endParaRPr lang="en-US" sz="1800" dirty="0"/>
          </a:p>
        </p:txBody>
      </p:sp>
      <p:sp>
        <p:nvSpPr>
          <p:cNvPr id="14" name="Text 10"/>
          <p:cNvSpPr/>
          <p:nvPr/>
        </p:nvSpPr>
        <p:spPr>
          <a:xfrm>
            <a:off x="4064344" y="2192295"/>
            <a:ext cx="2743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800" b="0" kern="0" spc="-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SEMESTER -1</a:t>
            </a:r>
            <a:endParaRPr lang="en-US" sz="1800" dirty="0"/>
          </a:p>
        </p:txBody>
      </p:sp>
      <p:pic>
        <p:nvPicPr>
          <p:cNvPr id="15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0a81816d-8182-4edd-b6dc-42091fb64ea5?pitch-bytes=759949&amp;pitch-content-type=image%2Fpng"/>
          <p:cNvPicPr>
            <a:picLocks noChangeAspect="1"/>
          </p:cNvPicPr>
          <p:nvPr/>
        </p:nvPicPr>
        <p:blipFill>
          <a:blip r:embed="rId3">
            <a:alphaModFix amt="49000"/>
          </a:blip>
          <a:srcRect l="16314" t="39656" r="58263" b="35513"/>
          <a:stretch/>
        </p:blipFill>
        <p:spPr>
          <a:xfrm>
            <a:off x="-67782" y="0"/>
            <a:ext cx="9901546" cy="5439955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20000"/>
            </a:srgbClr>
          </a:solidFill>
          <a:ln w="5292">
            <a:solidFill>
              <a:srgbClr val="FFFFFF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1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20000"/>
            </a:srgbClr>
          </a:solidFill>
          <a:ln w="5292">
            <a:solidFill>
              <a:srgbClr val="FFFFFF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90500" y="191227"/>
            <a:ext cx="4572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FUTURE WORK: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196172" y="2570743"/>
            <a:ext cx="1243289" cy="282129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REFER</a:t>
            </a:r>
            <a: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</a:t>
            </a:r>
            <a:r>
              <a:rPr lang="en-US" sz="1800" b="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NCES: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56676" y="780682"/>
            <a:ext cx="9087324" cy="1341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To develop the app that translates the language of the speaker  into different languages during the call so as to avoid the language barrier in a multi-</a:t>
            </a:r>
            <a:r>
              <a:rPr lang="en-US" sz="2400" b="0" kern="0" spc="-12" dirty="0" err="1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lingustic</a:t>
            </a:r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country like India.</a:t>
            </a:r>
            <a:endParaRPr lang="en-US" sz="2400" dirty="0"/>
          </a:p>
          <a:p>
            <a:pPr algn="l">
              <a:lnSpc>
                <a:spcPts val="2640"/>
              </a:lnSpc>
            </a:pP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914632" y="3228317"/>
            <a:ext cx="2743200" cy="2226469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506"/>
              </a:lnSpc>
            </a:pPr>
            <a:r>
              <a:rPr lang="en-US" sz="3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chatgpt-3.5</a:t>
            </a:r>
            <a:endParaRPr lang="en-US" sz="3188" dirty="0"/>
          </a:p>
          <a:p>
            <a:pPr algn="l">
              <a:lnSpc>
                <a:spcPts val="3506"/>
              </a:lnSpc>
            </a:pPr>
            <a:r>
              <a:rPr lang="en-US" sz="3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google</a:t>
            </a:r>
            <a:endParaRPr lang="en-US" sz="3188" dirty="0"/>
          </a:p>
          <a:p>
            <a:pPr algn="l">
              <a:lnSpc>
                <a:spcPts val="3506"/>
              </a:lnSpc>
            </a:pPr>
            <a:r>
              <a:rPr lang="en-US" sz="3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brandcrowd</a:t>
            </a:r>
            <a:endParaRPr lang="en-US" sz="3188" dirty="0"/>
          </a:p>
          <a:p>
            <a:pPr algn="l">
              <a:lnSpc>
                <a:spcPts val="3506"/>
              </a:lnSpc>
            </a:pPr>
            <a:endParaRPr lang="en-US" sz="3188" dirty="0"/>
          </a:p>
          <a:p>
            <a:pPr algn="l">
              <a:lnSpc>
                <a:spcPts val="3506"/>
              </a:lnSpc>
            </a:pPr>
            <a:endParaRPr lang="en-US" sz="3188" dirty="0"/>
          </a:p>
        </p:txBody>
      </p:sp>
      <p:pic>
        <p:nvPicPr>
          <p:cNvPr id="11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BB253-54F8-ED8A-70BB-7227B87B6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5" t="19389" r="19767" b="4426"/>
          <a:stretch/>
        </p:blipFill>
        <p:spPr>
          <a:xfrm>
            <a:off x="-230247" y="-44527"/>
            <a:ext cx="9717626" cy="52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5c0eddba-364d-4c87-9fe1-932d9d95aae4?pitch-bytes=398976&amp;pitch-content-type=image%2Fpng"/>
          <p:cNvPicPr>
            <a:picLocks noChangeAspect="1"/>
          </p:cNvPicPr>
          <p:nvPr/>
        </p:nvPicPr>
        <p:blipFill>
          <a:blip r:embed="rId3"/>
          <a:srcRect l="33812" t="1928" r="19064" b="1928"/>
          <a:stretch/>
        </p:blipFill>
        <p:spPr>
          <a:xfrm>
            <a:off x="5295247" y="0"/>
            <a:ext cx="3848753" cy="5241854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1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315798" y="1506321"/>
            <a:ext cx="4914044" cy="26822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640"/>
              </a:lnSpc>
            </a:pPr>
            <a:r>
              <a:rPr lang="en-US" sz="2400" b="0" kern="0" spc="-12" dirty="0">
                <a:solidFill>
                  <a:srgbClr val="CADBD7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SPEEC</a:t>
            </a:r>
            <a:r>
              <a:rPr lang="en-US" sz="2400" kern="0" spc="-12" dirty="0">
                <a:solidFill>
                  <a:srgbClr val="CADBD7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H</a:t>
            </a:r>
            <a:r>
              <a:rPr lang="en-US" sz="2400" b="0" kern="0" spc="-12" dirty="0">
                <a:solidFill>
                  <a:srgbClr val="CADBD7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IFY innovates reading by converting PDFs to speech, transcribing spoken words to </a:t>
            </a:r>
            <a:r>
              <a:rPr lang="en-US" sz="2400" kern="0" spc="-12" dirty="0">
                <a:solidFill>
                  <a:srgbClr val="CADBD7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text </a:t>
            </a:r>
            <a:r>
              <a:rPr lang="en-US" sz="2400" b="0" kern="0" spc="-12" dirty="0">
                <a:solidFill>
                  <a:srgbClr val="CADBD7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and facilitating translation, redefining our approach to written content interaction worldwide.</a:t>
            </a:r>
            <a:endParaRPr lang="en-US" sz="2400" dirty="0"/>
          </a:p>
          <a:p>
            <a:pPr algn="ctr">
              <a:lnSpc>
                <a:spcPts val="2640"/>
              </a:lnSpc>
            </a:pPr>
            <a:r>
              <a:rPr lang="en-US" sz="2400" b="0" kern="0" spc="-12" dirty="0">
                <a:solidFill>
                  <a:srgbClr val="CADBD7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​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90500" y="105986"/>
            <a:ext cx="54864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Helmet" pitchFamily="34" charset="0"/>
                <a:ea typeface="Helmet" pitchFamily="34" charset="-122"/>
                <a:cs typeface="Helmet" pitchFamily="34" charset="-120"/>
              </a:rPr>
              <a:t>PROBLEM STATEMENT</a:t>
            </a:r>
          </a:p>
        </p:txBody>
      </p:sp>
      <p:pic>
        <p:nvPicPr>
          <p:cNvPr id="9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3c4cb8d1-52e3-4085-a861-adc7ec22f6e1?pitch-bytes=1387903&amp;pitch-content-type=image%2Fpng"/>
          <p:cNvPicPr>
            <a:picLocks noChangeAspect="1"/>
          </p:cNvPicPr>
          <p:nvPr/>
        </p:nvPicPr>
        <p:blipFill>
          <a:blip r:embed="rId3">
            <a:alphaModFix amt="41000"/>
          </a:blip>
          <a:srcRect l="6889" t="33792" r="50192" b="30582"/>
          <a:stretch/>
        </p:blipFill>
        <p:spPr>
          <a:xfrm>
            <a:off x="190500" y="641204"/>
            <a:ext cx="8690207" cy="423291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-182679" y="641204"/>
            <a:ext cx="2743200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48"/>
              </a:lnSpc>
            </a:pPr>
            <a:r>
              <a:rPr lang="en-US" sz="700" b="1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KEERTHAN P.V.</a:t>
            </a:r>
            <a:endParaRPr lang="en-US" sz="675" dirty="0"/>
          </a:p>
          <a:p>
            <a:pPr algn="l">
              <a:lnSpc>
                <a:spcPts val="1148"/>
              </a:lnSpc>
            </a:pPr>
            <a:endParaRPr lang="en-US" sz="675" dirty="0"/>
          </a:p>
          <a:p>
            <a:pPr algn="l">
              <a:lnSpc>
                <a:spcPts val="1148"/>
              </a:lnSpc>
            </a:pPr>
            <a:endParaRPr lang="en-US" sz="675" dirty="0"/>
          </a:p>
          <a:p>
            <a:pPr algn="l">
              <a:lnSpc>
                <a:spcPts val="1148"/>
              </a:lnSpc>
            </a:pPr>
            <a:endParaRPr lang="en-US" sz="675" dirty="0"/>
          </a:p>
          <a:p>
            <a:pPr algn="l">
              <a:lnSpc>
                <a:spcPts val="1148"/>
              </a:lnSpc>
            </a:pPr>
            <a:endParaRPr lang="en-US" sz="675" dirty="0"/>
          </a:p>
        </p:txBody>
      </p:sp>
      <p:sp>
        <p:nvSpPr>
          <p:cNvPr id="5" name="Shape 1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190500" y="87823"/>
            <a:ext cx="54864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Helmet" pitchFamily="34" charset="0"/>
                <a:ea typeface="Helmet" pitchFamily="34" charset="-122"/>
                <a:cs typeface="Helmet" pitchFamily="34" charset="-120"/>
              </a:rPr>
              <a:t>TEAM ROLES AND RESPONSIBILITES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76250" y="1284497"/>
            <a:ext cx="2743200" cy="4000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KEERTHAN P.V.</a:t>
            </a:r>
            <a:endParaRPr lang="en-US" sz="3000" dirty="0"/>
          </a:p>
        </p:txBody>
      </p:sp>
      <p:sp>
        <p:nvSpPr>
          <p:cNvPr id="10" name="Text 6"/>
          <p:cNvSpPr/>
          <p:nvPr/>
        </p:nvSpPr>
        <p:spPr>
          <a:xfrm>
            <a:off x="439924" y="1623131"/>
            <a:ext cx="2204130" cy="121828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endParaRPr lang="en-US" sz="1800" dirty="0"/>
          </a:p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-speech to text interface</a:t>
            </a:r>
            <a:endParaRPr lang="en-US" sz="1800" dirty="0"/>
          </a:p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-error handling</a:t>
            </a:r>
            <a:endParaRPr lang="en-US" sz="1800" dirty="0"/>
          </a:p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-text box designs</a:t>
            </a:r>
          </a:p>
          <a:p>
            <a:pPr algn="l">
              <a:lnSpc>
                <a:spcPts val="1890"/>
              </a:lnSpc>
            </a:pPr>
            <a:r>
              <a:rPr lang="en-US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</a:rPr>
              <a:t>-label designs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476250" y="3198091"/>
            <a:ext cx="2743200" cy="4000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PRAJWAL B.C</a:t>
            </a:r>
            <a:endParaRPr lang="en-US" sz="3000" dirty="0"/>
          </a:p>
        </p:txBody>
      </p:sp>
      <p:sp>
        <p:nvSpPr>
          <p:cNvPr id="12" name="Text 8"/>
          <p:cNvSpPr/>
          <p:nvPr/>
        </p:nvSpPr>
        <p:spPr>
          <a:xfrm>
            <a:off x="439718" y="3865772"/>
            <a:ext cx="5486400" cy="797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 selection menu interface </a:t>
            </a:r>
          </a:p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-testing</a:t>
            </a:r>
          </a:p>
          <a:p>
            <a:pPr algn="l">
              <a:lnSpc>
                <a:spcPts val="1890"/>
              </a:lnSpc>
            </a:pPr>
            <a:r>
              <a:rPr lang="en-US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</a:rPr>
              <a:t>-ppt presentation</a:t>
            </a:r>
            <a:endParaRPr lang="en-US" sz="1800" dirty="0"/>
          </a:p>
        </p:txBody>
      </p:sp>
      <p:sp>
        <p:nvSpPr>
          <p:cNvPr id="13" name="Text 9"/>
          <p:cNvSpPr/>
          <p:nvPr/>
        </p:nvSpPr>
        <p:spPr>
          <a:xfrm>
            <a:off x="5234916" y="1284497"/>
            <a:ext cx="2743200" cy="4000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PRAJWAL R.V.</a:t>
            </a:r>
            <a:endParaRPr lang="en-US" sz="3000" dirty="0"/>
          </a:p>
        </p:txBody>
      </p:sp>
      <p:sp>
        <p:nvSpPr>
          <p:cNvPr id="14" name="Text 10"/>
          <p:cNvSpPr/>
          <p:nvPr/>
        </p:nvSpPr>
        <p:spPr>
          <a:xfrm>
            <a:off x="5137498" y="1865708"/>
            <a:ext cx="2457404" cy="730969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-text translator interface</a:t>
            </a:r>
            <a:endParaRPr lang="en-US" sz="1800" dirty="0"/>
          </a:p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-translational management</a:t>
            </a:r>
          </a:p>
          <a:p>
            <a:pPr algn="l">
              <a:lnSpc>
                <a:spcPts val="1890"/>
              </a:lnSpc>
            </a:pPr>
            <a:r>
              <a:rPr lang="en-US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</a:rPr>
              <a:t>-ppt presentation</a:t>
            </a:r>
            <a:endParaRPr lang="en-US" sz="1800" dirty="0"/>
          </a:p>
        </p:txBody>
      </p:sp>
      <p:sp>
        <p:nvSpPr>
          <p:cNvPr id="15" name="Text 11"/>
          <p:cNvSpPr/>
          <p:nvPr/>
        </p:nvSpPr>
        <p:spPr>
          <a:xfrm>
            <a:off x="5234916" y="3200677"/>
            <a:ext cx="2743200" cy="40005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MAHESH I.A.</a:t>
            </a:r>
            <a:endParaRPr lang="en-US" sz="3000" dirty="0"/>
          </a:p>
        </p:txBody>
      </p:sp>
      <p:sp>
        <p:nvSpPr>
          <p:cNvPr id="16" name="Text 12"/>
          <p:cNvSpPr/>
          <p:nvPr/>
        </p:nvSpPr>
        <p:spPr>
          <a:xfrm>
            <a:off x="5234916" y="3840753"/>
            <a:ext cx="2148024" cy="97462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-PDF reader</a:t>
            </a:r>
            <a:r>
              <a:rPr lang="en-US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interface</a:t>
            </a:r>
            <a:endParaRPr lang="en-US" sz="1800" dirty="0"/>
          </a:p>
          <a:p>
            <a:pPr algn="l">
              <a:lnSpc>
                <a:spcPts val="189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-language management</a:t>
            </a:r>
          </a:p>
          <a:p>
            <a:pPr algn="l">
              <a:lnSpc>
                <a:spcPts val="1890"/>
              </a:lnSpc>
            </a:pPr>
            <a:r>
              <a:rPr lang="en-US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</a:rPr>
              <a:t>-code modifications</a:t>
            </a:r>
          </a:p>
          <a:p>
            <a:pPr algn="l">
              <a:lnSpc>
                <a:spcPts val="1890"/>
              </a:lnSpc>
            </a:pPr>
            <a:r>
              <a:rPr lang="en-US" sz="180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</a:rPr>
              <a:t>-testing</a:t>
            </a:r>
            <a:endParaRPr lang="en-US" sz="1800" dirty="0"/>
          </a:p>
        </p:txBody>
      </p:sp>
      <p:pic>
        <p:nvPicPr>
          <p:cNvPr id="17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5a01887e-77ff-41e4-b711-e4cd8e9fefd1?pitch-bytes=28617&amp;pitch-content-type=image%2Fjpeg"/>
          <p:cNvPicPr>
            <a:picLocks noChangeAspect="1"/>
          </p:cNvPicPr>
          <p:nvPr/>
        </p:nvPicPr>
        <p:blipFill>
          <a:blip r:embed="rId3">
            <a:alphaModFix amt="44000"/>
          </a:blip>
          <a:srcRect t="42065"/>
          <a:stretch/>
        </p:blipFill>
        <p:spPr>
          <a:xfrm>
            <a:off x="-688917" y="506050"/>
            <a:ext cx="11583404" cy="433070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-427878" y="1013542"/>
            <a:ext cx="2743200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48"/>
              </a:lnSpc>
            </a:pPr>
            <a:r>
              <a:rPr lang="en-US" sz="700" b="1" dirty="0">
                <a:solidFill>
                  <a:srgbClr val="00000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KEERTHAN P.V.</a:t>
            </a:r>
            <a:endParaRPr lang="en-US" sz="675" dirty="0"/>
          </a:p>
          <a:p>
            <a:pPr algn="l">
              <a:lnSpc>
                <a:spcPts val="1148"/>
              </a:lnSpc>
            </a:pPr>
            <a:endParaRPr lang="en-US" sz="675" dirty="0"/>
          </a:p>
          <a:p>
            <a:pPr algn="l">
              <a:lnSpc>
                <a:spcPts val="1148"/>
              </a:lnSpc>
            </a:pPr>
            <a:endParaRPr lang="en-US" sz="675" dirty="0"/>
          </a:p>
          <a:p>
            <a:pPr algn="l">
              <a:lnSpc>
                <a:spcPts val="1148"/>
              </a:lnSpc>
            </a:pPr>
            <a:endParaRPr lang="en-US" sz="675" dirty="0"/>
          </a:p>
          <a:p>
            <a:pPr algn="l">
              <a:lnSpc>
                <a:spcPts val="1148"/>
              </a:lnSpc>
            </a:pPr>
            <a:endParaRPr lang="en-US" sz="675" dirty="0"/>
          </a:p>
        </p:txBody>
      </p:sp>
      <p:sp>
        <p:nvSpPr>
          <p:cNvPr id="5" name="Shape 1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190500" y="222896"/>
            <a:ext cx="9144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Helmet" pitchFamily="34" charset="0"/>
                <a:ea typeface="Helmet" pitchFamily="34" charset="-122"/>
                <a:cs typeface="Helmet" pitchFamily="34" charset="-120"/>
              </a:rPr>
              <a:t>LISTS OF INBUILT MODULES WITH ITS FEATURES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312784" y="1252611"/>
            <a:ext cx="8229600" cy="2960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1. </a:t>
            </a: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tkinter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 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This module is used for creating the graphical user interface (GUI).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2.</a:t>
            </a: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gtts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(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Google Text-to-Speech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): 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This module is used for converting text to speech using Google Text-to-Speech API.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3. </a:t>
            </a: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io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 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This module provides the BytesIO class, which is used for handling binary data as a file-like object in memory.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4. </a:t>
            </a: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googletrans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 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This module is used for translating text using Google Translate.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5. </a:t>
            </a: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playsound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 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This module is used for playing sound on various platforms.</a:t>
            </a:r>
            <a:endParaRPr lang="en-US" sz="2400" dirty="0"/>
          </a:p>
          <a:p>
            <a:pPr algn="l">
              <a:lnSpc>
                <a:spcPts val="2520"/>
              </a:lnSpc>
            </a:pPr>
            <a:endParaRPr lang="en-US" sz="2400" dirty="0"/>
          </a:p>
        </p:txBody>
      </p:sp>
      <p:pic>
        <p:nvPicPr>
          <p:cNvPr id="10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A0B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1c8df34f-1fb6-4219-8532-9b8da246c6b6?pitch-bytes=67160&amp;pitch-content-type=image%2Fjpeg"/>
          <p:cNvPicPr>
            <a:picLocks noChangeAspect="1"/>
          </p:cNvPicPr>
          <p:nvPr/>
        </p:nvPicPr>
        <p:blipFill>
          <a:blip r:embed="rId3">
            <a:alphaModFix amt="47000"/>
          </a:blip>
          <a:srcRect l="10504" r="10504"/>
          <a:stretch/>
        </p:blipFill>
        <p:spPr>
          <a:xfrm>
            <a:off x="4370493" y="-113061"/>
            <a:ext cx="6113009" cy="5166073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1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47756" y="99526"/>
            <a:ext cx="54864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Helmet" pitchFamily="34" charset="0"/>
                <a:ea typeface="Helmet" pitchFamily="34" charset="-122"/>
                <a:cs typeface="Helmet" pitchFamily="34" charset="-120"/>
              </a:rPr>
              <a:t>IMPLEMENTATION  DETAILS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47844" y="698613"/>
            <a:ext cx="8229600" cy="4190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1. </a:t>
            </a:r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Speech-to-Text:</a:t>
            </a:r>
            <a:endParaRPr lang="en-US" sz="1350" dirty="0"/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</a:t>
            </a:r>
            <a:r>
              <a:rPr lang="en-US" sz="1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 Use a speech recognition API for real-time conversion of spoken words to text.</a:t>
            </a:r>
            <a:endParaRPr lang="en-US" sz="1350" dirty="0"/>
          </a:p>
          <a:p>
            <a:pPr algn="l">
              <a:lnSpc>
                <a:spcPts val="1485"/>
              </a:lnSpc>
            </a:pPr>
            <a:endParaRPr lang="en-US" sz="1400" b="0" kern="0" spc="-12" dirty="0">
              <a:solidFill>
                <a:srgbClr val="FFFFFF"/>
              </a:solidFill>
              <a:latin typeface="Urbanist" pitchFamily="34" charset="0"/>
              <a:ea typeface="Urbanist" pitchFamily="34" charset="-122"/>
              <a:cs typeface="Urbanist" pitchFamily="34" charset="-120"/>
            </a:endParaRPr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2. </a:t>
            </a:r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PDF Reading:</a:t>
            </a:r>
            <a:endParaRPr lang="en-US" sz="1350" dirty="0"/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</a:t>
            </a:r>
            <a:r>
              <a:rPr lang="en-US" sz="1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 Integrate a PDF parsing library to extract and read text content from uploaded PDFs</a:t>
            </a: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.</a:t>
            </a:r>
            <a:endParaRPr lang="en-US" sz="1350" dirty="0"/>
          </a:p>
          <a:p>
            <a:pPr algn="l">
              <a:lnSpc>
                <a:spcPts val="1485"/>
              </a:lnSpc>
            </a:pPr>
            <a:endParaRPr lang="en-US" sz="1400" b="0" kern="0" spc="-12" dirty="0">
              <a:solidFill>
                <a:srgbClr val="FFFFFF"/>
              </a:solidFill>
              <a:latin typeface="Urbanist" pitchFamily="34" charset="0"/>
              <a:ea typeface="Urbanist" pitchFamily="34" charset="-122"/>
              <a:cs typeface="Urbanist" pitchFamily="34" charset="-120"/>
            </a:endParaRPr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3. </a:t>
            </a:r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Translation</a:t>
            </a: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</a:t>
            </a:r>
            <a:endParaRPr lang="en-US" sz="1350" dirty="0"/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- </a:t>
            </a:r>
            <a:r>
              <a:rPr lang="en-US" sz="1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Implement a language translation API for seamless conversion between languages.</a:t>
            </a:r>
            <a:endParaRPr lang="en-US" sz="1350" dirty="0"/>
          </a:p>
          <a:p>
            <a:pPr algn="l">
              <a:lnSpc>
                <a:spcPts val="1485"/>
              </a:lnSpc>
            </a:pPr>
            <a:endParaRPr lang="en-US" sz="1400" b="0" kern="0" spc="-12" dirty="0">
              <a:solidFill>
                <a:srgbClr val="FFFFFF"/>
              </a:solidFill>
              <a:latin typeface="Urbanist" pitchFamily="34" charset="0"/>
              <a:ea typeface="Urbanist" pitchFamily="34" charset="-122"/>
              <a:cs typeface="Urbanist" pitchFamily="34" charset="-120"/>
            </a:endParaRPr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4</a:t>
            </a:r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. User Interface</a:t>
            </a: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</a:t>
            </a:r>
            <a:endParaRPr lang="en-US" sz="1350" dirty="0"/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-</a:t>
            </a:r>
            <a:r>
              <a:rPr lang="en-US" sz="1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Design an intuitive interface for speech input, PDF upload, and language selection.</a:t>
            </a:r>
            <a:endParaRPr lang="en-US" sz="1350" dirty="0"/>
          </a:p>
          <a:p>
            <a:pPr algn="l">
              <a:lnSpc>
                <a:spcPts val="1485"/>
              </a:lnSpc>
            </a:pPr>
            <a:endParaRPr lang="en-US" sz="1400" b="0" kern="0" spc="-12" dirty="0">
              <a:solidFill>
                <a:srgbClr val="FFFFFF"/>
              </a:solidFill>
              <a:latin typeface="Urbanist" pitchFamily="34" charset="0"/>
              <a:ea typeface="Urbanist" pitchFamily="34" charset="-122"/>
              <a:cs typeface="Urbanist" pitchFamily="34" charset="-120"/>
            </a:endParaRPr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5. </a:t>
            </a:r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Text-to-Speech (TTS):</a:t>
            </a:r>
            <a:endParaRPr lang="en-US" sz="1350" dirty="0"/>
          </a:p>
          <a:p>
            <a:pPr algn="l">
              <a:lnSpc>
                <a:spcPts val="1485"/>
              </a:lnSpc>
            </a:pPr>
            <a:r>
              <a:rPr lang="en-US" sz="1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- Utilize a TTS engine to convert text into spoken words for a comprehensive user experience</a:t>
            </a: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.</a:t>
            </a:r>
            <a:endParaRPr lang="en-US" sz="1350" dirty="0"/>
          </a:p>
          <a:p>
            <a:pPr algn="l">
              <a:lnSpc>
                <a:spcPts val="1485"/>
              </a:lnSpc>
            </a:pPr>
            <a:endParaRPr lang="en-US" sz="1400" b="0" kern="0" spc="-12" dirty="0">
              <a:solidFill>
                <a:srgbClr val="FFFFFF"/>
              </a:solidFill>
              <a:latin typeface="Urbanist" pitchFamily="34" charset="0"/>
              <a:ea typeface="Urbanist" pitchFamily="34" charset="-122"/>
              <a:cs typeface="Urbanist" pitchFamily="34" charset="-120"/>
            </a:endParaRPr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6.</a:t>
            </a:r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Error Handling</a:t>
            </a: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</a:t>
            </a:r>
            <a:endParaRPr lang="en-US" sz="1350" dirty="0"/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-</a:t>
            </a:r>
            <a:r>
              <a:rPr lang="en-US" sz="1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Implement robust error handling and input validation for a smooth user interaction.</a:t>
            </a:r>
            <a:endParaRPr lang="en-US" sz="1350" dirty="0"/>
          </a:p>
          <a:p>
            <a:pPr algn="l">
              <a:lnSpc>
                <a:spcPts val="1485"/>
              </a:lnSpc>
            </a:pPr>
            <a:endParaRPr lang="en-US" sz="1400" b="0" kern="0" spc="-12" dirty="0">
              <a:solidFill>
                <a:srgbClr val="FFFFFF"/>
              </a:solidFill>
              <a:latin typeface="Urbanist" pitchFamily="34" charset="0"/>
              <a:ea typeface="Urbanist" pitchFamily="34" charset="-122"/>
              <a:cs typeface="Urbanist" pitchFamily="34" charset="-120"/>
            </a:endParaRPr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7. </a:t>
            </a:r>
            <a:r>
              <a:rPr lang="en-US" sz="2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Testing and Optimization</a:t>
            </a: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</a:t>
            </a:r>
            <a:endParaRPr lang="en-US" sz="1350" dirty="0"/>
          </a:p>
          <a:p>
            <a:pPr algn="l">
              <a:lnSpc>
                <a:spcPts val="1485"/>
              </a:lnSpc>
            </a:pPr>
            <a:r>
              <a:rPr lang="en-US" sz="1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</a:t>
            </a:r>
            <a:r>
              <a:rPr lang="en-US" sz="12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 Conduct thorough testing and optimize performance for speed and resource efficiency.</a:t>
            </a:r>
            <a:endParaRPr lang="en-US" sz="1350" dirty="0"/>
          </a:p>
        </p:txBody>
      </p:sp>
      <p:pic>
        <p:nvPicPr>
          <p:cNvPr id="9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8222e32-2075-4f4c-92c9-e5f2cb23dc4e?pitch-bytes=36773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773625" y="897654"/>
            <a:ext cx="5893059" cy="37719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1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312273" y="142518"/>
            <a:ext cx="54864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Helmet" pitchFamily="34" charset="0"/>
                <a:ea typeface="Helmet" pitchFamily="34" charset="-122"/>
                <a:cs typeface="Helmet" pitchFamily="34" charset="-120"/>
              </a:rPr>
              <a:t>LEARNING FROM THE PROJECT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324272" y="975519"/>
            <a:ext cx="457200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50"/>
              </a:lnSpc>
            </a:pP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Speechify 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taught the critical role of rigorous testing and user feedback in refining accuracy and usability. </a:t>
            </a:r>
            <a:r>
              <a:rPr lang="en-US" sz="240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This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emphasizes the  adaptability and user-centric design.</a:t>
            </a:r>
            <a:endParaRPr lang="en-US" sz="3000" dirty="0"/>
          </a:p>
        </p:txBody>
      </p:sp>
      <p:pic>
        <p:nvPicPr>
          <p:cNvPr id="9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074cd1a-326f-49e1-abd2-f0b8e64a6dcf?pitch-bytes=160092&amp;pitch-content-type=image%2Fjpeg"/>
          <p:cNvPicPr>
            <a:picLocks noChangeAspect="1"/>
          </p:cNvPicPr>
          <p:nvPr/>
        </p:nvPicPr>
        <p:blipFill>
          <a:blip r:embed="rId3">
            <a:alphaModFix amt="44000"/>
          </a:blip>
          <a:srcRect/>
          <a:stretch/>
        </p:blipFill>
        <p:spPr>
          <a:xfrm>
            <a:off x="4550512" y="308826"/>
            <a:ext cx="4536927" cy="452153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1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50000"/>
            </a:srgbClr>
          </a:solidFill>
          <a:ln w="5292">
            <a:solidFill>
              <a:srgbClr val="FFFFFF">
                <a:alpha val="5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90500" y="190627"/>
            <a:ext cx="54864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Helmet" pitchFamily="34" charset="0"/>
                <a:ea typeface="Helmet" pitchFamily="34" charset="-122"/>
                <a:cs typeface="Helmet" pitchFamily="34" charset="-120"/>
              </a:rPr>
              <a:t>RESULTS AND OUTPUT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93210" y="1068175"/>
            <a:ext cx="8229600" cy="3440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1. </a:t>
            </a: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Overall System Performance: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 Summarize the overall performance of the Speechify system.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- Discuss any interdependencies between different modules.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2. </a:t>
            </a: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User Feedback and Usability</a:t>
            </a: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: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 Present aggregated user feedback and discuss how it influenced any modifications.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- Address any reported usability issues and proposed solutions.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3. </a:t>
            </a:r>
            <a:r>
              <a:rPr lang="en-US" sz="30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Future Improvements: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24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</a:t>
            </a: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- Identify areas for future development or enhancement.</a:t>
            </a:r>
            <a:endParaRPr lang="en-US" sz="2400" dirty="0"/>
          </a:p>
          <a:p>
            <a:pPr algn="l">
              <a:lnSpc>
                <a:spcPts val="2520"/>
              </a:lnSpc>
            </a:pPr>
            <a:r>
              <a:rPr lang="en-US" sz="1800" b="0" kern="0" spc="-30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  - Consider user suggestions and potential feature additions.</a:t>
            </a:r>
            <a:endParaRPr lang="en-US" sz="2400" dirty="0"/>
          </a:p>
          <a:p>
            <a:pPr algn="l">
              <a:lnSpc>
                <a:spcPts val="2520"/>
              </a:lnSpc>
            </a:pPr>
            <a:endParaRPr lang="en-US" sz="2400" dirty="0"/>
          </a:p>
        </p:txBody>
      </p:sp>
      <p:pic>
        <p:nvPicPr>
          <p:cNvPr id="9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C2385-9B01-0C06-E295-070C3598B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" t="895" r="439" b="-895"/>
          <a:stretch/>
        </p:blipFill>
        <p:spPr>
          <a:xfrm>
            <a:off x="-65783" y="-263137"/>
            <a:ext cx="9400560" cy="58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c6a5863-1278-44ac-b895-527cb99b6674?pitch-bytes=687147&amp;pitch-content-type=image%2Fpng"/>
          <p:cNvPicPr>
            <a:picLocks noChangeAspect="1"/>
          </p:cNvPicPr>
          <p:nvPr/>
        </p:nvPicPr>
        <p:blipFill>
          <a:blip r:embed="rId3">
            <a:alphaModFix amt="27000"/>
          </a:blip>
          <a:srcRect l="24700" t="36721" r="50035" b="28055"/>
          <a:stretch/>
        </p:blipFill>
        <p:spPr>
          <a:xfrm>
            <a:off x="-44895" y="-2093435"/>
            <a:ext cx="9228077" cy="7236935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56676" y="99150"/>
            <a:ext cx="9024937" cy="0"/>
          </a:xfrm>
          <a:prstGeom prst="line">
            <a:avLst/>
          </a:prstGeom>
          <a:solidFill>
            <a:srgbClr val="4ABF9A">
              <a:alpha val="20000"/>
            </a:srgbClr>
          </a:solidFill>
          <a:ln w="5292">
            <a:solidFill>
              <a:srgbClr val="FFFFFF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1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4ABF9A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58619" y="5050631"/>
            <a:ext cx="9024937" cy="0"/>
          </a:xfrm>
          <a:prstGeom prst="line">
            <a:avLst/>
          </a:prstGeom>
          <a:solidFill>
            <a:srgbClr val="4ABF9A">
              <a:alpha val="45000"/>
            </a:srgbClr>
          </a:solidFill>
          <a:ln w="5292">
            <a:solidFill>
              <a:srgbClr val="FFFFFF">
                <a:alpha val="45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90500" y="191227"/>
            <a:ext cx="45720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50"/>
              </a:lnSpc>
            </a:pPr>
            <a:r>
              <a:rPr lang="en-US" sz="1800" b="0" dirty="0">
                <a:solidFill>
                  <a:srgbClr val="FFFFFF"/>
                </a:solidFill>
                <a:latin typeface="Helmet" pitchFamily="34" charset="0"/>
                <a:ea typeface="Helmet" pitchFamily="34" charset="-122"/>
                <a:cs typeface="Helmet" pitchFamily="34" charset="-120"/>
              </a:rPr>
              <a:t>CONCLUSION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897824" y="739622"/>
            <a:ext cx="7342638" cy="1343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US" sz="44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Speechify</a:t>
            </a:r>
            <a:r>
              <a:rPr lang="en-US" sz="2000" b="0" kern="0" spc="-12" dirty="0">
                <a:solidFill>
                  <a:srgbClr val="FFFFFF"/>
                </a:solidFill>
                <a:latin typeface="Urbanist" pitchFamily="34" charset="0"/>
                <a:ea typeface="Urbanist" pitchFamily="34" charset="-122"/>
                <a:cs typeface="Urbanist" pitchFamily="34" charset="-120"/>
              </a:rPr>
              <a:t> integrates diverse language processing features, showcasing effectiveness through rigorous testing and user feedback. Ongoing improvements are prioritized for enhanced accuracy and usability, emphasizing its potential for inclusive and user-friendly applications. The project marks a promising step forward in the realm of comprehensive communication tools.</a:t>
            </a:r>
            <a:endParaRPr lang="en-US" sz="2800" dirty="0"/>
          </a:p>
        </p:txBody>
      </p:sp>
      <p:pic>
        <p:nvPicPr>
          <p:cNvPr id="9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632</Words>
  <Application>Microsoft Office PowerPoint</Application>
  <PresentationFormat>On-screen Show (16:9)</PresentationFormat>
  <Paragraphs>100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Fraunces</vt:lpstr>
      <vt:lpstr>Helmet</vt:lpstr>
      <vt:lpstr>Urbanist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SPEECHIFY</dc:title>
  <dc:subject>PptxGenJS Presentation</dc:subject>
  <dc:creator>Pitch Software GmbH</dc:creator>
  <cp:lastModifiedBy>Kavitha S</cp:lastModifiedBy>
  <cp:revision>19</cp:revision>
  <dcterms:created xsi:type="dcterms:W3CDTF">2023-12-07T19:43:26Z</dcterms:created>
  <dcterms:modified xsi:type="dcterms:W3CDTF">2023-12-19T14:31:56Z</dcterms:modified>
</cp:coreProperties>
</file>