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61" r:id="rId5"/>
    <p:sldId id="262" r:id="rId6"/>
    <p:sldId id="263" r:id="rId7"/>
    <p:sldId id="265" r:id="rId8"/>
    <p:sldId id="284" r:id="rId9"/>
    <p:sldId id="286" r:id="rId10"/>
    <p:sldId id="285" r:id="rId11"/>
    <p:sldId id="270" r:id="rId12"/>
    <p:sldId id="272"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72" d="100"/>
          <a:sy n="72" d="100"/>
        </p:scale>
        <p:origin x="654" y="72"/>
      </p:cViewPr>
      <p:guideLst/>
    </p:cSldViewPr>
  </p:slideViewPr>
  <p:outlineViewPr>
    <p:cViewPr>
      <p:scale>
        <a:sx n="33" d="100"/>
        <a:sy n="33" d="100"/>
      </p:scale>
      <p:origin x="0" y="-648"/>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9"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4AE95-A3A8-43E6-B275-AA9BB4C79F2B}" type="datetimeFigureOut">
              <a:rPr lang="en-IN" smtClean="0"/>
              <a:t>04-03-2025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2213F-67A6-420E-B8E9-30C40CE2B85F}" type="slidenum">
              <a:rPr lang="en-IN" smtClean="0"/>
              <a:t>‹#›</a:t>
            </a:fld>
            <a:endParaRPr lang="en-IN"/>
          </a:p>
        </p:txBody>
      </p:sp>
    </p:spTree>
    <p:extLst>
      <p:ext uri="{BB962C8B-B14F-4D97-AF65-F5344CB8AC3E}">
        <p14:creationId xmlns:p14="http://schemas.microsoft.com/office/powerpoint/2010/main" val="2037221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B2213F-67A6-420E-B8E9-30C40CE2B85F}" type="slidenum">
              <a:rPr lang="en-IN" smtClean="0"/>
              <a:t>1</a:t>
            </a:fld>
            <a:endParaRPr lang="en-IN"/>
          </a:p>
        </p:txBody>
      </p:sp>
    </p:spTree>
    <p:extLst>
      <p:ext uri="{BB962C8B-B14F-4D97-AF65-F5344CB8AC3E}">
        <p14:creationId xmlns:p14="http://schemas.microsoft.com/office/powerpoint/2010/main" val="2273853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lists various balancing methods, their accuracy, and F1 scores:</a:t>
            </a:r>
          </a:p>
          <a:p>
            <a:pPr>
              <a:buFont typeface="+mj-lt"/>
              <a:buAutoNum type="arabicPeriod"/>
            </a:pPr>
            <a:r>
              <a:rPr lang="en-US" b="1" dirty="0"/>
              <a:t>Oversampling and Augmentation</a:t>
            </a:r>
            <a:r>
              <a:rPr lang="en-US" dirty="0"/>
              <a:t>:</a:t>
            </a:r>
          </a:p>
          <a:p>
            <a:pPr marL="742950" lvl="1" indent="-285750">
              <a:buFont typeface="+mj-lt"/>
              <a:buAutoNum type="arabicPeriod"/>
            </a:pPr>
            <a:r>
              <a:rPr lang="en-US" b="1" dirty="0"/>
              <a:t>Accuracy</a:t>
            </a:r>
            <a:r>
              <a:rPr lang="en-US" dirty="0"/>
              <a:t>: 23.66%</a:t>
            </a:r>
          </a:p>
          <a:p>
            <a:pPr marL="742950" lvl="1" indent="-285750">
              <a:buFont typeface="+mj-lt"/>
              <a:buAutoNum type="arabicPeriod"/>
            </a:pPr>
            <a:r>
              <a:rPr lang="en-US" b="1" dirty="0"/>
              <a:t>F1 Score</a:t>
            </a:r>
            <a:r>
              <a:rPr lang="en-US" dirty="0"/>
              <a:t>: Not available</a:t>
            </a:r>
          </a:p>
          <a:p>
            <a:pPr marL="742950" lvl="1" indent="-285750">
              <a:buFont typeface="+mj-lt"/>
              <a:buAutoNum type="arabicPeriod"/>
            </a:pPr>
            <a:r>
              <a:rPr lang="en-US" dirty="0"/>
              <a:t>This approach involves duplicating minority class samples and/or applying transformations (such as rotation, flipping, etc.) to create more diverse samples. The low accuracy here indicates that simply augmenting and oversampling the minority class did not significantly improve model performance.</a:t>
            </a:r>
          </a:p>
          <a:p>
            <a:pPr>
              <a:buFont typeface="+mj-lt"/>
              <a:buAutoNum type="arabicPeriod"/>
            </a:pPr>
            <a:r>
              <a:rPr lang="en-US" b="1" dirty="0"/>
              <a:t>Class Weighted</a:t>
            </a:r>
            <a:r>
              <a:rPr lang="en-US" dirty="0"/>
              <a:t>:</a:t>
            </a:r>
          </a:p>
          <a:p>
            <a:pPr marL="742950" lvl="1" indent="-285750">
              <a:buFont typeface="+mj-lt"/>
              <a:buAutoNum type="arabicPeriod"/>
            </a:pPr>
            <a:r>
              <a:rPr lang="en-US" b="1" dirty="0"/>
              <a:t>Accuracy</a:t>
            </a:r>
            <a:r>
              <a:rPr lang="en-US" dirty="0"/>
              <a:t>: 66.53%</a:t>
            </a:r>
          </a:p>
          <a:p>
            <a:pPr marL="742950" lvl="1" indent="-285750">
              <a:buFont typeface="+mj-lt"/>
              <a:buAutoNum type="arabicPeriod"/>
            </a:pPr>
            <a:r>
              <a:rPr lang="en-US" b="1" dirty="0"/>
              <a:t>F1 Score</a:t>
            </a:r>
            <a:r>
              <a:rPr lang="en-US" dirty="0"/>
              <a:t>: Not available</a:t>
            </a:r>
          </a:p>
          <a:p>
            <a:pPr marL="742950" lvl="1" indent="-285750">
              <a:buFont typeface="+mj-lt"/>
              <a:buAutoNum type="arabicPeriod"/>
            </a:pPr>
            <a:r>
              <a:rPr lang="en-US" dirty="0"/>
              <a:t>This method assigns higher weights to minority class samples to reduce bias toward the majority class. The accuracy has improved compared to oversampling and augmentation but still lacks a corresponding F1 score, which would provide insights into the model's balance between precision and recall.</a:t>
            </a:r>
          </a:p>
          <a:p>
            <a:pPr>
              <a:buFont typeface="+mj-lt"/>
              <a:buAutoNum type="arabicPeriod"/>
            </a:pPr>
            <a:r>
              <a:rPr lang="en-US" b="1" dirty="0"/>
              <a:t>Focal Loss Method</a:t>
            </a:r>
            <a:r>
              <a:rPr lang="en-US" dirty="0"/>
              <a:t>:</a:t>
            </a:r>
          </a:p>
          <a:p>
            <a:pPr marL="742950" lvl="1" indent="-285750">
              <a:buFont typeface="+mj-lt"/>
              <a:buAutoNum type="arabicPeriod"/>
            </a:pPr>
            <a:r>
              <a:rPr lang="en-US" b="1" dirty="0"/>
              <a:t>Accuracy</a:t>
            </a:r>
            <a:r>
              <a:rPr lang="en-US" dirty="0"/>
              <a:t>: 83.33%</a:t>
            </a:r>
          </a:p>
          <a:p>
            <a:pPr marL="742950" lvl="1" indent="-285750">
              <a:buFont typeface="+mj-lt"/>
              <a:buAutoNum type="arabicPeriod"/>
            </a:pPr>
            <a:r>
              <a:rPr lang="en-US" b="1" dirty="0"/>
              <a:t>F1 Score</a:t>
            </a:r>
            <a:r>
              <a:rPr lang="en-US" dirty="0"/>
              <a:t>: 0.4531</a:t>
            </a:r>
          </a:p>
          <a:p>
            <a:pPr marL="742950" lvl="1" indent="-285750">
              <a:buFont typeface="+mj-lt"/>
              <a:buAutoNum type="arabicPeriod"/>
            </a:pPr>
            <a:r>
              <a:rPr lang="en-US" dirty="0"/>
              <a:t>Focal loss is a loss function that focuses on difficult-to-classify samples, often from minority classes. The accuracy here is significantly improved, and the F1 score, while modest, indicates that this method helps the model handle imbalanced classes better than oversampling and class weighting alone.</a:t>
            </a:r>
          </a:p>
          <a:p>
            <a:pPr>
              <a:buFont typeface="+mj-lt"/>
              <a:buAutoNum type="arabicPeriod"/>
            </a:pPr>
            <a:r>
              <a:rPr lang="en-US" b="1" dirty="0"/>
              <a:t>GAN (Generative Adversarial Network) Method</a:t>
            </a:r>
            <a:r>
              <a:rPr lang="en-US" dirty="0"/>
              <a:t>:</a:t>
            </a:r>
          </a:p>
          <a:p>
            <a:pPr marL="742950" lvl="1" indent="-285750">
              <a:buFont typeface="+mj-lt"/>
              <a:buAutoNum type="arabicPeriod"/>
            </a:pPr>
            <a:r>
              <a:rPr lang="en-US" b="1" dirty="0"/>
              <a:t>Accuracy</a:t>
            </a:r>
            <a:r>
              <a:rPr lang="en-US" dirty="0"/>
              <a:t>: 85.43%</a:t>
            </a:r>
          </a:p>
          <a:p>
            <a:pPr marL="742950" lvl="1" indent="-285750">
              <a:buFont typeface="+mj-lt"/>
              <a:buAutoNum type="arabicPeriod"/>
            </a:pPr>
            <a:r>
              <a:rPr lang="en-US" b="1" dirty="0"/>
              <a:t>F1 Score</a:t>
            </a:r>
            <a:r>
              <a:rPr lang="en-US" dirty="0"/>
              <a:t>: 0.5847</a:t>
            </a:r>
          </a:p>
          <a:p>
            <a:pPr marL="742950" lvl="1" indent="-285750">
              <a:buFont typeface="+mj-lt"/>
              <a:buAutoNum type="arabicPeriod"/>
            </a:pPr>
            <a:r>
              <a:rPr lang="en-US" dirty="0"/>
              <a:t>GANs, specifically DCGANs in this case, are used to generate synthetic images of the minority class, increasing diversity in the dataset. This approach has the highest accuracy and F1 score among the methods listed, indicating that GANs help improve the model's ability to classify minority class samples effectively.</a:t>
            </a:r>
          </a:p>
          <a:p>
            <a:r>
              <a:rPr lang="en-US" b="1" dirty="0"/>
              <a:t>Synthetic Images Generated by DCGAN</a:t>
            </a:r>
          </a:p>
          <a:p>
            <a:r>
              <a:rPr lang="en-US" dirty="0"/>
              <a:t>The images at the bottom are examples of synthetic images generated by a DCGAN model. DCGANs are a type of GAN that use convolutional layers to generate more realistic images, which are particularly useful for medical images where specific textures and patterns (e.g., lesions or abnormalities) are important.</a:t>
            </a:r>
          </a:p>
          <a:p>
            <a:r>
              <a:rPr lang="en-US" dirty="0"/>
              <a:t>In this case, these synthetic images represent samples of the minority pathology class, created to balance the dataset. By adding these synthetic samples, the model has more examples to learn from, improving its ability to recognize rare conditions. As the table shows, the GAN method provided the best accuracy and F1 score, highlighting that the generated images are effective in mitigating the class imbalance issue.</a:t>
            </a:r>
          </a:p>
          <a:p>
            <a:r>
              <a:rPr lang="en-US" b="1" dirty="0"/>
              <a:t>Summary</a:t>
            </a:r>
          </a:p>
          <a:p>
            <a:pPr>
              <a:buFont typeface="Arial" panose="020B0604020202020204" pitchFamily="34" charset="0"/>
              <a:buChar char="•"/>
            </a:pPr>
            <a:r>
              <a:rPr lang="en-US" dirty="0"/>
              <a:t>The </a:t>
            </a:r>
            <a:r>
              <a:rPr lang="en-US" b="1" dirty="0"/>
              <a:t>GAN method</a:t>
            </a:r>
            <a:r>
              <a:rPr lang="en-US" dirty="0"/>
              <a:t> (using DCGANs for synthetic image generation) outperformed other balancing techniques in terms of accuracy and F1 score.</a:t>
            </a:r>
          </a:p>
          <a:p>
            <a:pPr>
              <a:buFont typeface="Arial" panose="020B0604020202020204" pitchFamily="34" charset="0"/>
              <a:buChar char="•"/>
            </a:pPr>
            <a:r>
              <a:rPr lang="en-US" b="1" dirty="0"/>
              <a:t>Focal Loss</a:t>
            </a:r>
            <a:r>
              <a:rPr lang="en-US" dirty="0"/>
              <a:t> also performed relatively well, indicating its usefulness in handling class imbalance without synthetic data generation.</a:t>
            </a:r>
          </a:p>
          <a:p>
            <a:pPr>
              <a:buFont typeface="Arial" panose="020B0604020202020204" pitchFamily="34" charset="0"/>
              <a:buChar char="•"/>
            </a:pPr>
            <a:r>
              <a:rPr lang="en-US" b="1" dirty="0"/>
              <a:t>Oversampling and simple augmentation</a:t>
            </a:r>
            <a:r>
              <a:rPr lang="en-US" dirty="0"/>
              <a:t> were less effective, suggesting that more sophisticated methods like GANs or focal loss are needed for highly imbalanced medical datasets.</a:t>
            </a:r>
          </a:p>
          <a:p>
            <a:r>
              <a:rPr lang="en-US" dirty="0"/>
              <a:t>The synthetic images generated by DCGANs proved to be useful in augmenting the dataset, helping the model to achieve better balanced performance.</a:t>
            </a:r>
          </a:p>
          <a:p>
            <a:endParaRPr lang="en-IN" dirty="0"/>
          </a:p>
        </p:txBody>
      </p:sp>
      <p:sp>
        <p:nvSpPr>
          <p:cNvPr id="4" name="Slide Number Placeholder 3"/>
          <p:cNvSpPr>
            <a:spLocks noGrp="1"/>
          </p:cNvSpPr>
          <p:nvPr>
            <p:ph type="sldNum" sz="quarter" idx="5"/>
          </p:nvPr>
        </p:nvSpPr>
        <p:spPr/>
        <p:txBody>
          <a:bodyPr/>
          <a:lstStyle/>
          <a:p>
            <a:fld id="{D8B2213F-67A6-420E-B8E9-30C40CE2B85F}" type="slidenum">
              <a:rPr lang="en-IN" smtClean="0"/>
              <a:t>11</a:t>
            </a:fld>
            <a:endParaRPr lang="en-IN"/>
          </a:p>
        </p:txBody>
      </p:sp>
    </p:spTree>
    <p:extLst>
      <p:ext uri="{BB962C8B-B14F-4D97-AF65-F5344CB8AC3E}">
        <p14:creationId xmlns:p14="http://schemas.microsoft.com/office/powerpoint/2010/main" val="473470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four methods—</a:t>
            </a:r>
            <a:r>
              <a:rPr lang="en-US" b="1" dirty="0"/>
              <a:t>Oversampling and Augmentation</a:t>
            </a:r>
            <a:r>
              <a:rPr lang="en-US" dirty="0"/>
              <a:t>, </a:t>
            </a:r>
            <a:r>
              <a:rPr lang="en-US" b="1" dirty="0"/>
              <a:t>Class Weighting</a:t>
            </a:r>
            <a:r>
              <a:rPr lang="en-US" dirty="0"/>
              <a:t>, </a:t>
            </a:r>
            <a:r>
              <a:rPr lang="en-US" b="1" dirty="0"/>
              <a:t>Focal Loss</a:t>
            </a:r>
            <a:r>
              <a:rPr lang="en-US" dirty="0"/>
              <a:t>, and </a:t>
            </a:r>
            <a:r>
              <a:rPr lang="en-US" b="1" dirty="0"/>
              <a:t>GANs</a:t>
            </a:r>
            <a:r>
              <a:rPr lang="en-US" dirty="0"/>
              <a:t>—are widely regarded as effective for handling imbalanced datasets, particularly in challenging domains like medical imaging, for several key reasons:</a:t>
            </a:r>
          </a:p>
          <a:p>
            <a:r>
              <a:rPr lang="en-US" b="1" dirty="0"/>
              <a:t>1. Oversampling and Augmentation</a:t>
            </a:r>
          </a:p>
          <a:p>
            <a:pPr>
              <a:buFont typeface="Arial" panose="020B0604020202020204" pitchFamily="34" charset="0"/>
              <a:buChar char="•"/>
            </a:pPr>
            <a:r>
              <a:rPr lang="en-US" b="1" dirty="0"/>
              <a:t>Why It Works</a:t>
            </a:r>
            <a:r>
              <a:rPr lang="en-US" dirty="0"/>
              <a:t>: Oversampling and augmentation directly increase the representation of minority classes in the dataset, which helps the model see more examples of rare pathologies. Data augmentation (such as rotating, flipping, or adding noise) diversifies the dataset, making the model more robust to variations and helping prevent overfitting on limited minority samples.</a:t>
            </a:r>
          </a:p>
          <a:p>
            <a:pPr>
              <a:buFont typeface="Arial" panose="020B0604020202020204" pitchFamily="34" charset="0"/>
              <a:buChar char="•"/>
            </a:pPr>
            <a:r>
              <a:rPr lang="en-US" b="1" dirty="0"/>
              <a:t>Benefits</a:t>
            </a:r>
            <a:r>
              <a:rPr lang="en-US" dirty="0"/>
              <a:t>: Easy to implement, cost-effective, and can be applied to any dataset without modifying the algorithm.</a:t>
            </a:r>
          </a:p>
          <a:p>
            <a:pPr>
              <a:buFont typeface="Arial" panose="020B0604020202020204" pitchFamily="34" charset="0"/>
              <a:buChar char="•"/>
            </a:pPr>
            <a:r>
              <a:rPr lang="en-US" b="1" dirty="0"/>
              <a:t>Limitations</a:t>
            </a:r>
            <a:r>
              <a:rPr lang="en-US" dirty="0"/>
              <a:t>: Oversampling alone may lead to overfitting, as the model could simply memorize repeated examples. Augmentation may not always create realistic enough examples for medical images, especially when subtle features differentiate classes.</a:t>
            </a:r>
          </a:p>
          <a:p>
            <a:r>
              <a:rPr lang="en-US" b="1" dirty="0"/>
              <a:t>2. Class Weighting</a:t>
            </a:r>
          </a:p>
          <a:p>
            <a:pPr>
              <a:buFont typeface="Arial" panose="020B0604020202020204" pitchFamily="34" charset="0"/>
              <a:buChar char="•"/>
            </a:pPr>
            <a:r>
              <a:rPr lang="en-US" b="1" dirty="0"/>
              <a:t>Why It Works</a:t>
            </a:r>
            <a:r>
              <a:rPr lang="en-US" dirty="0"/>
              <a:t>: Class weighting adjusts the importance of each class in the loss function, assigning higher weights to minority classes. This approach tells the model to pay more attention to rare classes during training, even if their sample count is lower.</a:t>
            </a:r>
          </a:p>
          <a:p>
            <a:pPr>
              <a:buFont typeface="Arial" panose="020B0604020202020204" pitchFamily="34" charset="0"/>
              <a:buChar char="•"/>
            </a:pPr>
            <a:r>
              <a:rPr lang="en-US" b="1" dirty="0"/>
              <a:t>Benefits</a:t>
            </a:r>
            <a:r>
              <a:rPr lang="en-US" dirty="0"/>
              <a:t>: Straightforward to implement and does not require adding synthetic data, making it useful when generating synthetic samples is challenging or undesirable.</a:t>
            </a:r>
          </a:p>
          <a:p>
            <a:pPr>
              <a:buFont typeface="Arial" panose="020B0604020202020204" pitchFamily="34" charset="0"/>
              <a:buChar char="•"/>
            </a:pPr>
            <a:r>
              <a:rPr lang="en-US" b="1" dirty="0"/>
              <a:t>Limitations</a:t>
            </a:r>
            <a:r>
              <a:rPr lang="en-US" dirty="0"/>
              <a:t>: Class weighting can be limited when there’s a high imbalance, as it might not be enough to fully overcome the bias toward the majority class. Also, it can be sensitive to the magnitude of the weights chosen, and finding the right balance can require fine-tuning.</a:t>
            </a:r>
          </a:p>
          <a:p>
            <a:r>
              <a:rPr lang="en-US" b="1" dirty="0"/>
              <a:t>3. Focal Loss</a:t>
            </a:r>
          </a:p>
          <a:p>
            <a:pPr>
              <a:buFont typeface="Arial" panose="020B0604020202020204" pitchFamily="34" charset="0"/>
              <a:buChar char="•"/>
            </a:pPr>
            <a:r>
              <a:rPr lang="en-US" b="1" dirty="0"/>
              <a:t>Why It Works</a:t>
            </a:r>
            <a:r>
              <a:rPr lang="en-US" dirty="0"/>
              <a:t>: Focal Loss is a modified loss function that focuses on hard-to-classify examples, which are often from the minority class. By reducing the weight for correctly classified examples and increasing it for misclassified ones, Focal Loss emphasizes the harder (and often rarer) cases.</a:t>
            </a:r>
          </a:p>
          <a:p>
            <a:pPr>
              <a:buFont typeface="Arial" panose="020B0604020202020204" pitchFamily="34" charset="0"/>
              <a:buChar char="•"/>
            </a:pPr>
            <a:r>
              <a:rPr lang="en-US" b="1" dirty="0"/>
              <a:t>Benefits</a:t>
            </a:r>
            <a:r>
              <a:rPr lang="en-US" dirty="0"/>
              <a:t>: Improves the model’s ability to learn from difficult or underrepresented samples, making it especially valuable in highly imbalanced settings. It’s particularly useful for datasets where class imbalance is severe.</a:t>
            </a:r>
          </a:p>
          <a:p>
            <a:pPr>
              <a:buFont typeface="Arial" panose="020B0604020202020204" pitchFamily="34" charset="0"/>
              <a:buChar char="•"/>
            </a:pPr>
            <a:r>
              <a:rPr lang="en-US" b="1" dirty="0"/>
              <a:t>Limitations</a:t>
            </a:r>
            <a:r>
              <a:rPr lang="en-US" dirty="0"/>
              <a:t>: Can require more hyperparameter tuning (e.g., adjusting the gamma parameter) to work effectively. It is a more complex loss function, which might not be ideal for all types of models or tasks.</a:t>
            </a:r>
          </a:p>
          <a:p>
            <a:r>
              <a:rPr lang="en-US" b="1" dirty="0"/>
              <a:t>4. Generative Adversarial Networks (GANs)</a:t>
            </a:r>
          </a:p>
          <a:p>
            <a:pPr>
              <a:buFont typeface="Arial" panose="020B0604020202020204" pitchFamily="34" charset="0"/>
              <a:buChar char="•"/>
            </a:pPr>
            <a:r>
              <a:rPr lang="en-US" b="1" dirty="0"/>
              <a:t>Why It Works</a:t>
            </a:r>
            <a:r>
              <a:rPr lang="en-US" dirty="0"/>
              <a:t>: GANs can generate new, realistic samples of the minority class by learning the underlying distribution of the dataset. This is particularly useful for medical imaging, where simple transformations may not be sufficient, and synthetic examples with realistic textures and patterns are needed to help the model generalize.</a:t>
            </a:r>
          </a:p>
          <a:p>
            <a:pPr>
              <a:buFont typeface="Arial" panose="020B0604020202020204" pitchFamily="34" charset="0"/>
              <a:buChar char="•"/>
            </a:pPr>
            <a:r>
              <a:rPr lang="en-US" b="1" dirty="0"/>
              <a:t>Benefits</a:t>
            </a:r>
            <a:r>
              <a:rPr lang="en-US" dirty="0"/>
              <a:t>: Allows the creation of entirely new, diverse samples for the minority class, helping balance the dataset without duplicating existing images. GANs can produce high-quality images that resemble actual medical data, making them especially valuable in fields like radiology, pathology, and dermatology.</a:t>
            </a:r>
          </a:p>
          <a:p>
            <a:pPr>
              <a:buFont typeface="Arial" panose="020B0604020202020204" pitchFamily="34" charset="0"/>
              <a:buChar char="•"/>
            </a:pPr>
            <a:r>
              <a:rPr lang="en-US" b="1" dirty="0"/>
              <a:t>Limitations</a:t>
            </a:r>
            <a:r>
              <a:rPr lang="en-US" dirty="0"/>
              <a:t>: GANs are complex to train, requiring careful tuning and significant computational resources. Poorly trained GANs can generate unrealistic or low-quality images, which could harm model performance. Also, GAN-generated images may not perfectly capture the diversity of real-world pathology.</a:t>
            </a:r>
          </a:p>
          <a:p>
            <a:r>
              <a:rPr lang="en-US" b="1" dirty="0"/>
              <a:t>Why These Four Are Considered Some of the Best for Handling Imbalance in Medical Imaging</a:t>
            </a:r>
          </a:p>
          <a:p>
            <a:pPr>
              <a:buFont typeface="+mj-lt"/>
              <a:buAutoNum type="arabicPeriod"/>
            </a:pPr>
            <a:r>
              <a:rPr lang="en-US" b="1" dirty="0"/>
              <a:t>Proven Effectiveness</a:t>
            </a:r>
            <a:r>
              <a:rPr lang="en-US" dirty="0"/>
              <a:t>: Each of these methods has shown success in various domains, including medical imaging, where imbalanced data is common and minor classes are often more clinically significant.</a:t>
            </a:r>
          </a:p>
          <a:p>
            <a:pPr>
              <a:buFont typeface="+mj-lt"/>
              <a:buAutoNum type="arabicPeriod"/>
            </a:pPr>
            <a:r>
              <a:rPr lang="en-US" b="1" dirty="0"/>
              <a:t>Flexibility and Applicability</a:t>
            </a:r>
            <a:r>
              <a:rPr lang="en-US" dirty="0"/>
              <a:t>: These techniques can be adapted to different datasets and models, offering solutions that range from data-level (oversampling, GANs) to algorithm-level (class weighting, focal loss) interventions.</a:t>
            </a:r>
          </a:p>
          <a:p>
            <a:pPr>
              <a:buFont typeface="+mj-lt"/>
              <a:buAutoNum type="arabicPeriod"/>
            </a:pPr>
            <a:r>
              <a:rPr lang="en-US" b="1" dirty="0"/>
              <a:t>Complementary Strengths</a:t>
            </a:r>
            <a:r>
              <a:rPr lang="en-US" dirty="0"/>
              <a:t>: These methods address imbalance in different ways. For example:</a:t>
            </a:r>
          </a:p>
          <a:p>
            <a:pPr marL="742950" lvl="1" indent="-285750">
              <a:buFont typeface="+mj-lt"/>
              <a:buAutoNum type="arabicPeriod"/>
            </a:pPr>
            <a:r>
              <a:rPr lang="en-US" dirty="0"/>
              <a:t>Oversampling and augmentation provide straightforward data balancing.</a:t>
            </a:r>
          </a:p>
          <a:p>
            <a:pPr marL="742950" lvl="1" indent="-285750">
              <a:buFont typeface="+mj-lt"/>
              <a:buAutoNum type="arabicPeriod"/>
            </a:pPr>
            <a:r>
              <a:rPr lang="en-US" dirty="0"/>
              <a:t>Class weighting alters model training to reduce bias.</a:t>
            </a:r>
          </a:p>
          <a:p>
            <a:pPr marL="742950" lvl="1" indent="-285750">
              <a:buFont typeface="+mj-lt"/>
              <a:buAutoNum type="arabicPeriod"/>
            </a:pPr>
            <a:r>
              <a:rPr lang="en-US" dirty="0"/>
              <a:t>Focal Loss prioritizes hard-to-classify samples.</a:t>
            </a:r>
          </a:p>
          <a:p>
            <a:pPr marL="742950" lvl="1" indent="-285750">
              <a:buFont typeface="+mj-lt"/>
              <a:buAutoNum type="arabicPeriod"/>
            </a:pPr>
            <a:r>
              <a:rPr lang="en-US" dirty="0"/>
              <a:t>GANs generate entirely new examples to enrich minority class diversity.</a:t>
            </a:r>
          </a:p>
          <a:p>
            <a:pPr>
              <a:buFont typeface="+mj-lt"/>
              <a:buAutoNum type="arabicPeriod"/>
            </a:pPr>
            <a:r>
              <a:rPr lang="en-US" dirty="0"/>
              <a:t>This diversity makes them versatile across a range of datasets and imbalance scenarios.</a:t>
            </a:r>
          </a:p>
          <a:p>
            <a:pPr>
              <a:buFont typeface="+mj-lt"/>
              <a:buAutoNum type="arabicPeriod"/>
            </a:pPr>
            <a:r>
              <a:rPr lang="en-US" b="1" dirty="0"/>
              <a:t>Focus on Rare Classes</a:t>
            </a:r>
            <a:r>
              <a:rPr lang="en-US" dirty="0"/>
              <a:t>: In medical imaging, identifying rare pathologies is crucial, as missing a rare condition can have serious consequences. These methods ensure that models pay sufficient attention to these minority classes, improving sensitivity for rare but critical conditions.</a:t>
            </a:r>
          </a:p>
          <a:p>
            <a:pPr>
              <a:buFont typeface="+mj-lt"/>
              <a:buAutoNum type="arabicPeriod"/>
            </a:pPr>
            <a:r>
              <a:rPr lang="en-US" b="1" dirty="0"/>
              <a:t>Reduced Risk of Overfitting</a:t>
            </a:r>
            <a:r>
              <a:rPr lang="en-US" dirty="0"/>
              <a:t>: Methods like Focal Loss and GANs mitigate the risk of overfitting associated with naive oversampling by focusing on hard examples or by generating new, realistic samples rather than duplicating data. This quality is essential for achieving robust generalization, especially with small datasets.</a:t>
            </a:r>
          </a:p>
          <a:p>
            <a:endParaRPr lang="en-IN" dirty="0"/>
          </a:p>
        </p:txBody>
      </p:sp>
      <p:sp>
        <p:nvSpPr>
          <p:cNvPr id="4" name="Slide Number Placeholder 3"/>
          <p:cNvSpPr>
            <a:spLocks noGrp="1"/>
          </p:cNvSpPr>
          <p:nvPr>
            <p:ph type="sldNum" sz="quarter" idx="5"/>
          </p:nvPr>
        </p:nvSpPr>
        <p:spPr/>
        <p:txBody>
          <a:bodyPr/>
          <a:lstStyle/>
          <a:p>
            <a:fld id="{D8B2213F-67A6-420E-B8E9-30C40CE2B85F}" type="slidenum">
              <a:rPr lang="en-IN" smtClean="0"/>
              <a:t>12</a:t>
            </a:fld>
            <a:endParaRPr lang="en-IN"/>
          </a:p>
        </p:txBody>
      </p:sp>
    </p:spTree>
    <p:extLst>
      <p:ext uri="{BB962C8B-B14F-4D97-AF65-F5344CB8AC3E}">
        <p14:creationId xmlns:p14="http://schemas.microsoft.com/office/powerpoint/2010/main" val="1648952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presentation today will cover the following key areas:</a:t>
            </a:r>
          </a:p>
          <a:p>
            <a:r>
              <a:rPr lang="en-US" dirty="0"/>
              <a:t>The presentation will last approximately 30 minutes. We will have a Q&amp;A session at the end of this presentation, but feel free to jot down your questions as we go along.</a:t>
            </a:r>
            <a:endParaRPr lang="en-IN" dirty="0"/>
          </a:p>
        </p:txBody>
      </p:sp>
      <p:sp>
        <p:nvSpPr>
          <p:cNvPr id="4" name="Slide Number Placeholder 3"/>
          <p:cNvSpPr>
            <a:spLocks noGrp="1"/>
          </p:cNvSpPr>
          <p:nvPr>
            <p:ph type="sldNum" sz="quarter" idx="5"/>
          </p:nvPr>
        </p:nvSpPr>
        <p:spPr/>
        <p:txBody>
          <a:bodyPr/>
          <a:lstStyle/>
          <a:p>
            <a:fld id="{D8B2213F-67A6-420E-B8E9-30C40CE2B85F}" type="slidenum">
              <a:rPr lang="en-IN" smtClean="0"/>
              <a:t>2</a:t>
            </a:fld>
            <a:endParaRPr lang="en-IN"/>
          </a:p>
        </p:txBody>
      </p:sp>
    </p:spTree>
    <p:extLst>
      <p:ext uri="{BB962C8B-B14F-4D97-AF65-F5344CB8AC3E}">
        <p14:creationId xmlns:p14="http://schemas.microsoft.com/office/powerpoint/2010/main" val="287988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Challenges Posed by Imbalanced Datasets in Medical Imaging</a:t>
            </a:r>
          </a:p>
          <a:p>
            <a:pPr>
              <a:buFont typeface="+mj-lt"/>
              <a:buAutoNum type="arabicPeriod"/>
            </a:pPr>
            <a:r>
              <a:rPr lang="en-US" b="1" dirty="0"/>
              <a:t>Algorithmic Bias:</a:t>
            </a:r>
            <a:endParaRPr lang="en-US" dirty="0"/>
          </a:p>
          <a:p>
            <a:pPr marL="742950" lvl="1" indent="-285750">
              <a:buFont typeface="+mj-lt"/>
              <a:buAutoNum type="arabicPeriod"/>
            </a:pPr>
            <a:r>
              <a:rPr lang="en-US" dirty="0"/>
              <a:t>Machine learning models are typically optimized to minimize overall error, leading them to favor majority classes at the expense of minority classes.</a:t>
            </a:r>
          </a:p>
          <a:p>
            <a:pPr marL="742950" lvl="1" indent="-285750">
              <a:buFont typeface="+mj-lt"/>
              <a:buAutoNum type="arabicPeriod"/>
            </a:pPr>
            <a:r>
              <a:rPr lang="en-US" dirty="0"/>
              <a:t>For instance, a model trained on a dataset where 90% of images are normal and 10% show a rare pathology might simply predict "normal" most of the time and still achieve high accuracy.</a:t>
            </a:r>
          </a:p>
          <a:p>
            <a:pPr>
              <a:buFont typeface="+mj-lt"/>
              <a:buAutoNum type="arabicPeriod"/>
            </a:pPr>
            <a:r>
              <a:rPr lang="en-US" b="1" dirty="0"/>
              <a:t>Poor Sensitivity for Rare Pathologies:</a:t>
            </a:r>
            <a:endParaRPr lang="en-US" dirty="0"/>
          </a:p>
          <a:p>
            <a:pPr marL="742950" lvl="1" indent="-285750">
              <a:buFont typeface="+mj-lt"/>
              <a:buAutoNum type="arabicPeriod"/>
            </a:pPr>
            <a:r>
              <a:rPr lang="en-US" dirty="0"/>
              <a:t>While models may achieve high accuracy overall, their sensitivity (true positive rate) for minority classes (rare diseases) is often very low.</a:t>
            </a:r>
          </a:p>
          <a:p>
            <a:pPr marL="742950" lvl="1" indent="-285750">
              <a:buFont typeface="+mj-lt"/>
              <a:buAutoNum type="arabicPeriod"/>
            </a:pPr>
            <a:r>
              <a:rPr lang="en-US" dirty="0"/>
              <a:t>This can result in misdiagnoses or missed diagnoses for patients with rare but critical conditions.</a:t>
            </a:r>
          </a:p>
          <a:p>
            <a:pPr>
              <a:buFont typeface="+mj-lt"/>
              <a:buAutoNum type="arabicPeriod"/>
            </a:pPr>
            <a:r>
              <a:rPr lang="en-US" b="1" dirty="0"/>
              <a:t>Evaluation Challenges:</a:t>
            </a:r>
            <a:endParaRPr lang="en-US" dirty="0"/>
          </a:p>
          <a:p>
            <a:pPr marL="742950" lvl="1" indent="-285750">
              <a:buFont typeface="+mj-lt"/>
              <a:buAutoNum type="arabicPeriod"/>
            </a:pPr>
            <a:r>
              <a:rPr lang="en-US" dirty="0"/>
              <a:t>Standard metrics like accuracy can be misleading for imbalanced datasets. Metrics such as precision, recall, F1-score, and the area under the precision-recall curve (PR-AUC) become more relevant but are less commonly used.</a:t>
            </a:r>
          </a:p>
          <a:p>
            <a:pPr>
              <a:buFont typeface="+mj-lt"/>
              <a:buAutoNum type="arabicPeriod"/>
            </a:pPr>
            <a:r>
              <a:rPr lang="en-US" b="1" dirty="0"/>
              <a:t>Annotation Challenges:</a:t>
            </a:r>
            <a:endParaRPr lang="en-US" dirty="0"/>
          </a:p>
          <a:p>
            <a:pPr marL="742950" lvl="1" indent="-285750">
              <a:buFont typeface="+mj-lt"/>
              <a:buAutoNum type="arabicPeriod"/>
            </a:pPr>
            <a:r>
              <a:rPr lang="en-US" dirty="0"/>
              <a:t>Rare pathology cases often require expert annotation, which can introduce variability and error due to differences in expertise or interpretation.</a:t>
            </a:r>
          </a:p>
          <a:p>
            <a:endParaRPr lang="en-IN" dirty="0"/>
          </a:p>
        </p:txBody>
      </p:sp>
      <p:sp>
        <p:nvSpPr>
          <p:cNvPr id="4" name="Slide Number Placeholder 3"/>
          <p:cNvSpPr>
            <a:spLocks noGrp="1"/>
          </p:cNvSpPr>
          <p:nvPr>
            <p:ph type="sldNum" sz="quarter" idx="5"/>
          </p:nvPr>
        </p:nvSpPr>
        <p:spPr/>
        <p:txBody>
          <a:bodyPr/>
          <a:lstStyle/>
          <a:p>
            <a:fld id="{D8B2213F-67A6-420E-B8E9-30C40CE2B85F}" type="slidenum">
              <a:rPr lang="en-IN" smtClean="0"/>
              <a:t>3</a:t>
            </a:fld>
            <a:endParaRPr lang="en-IN"/>
          </a:p>
        </p:txBody>
      </p:sp>
    </p:spTree>
    <p:extLst>
      <p:ext uri="{BB962C8B-B14F-4D97-AF65-F5344CB8AC3E}">
        <p14:creationId xmlns:p14="http://schemas.microsoft.com/office/powerpoint/2010/main" val="81028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Data Scientist/Researcher</a:t>
            </a:r>
            <a:r>
              <a:rPr lang="en-US" dirty="0"/>
              <a:t>:</a:t>
            </a:r>
          </a:p>
          <a:p>
            <a:pPr marL="742950" lvl="1" indent="-285750">
              <a:buFont typeface="+mj-lt"/>
              <a:buAutoNum type="arabicPeriod"/>
            </a:pPr>
            <a:r>
              <a:rPr lang="en-US" dirty="0"/>
              <a:t>The process starts with a data scientist or researcher who initiates the workflow. This person is responsible for designing and implementing the methods for handling the imbalanced dataset in medical imaging.</a:t>
            </a:r>
          </a:p>
          <a:p>
            <a:pPr>
              <a:buFont typeface="+mj-lt"/>
              <a:buAutoNum type="arabicPeriod"/>
            </a:pPr>
            <a:r>
              <a:rPr lang="en-US" b="1" dirty="0"/>
              <a:t>Load Dataset</a:t>
            </a:r>
            <a:r>
              <a:rPr lang="en-US" dirty="0"/>
              <a:t>:</a:t>
            </a:r>
          </a:p>
          <a:p>
            <a:pPr marL="742950" lvl="1" indent="-285750">
              <a:buFont typeface="+mj-lt"/>
              <a:buAutoNum type="arabicPeriod"/>
            </a:pPr>
            <a:r>
              <a:rPr lang="en-US" dirty="0"/>
              <a:t>The first step in the workflow is to load the medical image dataset. This dataset is likely to be imbalanced, meaning there are fewer images representing rare pathologies compared to more common conditions.</a:t>
            </a:r>
          </a:p>
          <a:p>
            <a:pPr>
              <a:buFont typeface="+mj-lt"/>
              <a:buAutoNum type="arabicPeriod"/>
            </a:pPr>
            <a:r>
              <a:rPr lang="en-US" b="1" dirty="0"/>
              <a:t>Train Classifier</a:t>
            </a:r>
            <a:r>
              <a:rPr lang="en-US" dirty="0"/>
              <a:t>:</a:t>
            </a:r>
          </a:p>
          <a:p>
            <a:pPr marL="742950" lvl="1" indent="-285750">
              <a:buFont typeface="+mj-lt"/>
              <a:buAutoNum type="arabicPeriod"/>
            </a:pPr>
            <a:r>
              <a:rPr lang="en-US" dirty="0"/>
              <a:t>Once the dataset is loaded, a machine learning or deep learning classifier is trained on this data. However, because of the imbalance, training a model at this stage might lead to biased predictions that favor the majority class (e.g., normal cases over rare diseases).</a:t>
            </a:r>
          </a:p>
          <a:p>
            <a:pPr>
              <a:buFont typeface="+mj-lt"/>
              <a:buAutoNum type="arabicPeriod"/>
            </a:pPr>
            <a:r>
              <a:rPr lang="en-US" b="1" dirty="0"/>
              <a:t>Apply Balancing Methods</a:t>
            </a:r>
            <a:r>
              <a:rPr lang="en-US" dirty="0"/>
              <a:t>:</a:t>
            </a:r>
          </a:p>
          <a:p>
            <a:pPr marL="742950" lvl="1" indent="-285750">
              <a:buFont typeface="+mj-lt"/>
              <a:buAutoNum type="arabicPeriod"/>
            </a:pPr>
            <a:r>
              <a:rPr lang="en-US" dirty="0"/>
              <a:t>To address the class imbalance, various balancing methods are applied. These could include techniques like oversampling (increasing the number of minority class samples), </a:t>
            </a:r>
            <a:r>
              <a:rPr lang="en-US" dirty="0" err="1"/>
              <a:t>undersampling</a:t>
            </a:r>
            <a:r>
              <a:rPr lang="en-US" dirty="0"/>
              <a:t> (reducing the majority class samples), data augmentation, or specialized loss functions to improve model sensitivity to rare cases.</a:t>
            </a:r>
          </a:p>
          <a:p>
            <a:pPr>
              <a:buFont typeface="+mj-lt"/>
              <a:buAutoNum type="arabicPeriod"/>
            </a:pPr>
            <a:r>
              <a:rPr lang="en-US" b="1" dirty="0"/>
              <a:t>Evaluate Model Performance</a:t>
            </a:r>
            <a:r>
              <a:rPr lang="en-US" dirty="0"/>
              <a:t>:</a:t>
            </a:r>
          </a:p>
          <a:p>
            <a:pPr marL="742950" lvl="1" indent="-285750">
              <a:buFont typeface="+mj-lt"/>
              <a:buAutoNum type="arabicPeriod"/>
            </a:pPr>
            <a:r>
              <a:rPr lang="en-US" dirty="0"/>
              <a:t>After applying the balancing methods, the model’s performance is evaluated. Here, the focus is on ensuring that the model performs well across all classes, including the minority (rare pathology) classes. Metrics like precision, recall, F1-score, or AUC-PR might be used instead of overall accuracy to get a more balanced view of performance.</a:t>
            </a:r>
          </a:p>
          <a:p>
            <a:r>
              <a:rPr lang="en-US" dirty="0"/>
              <a:t>This workflow provides a systematic approach to addressing class imbalance in medical image classification, which is essential for building models that can accurately identify both common and rare pathologies.</a:t>
            </a:r>
          </a:p>
          <a:p>
            <a:endParaRPr lang="en-IN" dirty="0"/>
          </a:p>
        </p:txBody>
      </p:sp>
      <p:sp>
        <p:nvSpPr>
          <p:cNvPr id="4" name="Slide Number Placeholder 3"/>
          <p:cNvSpPr>
            <a:spLocks noGrp="1"/>
          </p:cNvSpPr>
          <p:nvPr>
            <p:ph type="sldNum" sz="quarter" idx="5"/>
          </p:nvPr>
        </p:nvSpPr>
        <p:spPr/>
        <p:txBody>
          <a:bodyPr/>
          <a:lstStyle/>
          <a:p>
            <a:fld id="{D8B2213F-67A6-420E-B8E9-30C40CE2B85F}" type="slidenum">
              <a:rPr lang="en-IN" smtClean="0"/>
              <a:t>4</a:t>
            </a:fld>
            <a:endParaRPr lang="en-IN"/>
          </a:p>
        </p:txBody>
      </p:sp>
    </p:spTree>
    <p:extLst>
      <p:ext uri="{BB962C8B-B14F-4D97-AF65-F5344CB8AC3E}">
        <p14:creationId xmlns:p14="http://schemas.microsoft.com/office/powerpoint/2010/main" val="87872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B2213F-67A6-420E-B8E9-30C40CE2B85F}" type="slidenum">
              <a:rPr lang="en-IN" smtClean="0"/>
              <a:t>5</a:t>
            </a:fld>
            <a:endParaRPr lang="en-IN"/>
          </a:p>
        </p:txBody>
      </p:sp>
    </p:spTree>
    <p:extLst>
      <p:ext uri="{BB962C8B-B14F-4D97-AF65-F5344CB8AC3E}">
        <p14:creationId xmlns:p14="http://schemas.microsoft.com/office/powerpoint/2010/main" val="205888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B2213F-67A6-420E-B8E9-30C40CE2B85F}" type="slidenum">
              <a:rPr lang="en-IN" smtClean="0"/>
              <a:t>6</a:t>
            </a:fld>
            <a:endParaRPr lang="en-IN"/>
          </a:p>
        </p:txBody>
      </p:sp>
    </p:spTree>
    <p:extLst>
      <p:ext uri="{BB962C8B-B14F-4D97-AF65-F5344CB8AC3E}">
        <p14:creationId xmlns:p14="http://schemas.microsoft.com/office/powerpoint/2010/main" val="339430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B2213F-67A6-420E-B8E9-30C40CE2B85F}" type="slidenum">
              <a:rPr lang="en-IN" smtClean="0"/>
              <a:t>7</a:t>
            </a:fld>
            <a:endParaRPr lang="en-IN"/>
          </a:p>
        </p:txBody>
      </p:sp>
    </p:spTree>
    <p:extLst>
      <p:ext uri="{BB962C8B-B14F-4D97-AF65-F5344CB8AC3E}">
        <p14:creationId xmlns:p14="http://schemas.microsoft.com/office/powerpoint/2010/main" val="663617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B2213F-67A6-420E-B8E9-30C40CE2B85F}" type="slidenum">
              <a:rPr lang="en-IN" smtClean="0"/>
              <a:t>8</a:t>
            </a:fld>
            <a:endParaRPr lang="en-IN"/>
          </a:p>
        </p:txBody>
      </p:sp>
    </p:spTree>
    <p:extLst>
      <p:ext uri="{BB962C8B-B14F-4D97-AF65-F5344CB8AC3E}">
        <p14:creationId xmlns:p14="http://schemas.microsoft.com/office/powerpoint/2010/main" val="992687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Detailed Explanation of Focal Loss:</a:t>
            </a:r>
          </a:p>
          <a:p>
            <a:pPr>
              <a:buFont typeface="+mj-lt"/>
              <a:buAutoNum type="arabicPeriod"/>
            </a:pPr>
            <a:r>
              <a:rPr lang="en-US" b="1" dirty="0"/>
              <a:t>Imbalanced Dataset</a:t>
            </a:r>
            <a:r>
              <a:rPr lang="en-US" dirty="0"/>
              <a:t>:</a:t>
            </a:r>
          </a:p>
          <a:p>
            <a:pPr marL="742950" lvl="1" indent="-285750">
              <a:buFont typeface="+mj-lt"/>
              <a:buAutoNum type="arabicPeriod"/>
            </a:pPr>
            <a:r>
              <a:rPr lang="en-US" dirty="0"/>
              <a:t>Start with a dataset that has class imbalance (e.g., a majority class significantly outnumbers the minority class).</a:t>
            </a:r>
          </a:p>
          <a:p>
            <a:pPr marL="742950" lvl="1" indent="-285750">
              <a:buFont typeface="+mj-lt"/>
              <a:buAutoNum type="arabicPeriod"/>
            </a:pPr>
            <a:r>
              <a:rPr lang="en-US" dirty="0"/>
              <a:t>Input data into the neural network.</a:t>
            </a:r>
          </a:p>
          <a:p>
            <a:pPr>
              <a:buFont typeface="+mj-lt"/>
              <a:buAutoNum type="arabicPeriod"/>
            </a:pPr>
            <a:r>
              <a:rPr lang="en-US" b="1" dirty="0"/>
              <a:t>Neural Network Model</a:t>
            </a:r>
            <a:r>
              <a:rPr lang="en-US" dirty="0"/>
              <a:t>:</a:t>
            </a:r>
          </a:p>
          <a:p>
            <a:pPr marL="742950" lvl="1" indent="-285750">
              <a:buFont typeface="+mj-lt"/>
              <a:buAutoNum type="arabicPeriod"/>
            </a:pPr>
            <a:r>
              <a:rPr lang="en-US" dirty="0"/>
              <a:t>The model processes the data through layers to predict probabilities for each class.</a:t>
            </a:r>
          </a:p>
          <a:p>
            <a:pPr>
              <a:buFont typeface="+mj-lt"/>
              <a:buAutoNum type="arabicPeriod"/>
            </a:pPr>
            <a:r>
              <a:rPr lang="en-US" b="1" dirty="0"/>
              <a:t>Compute Class Probabilities</a:t>
            </a:r>
            <a:r>
              <a:rPr lang="en-US" dirty="0"/>
              <a:t>:</a:t>
            </a:r>
          </a:p>
          <a:p>
            <a:pPr marL="742950" lvl="1" indent="-285750">
              <a:buFont typeface="+mj-lt"/>
              <a:buAutoNum type="arabicPeriod"/>
            </a:pPr>
            <a:r>
              <a:rPr lang="en-US" dirty="0"/>
              <a:t>For each sample, the model outputs predicted probabilities (</a:t>
            </a:r>
            <a:r>
              <a:rPr lang="en-US" dirty="0" err="1"/>
              <a:t>ptp_tpt</a:t>
            </a:r>
            <a:r>
              <a:rPr lang="en-US" dirty="0"/>
              <a:t>​) for the true class.</a:t>
            </a:r>
          </a:p>
          <a:p>
            <a:pPr>
              <a:buFont typeface="+mj-lt"/>
              <a:buAutoNum type="arabicPeriod"/>
            </a:pPr>
            <a:r>
              <a:rPr lang="en-US" b="1" dirty="0"/>
              <a:t>Apply Focal Loss Formula</a:t>
            </a:r>
            <a:r>
              <a:rPr lang="en-US" dirty="0"/>
              <a:t>:</a:t>
            </a:r>
          </a:p>
          <a:p>
            <a:pPr marL="742950" lvl="1" indent="-285750">
              <a:buFont typeface="+mj-lt"/>
              <a:buAutoNum type="arabicPeriod"/>
            </a:pPr>
            <a:r>
              <a:rPr lang="en-US" dirty="0"/>
              <a:t>Use the formula: FL(</a:t>
            </a:r>
            <a:r>
              <a:rPr lang="en-US" dirty="0" err="1"/>
              <a:t>pt</a:t>
            </a:r>
            <a:r>
              <a:rPr lang="en-US" dirty="0"/>
              <a:t>)=−α(1−pt)</a:t>
            </a:r>
            <a:r>
              <a:rPr lang="en-US" dirty="0" err="1"/>
              <a:t>γlog</a:t>
            </a:r>
            <a:r>
              <a:rPr lang="en-US" dirty="0"/>
              <a:t>⁡(</a:t>
            </a:r>
            <a:r>
              <a:rPr lang="en-US" dirty="0" err="1"/>
              <a:t>pt</a:t>
            </a:r>
            <a:r>
              <a:rPr lang="en-US" dirty="0"/>
              <a:t>)\text{FL}(</a:t>
            </a:r>
            <a:r>
              <a:rPr lang="en-US" dirty="0" err="1"/>
              <a:t>p_t</a:t>
            </a:r>
            <a:r>
              <a:rPr lang="en-US" dirty="0"/>
              <a:t>) = -\alpha (1 - </a:t>
            </a:r>
            <a:r>
              <a:rPr lang="en-US" dirty="0" err="1"/>
              <a:t>p_t</a:t>
            </a:r>
            <a:r>
              <a:rPr lang="en-US" dirty="0"/>
              <a:t>)^\gamma \log(</a:t>
            </a:r>
            <a:r>
              <a:rPr lang="en-US" dirty="0" err="1"/>
              <a:t>p_t</a:t>
            </a:r>
            <a:r>
              <a:rPr lang="en-US" dirty="0"/>
              <a:t>)FL(</a:t>
            </a:r>
            <a:r>
              <a:rPr lang="en-US" dirty="0" err="1"/>
              <a:t>pt</a:t>
            </a:r>
            <a:r>
              <a:rPr lang="en-US" dirty="0"/>
              <a:t>​)=−α(1−pt​)</a:t>
            </a:r>
            <a:r>
              <a:rPr lang="en-US" dirty="0" err="1"/>
              <a:t>γlog</a:t>
            </a:r>
            <a:r>
              <a:rPr lang="en-US" dirty="0"/>
              <a:t>(</a:t>
            </a:r>
            <a:r>
              <a:rPr lang="en-US" dirty="0" err="1"/>
              <a:t>pt</a:t>
            </a:r>
            <a:r>
              <a:rPr lang="en-US" dirty="0"/>
              <a:t>​)</a:t>
            </a:r>
          </a:p>
          <a:p>
            <a:pPr marL="742950" lvl="1" indent="-285750">
              <a:buFont typeface="+mj-lt"/>
              <a:buAutoNum type="arabicPeriod"/>
            </a:pPr>
            <a:r>
              <a:rPr lang="en-US" b="1" dirty="0"/>
              <a:t>α (alpha)</a:t>
            </a:r>
            <a:r>
              <a:rPr lang="en-US" dirty="0"/>
              <a:t> balances the importance of each class.</a:t>
            </a:r>
          </a:p>
          <a:p>
            <a:pPr marL="742950" lvl="1" indent="-285750">
              <a:buFont typeface="+mj-lt"/>
              <a:buAutoNum type="arabicPeriod"/>
            </a:pPr>
            <a:r>
              <a:rPr lang="en-US" b="1" dirty="0"/>
              <a:t>γ (gamma)</a:t>
            </a:r>
            <a:r>
              <a:rPr lang="en-US" dirty="0"/>
              <a:t> adjusts focus on hard-to-classify examples:</a:t>
            </a:r>
          </a:p>
          <a:p>
            <a:pPr marL="1143000" lvl="2" indent="-228600">
              <a:buFont typeface="+mj-lt"/>
              <a:buAutoNum type="arabicPeriod"/>
            </a:pPr>
            <a:r>
              <a:rPr lang="en-US" dirty="0"/>
              <a:t>Hard examples (low </a:t>
            </a:r>
            <a:r>
              <a:rPr lang="en-US" dirty="0" err="1"/>
              <a:t>ptp_tpt</a:t>
            </a:r>
            <a:r>
              <a:rPr lang="en-US" dirty="0"/>
              <a:t>​) get more weight.</a:t>
            </a:r>
          </a:p>
          <a:p>
            <a:pPr marL="1143000" lvl="2" indent="-228600">
              <a:buFont typeface="+mj-lt"/>
              <a:buAutoNum type="arabicPeriod"/>
            </a:pPr>
            <a:r>
              <a:rPr lang="en-US" dirty="0"/>
              <a:t>Easy examples (high </a:t>
            </a:r>
            <a:r>
              <a:rPr lang="en-US" dirty="0" err="1"/>
              <a:t>ptp_tpt</a:t>
            </a:r>
            <a:r>
              <a:rPr lang="en-US" dirty="0"/>
              <a:t>​) are down-weighted.</a:t>
            </a:r>
          </a:p>
          <a:p>
            <a:pPr>
              <a:buFont typeface="+mj-lt"/>
              <a:buAutoNum type="arabicPeriod"/>
            </a:pPr>
            <a:r>
              <a:rPr lang="en-US" b="1" dirty="0"/>
              <a:t>Adjusted Loss for Hard Examples</a:t>
            </a:r>
            <a:r>
              <a:rPr lang="en-US" dirty="0"/>
              <a:t>:</a:t>
            </a:r>
          </a:p>
          <a:p>
            <a:pPr marL="742950" lvl="1" indent="-285750">
              <a:buFont typeface="+mj-lt"/>
              <a:buAutoNum type="arabicPeriod"/>
            </a:pPr>
            <a:r>
              <a:rPr lang="en-US" dirty="0"/>
              <a:t>After applying Focal Loss, the loss emphasizes hard examples (e.g., samples with low confidence or from minority classes).</a:t>
            </a:r>
          </a:p>
          <a:p>
            <a:pPr>
              <a:buFont typeface="+mj-lt"/>
              <a:buAutoNum type="arabicPeriod"/>
            </a:pPr>
            <a:r>
              <a:rPr lang="en-US" b="1" dirty="0"/>
              <a:t>Update Model Parameters</a:t>
            </a:r>
            <a:r>
              <a:rPr lang="en-US" dirty="0"/>
              <a:t>:</a:t>
            </a:r>
          </a:p>
          <a:p>
            <a:pPr marL="742950" lvl="1" indent="-285750">
              <a:buFont typeface="+mj-lt"/>
              <a:buAutoNum type="arabicPeriod"/>
            </a:pPr>
            <a:r>
              <a:rPr lang="en-US" dirty="0"/>
              <a:t>Use the adjusted loss values to update the model's weights during backpropagation.</a:t>
            </a:r>
          </a:p>
          <a:p>
            <a:pPr marL="457200" lvl="1" indent="0">
              <a:buFont typeface="+mj-lt"/>
              <a:buNone/>
            </a:pPr>
            <a:endParaRPr lang="en-US" dirty="0"/>
          </a:p>
          <a:p>
            <a:endParaRPr lang="en-US" dirty="0"/>
          </a:p>
          <a:p>
            <a:r>
              <a:rPr lang="en-US" b="1" dirty="0"/>
              <a:t>class weighting:</a:t>
            </a:r>
          </a:p>
          <a:p>
            <a:pPr>
              <a:buFont typeface="+mj-lt"/>
              <a:buAutoNum type="arabicPeriod"/>
            </a:pPr>
            <a:r>
              <a:rPr lang="en-US" b="1" dirty="0"/>
              <a:t>Imbalanced Dataset (🗂️)</a:t>
            </a:r>
            <a:r>
              <a:rPr lang="en-US" dirty="0"/>
              <a:t>:</a:t>
            </a:r>
          </a:p>
          <a:p>
            <a:pPr marL="742950" lvl="1" indent="-285750">
              <a:buFont typeface="+mj-lt"/>
              <a:buAutoNum type="arabicPeriod"/>
            </a:pPr>
            <a:r>
              <a:rPr lang="en-US" dirty="0"/>
              <a:t>Visualize a dataset where one class (e.g., cats) has far more samples than another class (e.g., dogs).</a:t>
            </a:r>
          </a:p>
          <a:p>
            <a:pPr marL="742950" lvl="1" indent="-285750">
              <a:buFont typeface="+mj-lt"/>
              <a:buAutoNum type="arabicPeriod"/>
            </a:pPr>
            <a:r>
              <a:rPr lang="en-US" dirty="0"/>
              <a:t>The imbalance can lead the model to predict "cats" more often, ignoring "dogs."</a:t>
            </a:r>
          </a:p>
          <a:p>
            <a:pPr>
              <a:buFont typeface="+mj-lt"/>
              <a:buAutoNum type="arabicPeriod"/>
            </a:pPr>
            <a:r>
              <a:rPr lang="en-US" b="1" dirty="0"/>
              <a:t>Neural Network Model (🧠)</a:t>
            </a:r>
            <a:r>
              <a:rPr lang="en-US" dirty="0"/>
              <a:t>:</a:t>
            </a:r>
          </a:p>
          <a:p>
            <a:pPr marL="742950" lvl="1" indent="-285750">
              <a:buFont typeface="+mj-lt"/>
              <a:buAutoNum type="arabicPeriod"/>
            </a:pPr>
            <a:r>
              <a:rPr lang="en-US" dirty="0"/>
              <a:t>The model takes inputs and begins learning by predicting class probabilities and computing loss values.</a:t>
            </a:r>
          </a:p>
          <a:p>
            <a:pPr>
              <a:buFont typeface="+mj-lt"/>
              <a:buAutoNum type="arabicPeriod"/>
            </a:pPr>
            <a:r>
              <a:rPr lang="en-US" b="1" dirty="0"/>
              <a:t>Class Weight Calculation (📊)</a:t>
            </a:r>
            <a:r>
              <a:rPr lang="en-US" dirty="0"/>
              <a:t>:</a:t>
            </a:r>
          </a:p>
          <a:p>
            <a:pPr marL="742950" lvl="1" indent="-285750">
              <a:buFont typeface="+mj-lt"/>
              <a:buAutoNum type="arabicPeriod"/>
            </a:pPr>
            <a:r>
              <a:rPr lang="en-US" dirty="0"/>
              <a:t>The frequency of each class is counted.</a:t>
            </a:r>
          </a:p>
          <a:p>
            <a:pPr marL="742950" lvl="1" indent="-285750">
              <a:buFont typeface="+mj-lt"/>
              <a:buAutoNum type="arabicPeriod"/>
            </a:pPr>
            <a:r>
              <a:rPr lang="en-US" b="1" dirty="0"/>
              <a:t>Formula for Class Weight</a:t>
            </a:r>
            <a:r>
              <a:rPr lang="en-US" dirty="0"/>
              <a:t>: </a:t>
            </a:r>
            <a:r>
              <a:rPr lang="en-US" dirty="0" err="1"/>
              <a:t>Weighti</a:t>
            </a:r>
            <a:r>
              <a:rPr lang="en-US" dirty="0"/>
              <a:t>=Total </a:t>
            </a:r>
            <a:r>
              <a:rPr lang="en-US" dirty="0" err="1"/>
              <a:t>SamplesNumber</a:t>
            </a:r>
            <a:r>
              <a:rPr lang="en-US" dirty="0"/>
              <a:t> of Samples in </a:t>
            </a:r>
            <a:r>
              <a:rPr lang="en-US" dirty="0" err="1"/>
              <a:t>Classi</a:t>
            </a:r>
            <a:r>
              <a:rPr lang="en-US" dirty="0"/>
              <a:t>\text{Weight}_</a:t>
            </a:r>
            <a:r>
              <a:rPr lang="en-US" dirty="0" err="1"/>
              <a:t>i</a:t>
            </a:r>
            <a:r>
              <a:rPr lang="en-US" dirty="0"/>
              <a:t> = \frac{\text{Total Samples}}{\text{Number of Samples in Class}_</a:t>
            </a:r>
            <a:r>
              <a:rPr lang="en-US" dirty="0" err="1"/>
              <a:t>i</a:t>
            </a:r>
            <a:r>
              <a:rPr lang="en-US" dirty="0"/>
              <a:t>}</a:t>
            </a:r>
            <a:r>
              <a:rPr lang="en-US" dirty="0" err="1"/>
              <a:t>Weighti</a:t>
            </a:r>
            <a:r>
              <a:rPr lang="en-US" dirty="0"/>
              <a:t>​=Number of Samples in </a:t>
            </a:r>
            <a:r>
              <a:rPr lang="en-US" dirty="0" err="1"/>
              <a:t>Classi</a:t>
            </a:r>
            <a:r>
              <a:rPr lang="en-US" dirty="0"/>
              <a:t>​Total Samples​</a:t>
            </a:r>
          </a:p>
          <a:p>
            <a:pPr marL="1143000" lvl="2" indent="-228600">
              <a:buFont typeface="+mj-lt"/>
              <a:buAutoNum type="arabicPeriod"/>
            </a:pPr>
            <a:r>
              <a:rPr lang="en-US" dirty="0"/>
              <a:t>Example:</a:t>
            </a:r>
          </a:p>
          <a:p>
            <a:pPr marL="1600200" lvl="3" indent="-228600">
              <a:buFont typeface="+mj-lt"/>
              <a:buAutoNum type="arabicPeriod"/>
            </a:pPr>
            <a:r>
              <a:rPr lang="en-US" dirty="0"/>
              <a:t>Total samples = 100</a:t>
            </a:r>
          </a:p>
          <a:p>
            <a:pPr marL="1600200" lvl="3" indent="-228600">
              <a:buFont typeface="+mj-lt"/>
              <a:buAutoNum type="arabicPeriod"/>
            </a:pPr>
            <a:r>
              <a:rPr lang="en-US" dirty="0"/>
              <a:t>Cats = 90 → Weight for Cats = 10090=1.11\frac{100}{90} = 1.1190100​=1.11</a:t>
            </a:r>
          </a:p>
          <a:p>
            <a:pPr marL="1600200" lvl="3" indent="-228600">
              <a:buFont typeface="+mj-lt"/>
              <a:buAutoNum type="arabicPeriod"/>
            </a:pPr>
            <a:r>
              <a:rPr lang="en-US" dirty="0"/>
              <a:t>Dogs = 10 → Weight for Dogs = 10010=10.0\frac{100}{10} = 10.010100​=10.0</a:t>
            </a:r>
          </a:p>
          <a:p>
            <a:pPr>
              <a:buFont typeface="+mj-lt"/>
              <a:buAutoNum type="arabicPeriod"/>
            </a:pPr>
            <a:r>
              <a:rPr lang="en-US" b="1" dirty="0"/>
              <a:t>Apply Class Weights to Loss Function (⚖️)</a:t>
            </a:r>
            <a:r>
              <a:rPr lang="en-US" dirty="0"/>
              <a:t>:</a:t>
            </a:r>
          </a:p>
          <a:p>
            <a:pPr marL="742950" lvl="1" indent="-285750">
              <a:buFont typeface="+mj-lt"/>
              <a:buAutoNum type="arabicPeriod"/>
            </a:pPr>
            <a:r>
              <a:rPr lang="en-US" dirty="0"/>
              <a:t>Modify the loss function (e.g., Cross-Entropy Loss): Weighted Loss=Class </a:t>
            </a:r>
            <a:r>
              <a:rPr lang="en-US" dirty="0" err="1"/>
              <a:t>Weight×Loss</a:t>
            </a:r>
            <a:r>
              <a:rPr lang="en-US" dirty="0"/>
              <a:t>\text{Weighted Loss} = \text{Class Weight} \times \text{Loss}Weighted Loss=Class </a:t>
            </a:r>
            <a:r>
              <a:rPr lang="en-US" dirty="0" err="1"/>
              <a:t>Weight×Loss</a:t>
            </a:r>
            <a:endParaRPr lang="en-US" dirty="0"/>
          </a:p>
          <a:p>
            <a:pPr marL="742950" lvl="1" indent="-285750">
              <a:buFont typeface="+mj-lt"/>
              <a:buAutoNum type="arabicPeriod"/>
            </a:pPr>
            <a:r>
              <a:rPr lang="en-US" dirty="0"/>
              <a:t>Errors in minority classes (dogs) are scaled up, while errors in majority classes (cats) are scaled down.</a:t>
            </a:r>
          </a:p>
          <a:p>
            <a:pPr>
              <a:buFont typeface="+mj-lt"/>
              <a:buAutoNum type="arabicPeriod"/>
            </a:pPr>
            <a:r>
              <a:rPr lang="en-US" b="1" dirty="0"/>
              <a:t>Balanced Loss Computation (🎯)</a:t>
            </a:r>
            <a:r>
              <a:rPr lang="en-US" dirty="0"/>
              <a:t>:</a:t>
            </a:r>
          </a:p>
          <a:p>
            <a:pPr marL="742950" lvl="1" indent="-285750">
              <a:buFont typeface="+mj-lt"/>
              <a:buAutoNum type="arabicPeriod"/>
            </a:pPr>
            <a:r>
              <a:rPr lang="en-US" dirty="0"/>
              <a:t>The loss is now balanced, ensuring that both majority and minority classes influence the model equally during training.</a:t>
            </a:r>
          </a:p>
          <a:p>
            <a:pPr>
              <a:buFont typeface="+mj-lt"/>
              <a:buAutoNum type="arabicPeriod"/>
            </a:pPr>
            <a:r>
              <a:rPr lang="en-US" b="1" dirty="0"/>
              <a:t>Model Optimization (🔄)</a:t>
            </a:r>
            <a:r>
              <a:rPr lang="en-US" dirty="0"/>
              <a:t>:</a:t>
            </a:r>
          </a:p>
          <a:p>
            <a:pPr marL="742950" lvl="1" indent="-285750">
              <a:buFont typeface="+mj-lt"/>
              <a:buAutoNum type="arabicPeriod"/>
            </a:pPr>
            <a:r>
              <a:rPr lang="en-US" dirty="0"/>
              <a:t>Backpropagation uses the balanced loss values to update weights, improving predictions for all classes.</a:t>
            </a:r>
          </a:p>
          <a:p>
            <a:endParaRPr lang="en-IN" dirty="0"/>
          </a:p>
          <a:p>
            <a:r>
              <a:rPr lang="en-US" b="1" dirty="0"/>
              <a:t>Oversampling:</a:t>
            </a:r>
          </a:p>
          <a:p>
            <a:pPr>
              <a:buFont typeface="+mj-lt"/>
              <a:buAutoNum type="arabicPeriod"/>
            </a:pPr>
            <a:r>
              <a:rPr lang="en-US" b="1" dirty="0"/>
              <a:t>Imbalanced Dataset (🗂️)</a:t>
            </a:r>
            <a:r>
              <a:rPr lang="en-US" dirty="0"/>
              <a:t>:</a:t>
            </a:r>
          </a:p>
          <a:p>
            <a:pPr marL="742950" lvl="1" indent="-285750">
              <a:buFont typeface="+mj-lt"/>
              <a:buAutoNum type="arabicPeriod"/>
            </a:pPr>
            <a:r>
              <a:rPr lang="en-US" dirty="0"/>
              <a:t>Visualize a dataset with a majority class (e.g., 90% "cats") and a minority class (e.g., 10% "dogs").</a:t>
            </a:r>
          </a:p>
          <a:p>
            <a:pPr marL="742950" lvl="1" indent="-285750">
              <a:buFont typeface="+mj-lt"/>
              <a:buAutoNum type="arabicPeriod"/>
            </a:pPr>
            <a:r>
              <a:rPr lang="en-US" dirty="0"/>
              <a:t>This imbalance makes the model biased toward predicting the majority class.</a:t>
            </a:r>
          </a:p>
          <a:p>
            <a:pPr>
              <a:buFont typeface="+mj-lt"/>
              <a:buAutoNum type="arabicPeriod"/>
            </a:pPr>
            <a:r>
              <a:rPr lang="en-US" b="1" dirty="0"/>
              <a:t>Identify Minority Class (📈)</a:t>
            </a:r>
            <a:r>
              <a:rPr lang="en-US" dirty="0"/>
              <a:t>:</a:t>
            </a:r>
          </a:p>
          <a:p>
            <a:pPr marL="742950" lvl="1" indent="-285750">
              <a:buFont typeface="+mj-lt"/>
              <a:buAutoNum type="arabicPeriod"/>
            </a:pPr>
            <a:r>
              <a:rPr lang="en-US" dirty="0"/>
              <a:t>Analyze the dataset to find underrepresented classes (e.g., "dogs").</a:t>
            </a:r>
          </a:p>
          <a:p>
            <a:pPr>
              <a:buFont typeface="+mj-lt"/>
              <a:buAutoNum type="arabicPeriod"/>
            </a:pPr>
            <a:r>
              <a:rPr lang="en-US" b="1" dirty="0"/>
              <a:t>Oversampling Process (🌀)</a:t>
            </a:r>
            <a:r>
              <a:rPr lang="en-US" dirty="0"/>
              <a:t>:</a:t>
            </a:r>
          </a:p>
          <a:p>
            <a:pPr marL="742950" lvl="1" indent="-285750">
              <a:buFont typeface="+mj-lt"/>
              <a:buAutoNum type="arabicPeriod"/>
            </a:pPr>
            <a:r>
              <a:rPr lang="en-US" b="1" dirty="0"/>
              <a:t>Duplication</a:t>
            </a:r>
            <a:r>
              <a:rPr lang="en-US" dirty="0"/>
              <a:t>: Directly copy existing samples of the minority class multiple times.</a:t>
            </a:r>
          </a:p>
          <a:p>
            <a:pPr marL="1143000" lvl="2" indent="-228600">
              <a:buFont typeface="+mj-lt"/>
              <a:buAutoNum type="arabicPeriod"/>
            </a:pPr>
            <a:r>
              <a:rPr lang="en-US" dirty="0"/>
              <a:t>Example: If there are 10 "dogs," duplicate them 9 times to match 90 "cats."</a:t>
            </a:r>
          </a:p>
          <a:p>
            <a:pPr marL="742950" lvl="1" indent="-285750">
              <a:buFont typeface="+mj-lt"/>
              <a:buAutoNum type="arabicPeriod"/>
            </a:pPr>
            <a:r>
              <a:rPr lang="en-US" b="1" dirty="0"/>
              <a:t>Synthetic Data Generation</a:t>
            </a:r>
            <a:r>
              <a:rPr lang="en-US" dirty="0"/>
              <a:t>:</a:t>
            </a:r>
          </a:p>
          <a:p>
            <a:pPr marL="1143000" lvl="2" indent="-228600">
              <a:buFont typeface="+mj-lt"/>
              <a:buAutoNum type="arabicPeriod"/>
            </a:pPr>
            <a:r>
              <a:rPr lang="en-US" dirty="0"/>
              <a:t>Use methods like </a:t>
            </a:r>
            <a:r>
              <a:rPr lang="en-US" b="1" dirty="0"/>
              <a:t>SMOTE</a:t>
            </a:r>
            <a:r>
              <a:rPr lang="en-US" dirty="0"/>
              <a:t> (Synthetic Minority Oversampling Technique):</a:t>
            </a:r>
          </a:p>
          <a:p>
            <a:pPr marL="1600200" lvl="3" indent="-228600">
              <a:buFont typeface="+mj-lt"/>
              <a:buAutoNum type="arabicPeriod"/>
            </a:pPr>
            <a:r>
              <a:rPr lang="en-US" dirty="0"/>
              <a:t>Generate synthetic samples by interpolating between existing samples of the minority class.</a:t>
            </a:r>
          </a:p>
          <a:p>
            <a:pPr marL="1600200" lvl="3" indent="-228600">
              <a:buFont typeface="+mj-lt"/>
              <a:buAutoNum type="arabicPeriod"/>
            </a:pPr>
            <a:r>
              <a:rPr lang="en-US" dirty="0"/>
              <a:t>Example: If two "dog" samples are nearby in feature space, a new synthetic sample is created between them.</a:t>
            </a:r>
          </a:p>
          <a:p>
            <a:pPr>
              <a:buFont typeface="+mj-lt"/>
              <a:buAutoNum type="arabicPeriod"/>
            </a:pPr>
            <a:r>
              <a:rPr lang="en-US" b="1" dirty="0"/>
              <a:t>Balanced Dataset (🆕)</a:t>
            </a:r>
            <a:r>
              <a:rPr lang="en-US" dirty="0"/>
              <a:t>:</a:t>
            </a:r>
          </a:p>
          <a:p>
            <a:pPr marL="742950" lvl="1" indent="-285750">
              <a:buFont typeface="+mj-lt"/>
              <a:buAutoNum type="arabicPeriod"/>
            </a:pPr>
            <a:r>
              <a:rPr lang="en-US" dirty="0"/>
              <a:t>After oversampling, the dataset now has equal representation of both classes (e.g., 90 "cats" and 90 "dogs").</a:t>
            </a:r>
          </a:p>
          <a:p>
            <a:pPr marL="742950" lvl="1" indent="-285750">
              <a:buFont typeface="+mj-lt"/>
              <a:buAutoNum type="arabicPeriod"/>
            </a:pPr>
            <a:r>
              <a:rPr lang="en-US" dirty="0"/>
              <a:t>This eliminates the imbalance that could skew the model during training.</a:t>
            </a:r>
          </a:p>
          <a:p>
            <a:pPr>
              <a:buFont typeface="+mj-lt"/>
              <a:buAutoNum type="arabicPeriod"/>
            </a:pPr>
            <a:r>
              <a:rPr lang="en-US" b="1" dirty="0"/>
              <a:t>Train Model on Oversampled Dataset (🧠)</a:t>
            </a:r>
            <a:r>
              <a:rPr lang="en-US" dirty="0"/>
              <a:t>:</a:t>
            </a:r>
          </a:p>
          <a:p>
            <a:pPr marL="742950" lvl="1" indent="-285750">
              <a:buFont typeface="+mj-lt"/>
              <a:buAutoNum type="arabicPeriod"/>
            </a:pPr>
            <a:r>
              <a:rPr lang="en-US" dirty="0"/>
              <a:t>The model trains on the newly balanced dataset, allowing it to learn features of both majority and minority classes equally.</a:t>
            </a:r>
          </a:p>
          <a:p>
            <a:pPr>
              <a:buFont typeface="+mj-lt"/>
              <a:buAutoNum type="arabicPeriod"/>
            </a:pPr>
            <a:r>
              <a:rPr lang="en-US" b="1" dirty="0"/>
              <a:t>Improved Performance on Minority Class (🎯)</a:t>
            </a:r>
            <a:r>
              <a:rPr lang="en-US" dirty="0"/>
              <a:t>:</a:t>
            </a:r>
          </a:p>
          <a:p>
            <a:pPr marL="742950" lvl="1" indent="-285750">
              <a:buFont typeface="+mj-lt"/>
              <a:buAutoNum type="arabicPeriod"/>
            </a:pPr>
            <a:r>
              <a:rPr lang="en-US" dirty="0"/>
              <a:t>The model is less biased and performs better on predicting the minority class ("dogs").</a:t>
            </a:r>
          </a:p>
          <a:p>
            <a:pPr marL="742950" lvl="1" indent="-285750">
              <a:buFont typeface="+mj-lt"/>
              <a:buAutoNum type="arabicPeriod"/>
            </a:pPr>
            <a:r>
              <a:rPr lang="en-US" dirty="0"/>
              <a:t>This leads to improved recall, precision, and F1-score for the minority class.</a:t>
            </a:r>
          </a:p>
          <a:p>
            <a:endParaRPr lang="en-IN" b="1" dirty="0"/>
          </a:p>
          <a:p>
            <a:r>
              <a:rPr lang="en-IN" b="1" dirty="0"/>
              <a:t>DCGAN(Deep Convolutional Generative Adversarial Network)</a:t>
            </a:r>
            <a:r>
              <a:rPr lang="en-US" b="1" dirty="0"/>
              <a:t>:</a:t>
            </a:r>
          </a:p>
          <a:p>
            <a:pPr>
              <a:buFont typeface="+mj-lt"/>
              <a:buAutoNum type="arabicPeriod"/>
            </a:pPr>
            <a:r>
              <a:rPr lang="en-US" b="1" dirty="0"/>
              <a:t>Input Random Noise (🗂️)</a:t>
            </a:r>
            <a:r>
              <a:rPr lang="en-US" dirty="0"/>
              <a:t>:</a:t>
            </a:r>
          </a:p>
          <a:p>
            <a:pPr marL="742950" lvl="1" indent="-285750">
              <a:buFont typeface="+mj-lt"/>
              <a:buAutoNum type="arabicPeriod"/>
            </a:pPr>
            <a:r>
              <a:rPr lang="en-US" dirty="0"/>
              <a:t>A random latent vector (e.g., a 100-dimensional vector of random numbers) is fed into the </a:t>
            </a:r>
            <a:r>
              <a:rPr lang="en-US" b="1" dirty="0"/>
              <a:t>generator</a:t>
            </a:r>
            <a:r>
              <a:rPr lang="en-US" dirty="0"/>
              <a:t>.</a:t>
            </a:r>
          </a:p>
          <a:p>
            <a:pPr marL="742950" lvl="1" indent="-285750">
              <a:buFont typeface="+mj-lt"/>
              <a:buAutoNum type="arabicPeriod"/>
            </a:pPr>
            <a:r>
              <a:rPr lang="en-US" dirty="0"/>
              <a:t>This vector represents the seed for generating images.</a:t>
            </a:r>
          </a:p>
          <a:p>
            <a:pPr>
              <a:buFont typeface="+mj-lt"/>
              <a:buAutoNum type="arabicPeriod"/>
            </a:pPr>
            <a:r>
              <a:rPr lang="en-US" b="1" dirty="0"/>
              <a:t>Generator Network (🎨)</a:t>
            </a:r>
            <a:r>
              <a:rPr lang="en-US" dirty="0"/>
              <a:t>:</a:t>
            </a:r>
          </a:p>
          <a:p>
            <a:pPr marL="742950" lvl="1" indent="-285750">
              <a:buFont typeface="+mj-lt"/>
              <a:buAutoNum type="arabicPeriod"/>
            </a:pPr>
            <a:r>
              <a:rPr lang="en-US" dirty="0"/>
              <a:t>The generator is a neural network designed to produce data (e.g., images) that mimic the real dataset.</a:t>
            </a:r>
          </a:p>
          <a:p>
            <a:pPr marL="742950" lvl="1" indent="-285750">
              <a:buFont typeface="+mj-lt"/>
              <a:buAutoNum type="arabicPeriod"/>
            </a:pPr>
            <a:r>
              <a:rPr lang="en-US" dirty="0"/>
              <a:t>Key features of the DCGAN generator:</a:t>
            </a:r>
          </a:p>
          <a:p>
            <a:pPr marL="1143000" lvl="2" indent="-228600">
              <a:buFont typeface="+mj-lt"/>
              <a:buAutoNum type="arabicPeriod"/>
            </a:pPr>
            <a:r>
              <a:rPr lang="en-US" b="1" dirty="0"/>
              <a:t>Transposed Convolutions</a:t>
            </a:r>
            <a:r>
              <a:rPr lang="en-US" dirty="0"/>
              <a:t>: Layers that gradually upscale the input noise into an image.</a:t>
            </a:r>
          </a:p>
          <a:p>
            <a:pPr marL="1143000" lvl="2" indent="-228600">
              <a:buFont typeface="+mj-lt"/>
              <a:buAutoNum type="arabicPeriod"/>
            </a:pPr>
            <a:r>
              <a:rPr lang="en-US" b="1" dirty="0"/>
              <a:t>Batch Normalization</a:t>
            </a:r>
            <a:r>
              <a:rPr lang="en-US" dirty="0"/>
              <a:t>: Stabilizes the training and speeds up convergence.</a:t>
            </a:r>
          </a:p>
          <a:p>
            <a:pPr marL="1143000" lvl="2" indent="-228600">
              <a:buFont typeface="+mj-lt"/>
              <a:buAutoNum type="arabicPeriod"/>
            </a:pPr>
            <a:r>
              <a:rPr lang="en-US" b="1" dirty="0" err="1"/>
              <a:t>ReLU</a:t>
            </a:r>
            <a:r>
              <a:rPr lang="en-US" b="1" dirty="0"/>
              <a:t> Activation</a:t>
            </a:r>
            <a:r>
              <a:rPr lang="en-US" dirty="0"/>
              <a:t>: Helps the generator create more complex patterns.</a:t>
            </a:r>
          </a:p>
          <a:p>
            <a:pPr>
              <a:buFont typeface="+mj-lt"/>
              <a:buAutoNum type="arabicPeriod"/>
            </a:pPr>
            <a:r>
              <a:rPr lang="en-US" b="1" dirty="0"/>
              <a:t>Generated Fake Data (🖼️)</a:t>
            </a:r>
            <a:r>
              <a:rPr lang="en-US" dirty="0"/>
              <a:t>:</a:t>
            </a:r>
          </a:p>
          <a:p>
            <a:pPr marL="742950" lvl="1" indent="-285750">
              <a:buFont typeface="+mj-lt"/>
              <a:buAutoNum type="arabicPeriod"/>
            </a:pPr>
            <a:r>
              <a:rPr lang="en-US" dirty="0"/>
              <a:t>The generator outputs an image (e.g., a "fake cat").</a:t>
            </a:r>
          </a:p>
          <a:p>
            <a:pPr marL="742950" lvl="1" indent="-285750">
              <a:buFont typeface="+mj-lt"/>
              <a:buAutoNum type="arabicPeriod"/>
            </a:pPr>
            <a:r>
              <a:rPr lang="en-US" dirty="0"/>
              <a:t>Initially, these images may look like random noise but improve over time.</a:t>
            </a:r>
          </a:p>
          <a:p>
            <a:pPr>
              <a:buFont typeface="+mj-lt"/>
              <a:buAutoNum type="arabicPeriod"/>
            </a:pPr>
            <a:r>
              <a:rPr lang="en-US" b="1" dirty="0"/>
              <a:t>Discriminator Network (🕵️)</a:t>
            </a:r>
            <a:r>
              <a:rPr lang="en-US" dirty="0"/>
              <a:t>:</a:t>
            </a:r>
          </a:p>
          <a:p>
            <a:pPr marL="742950" lvl="1" indent="-285750">
              <a:buFont typeface="+mj-lt"/>
              <a:buAutoNum type="arabicPeriod"/>
            </a:pPr>
            <a:r>
              <a:rPr lang="en-US" dirty="0"/>
              <a:t>The discriminator is a convolutional neural network (CNN) that evaluates whether an input image is "real" (from the actual dataset) or "fake" (from the generator).</a:t>
            </a:r>
          </a:p>
          <a:p>
            <a:pPr marL="742950" lvl="1" indent="-285750">
              <a:buFont typeface="+mj-lt"/>
              <a:buAutoNum type="arabicPeriod"/>
            </a:pPr>
            <a:r>
              <a:rPr lang="en-US" dirty="0"/>
              <a:t>Key features of the DCGAN discriminator:</a:t>
            </a:r>
          </a:p>
          <a:p>
            <a:pPr marL="1143000" lvl="2" indent="-228600">
              <a:buFont typeface="+mj-lt"/>
              <a:buAutoNum type="arabicPeriod"/>
            </a:pPr>
            <a:r>
              <a:rPr lang="en-US" b="1" dirty="0"/>
              <a:t>Convolutions</a:t>
            </a:r>
            <a:r>
              <a:rPr lang="en-US" dirty="0"/>
              <a:t>: Extract spatial features from the input images.</a:t>
            </a:r>
          </a:p>
          <a:p>
            <a:pPr marL="1143000" lvl="2" indent="-228600">
              <a:buFont typeface="+mj-lt"/>
              <a:buAutoNum type="arabicPeriod"/>
            </a:pPr>
            <a:r>
              <a:rPr lang="en-US" b="1" dirty="0"/>
              <a:t>Leaky </a:t>
            </a:r>
            <a:r>
              <a:rPr lang="en-US" b="1" dirty="0" err="1"/>
              <a:t>ReLU</a:t>
            </a:r>
            <a:r>
              <a:rPr lang="en-US" b="1" dirty="0"/>
              <a:t> Activation</a:t>
            </a:r>
            <a:r>
              <a:rPr lang="en-US" dirty="0"/>
              <a:t>: Prevents the problem of dead neurons during training.</a:t>
            </a:r>
          </a:p>
          <a:p>
            <a:pPr>
              <a:buFont typeface="+mj-lt"/>
              <a:buAutoNum type="arabicPeriod"/>
            </a:pPr>
            <a:r>
              <a:rPr lang="en-US" b="1" dirty="0"/>
              <a:t>Adversarial Training Process (🔄)</a:t>
            </a:r>
            <a:r>
              <a:rPr lang="en-US" dirty="0"/>
              <a:t>:</a:t>
            </a:r>
          </a:p>
          <a:p>
            <a:pPr marL="742950" lvl="1" indent="-285750">
              <a:buFont typeface="+mj-lt"/>
              <a:buAutoNum type="arabicPeriod"/>
            </a:pPr>
            <a:r>
              <a:rPr lang="en-US" b="1" dirty="0"/>
              <a:t>Two Networks Compete</a:t>
            </a:r>
            <a:r>
              <a:rPr lang="en-US" dirty="0"/>
              <a:t>:</a:t>
            </a:r>
          </a:p>
          <a:p>
            <a:pPr marL="1143000" lvl="2" indent="-228600">
              <a:buFont typeface="+mj-lt"/>
              <a:buAutoNum type="arabicPeriod"/>
            </a:pPr>
            <a:r>
              <a:rPr lang="en-US" dirty="0"/>
              <a:t>The </a:t>
            </a:r>
            <a:r>
              <a:rPr lang="en-US" b="1" dirty="0"/>
              <a:t>discriminator</a:t>
            </a:r>
            <a:r>
              <a:rPr lang="en-US" dirty="0"/>
              <a:t> improves its ability to distinguish real images from fake ones.</a:t>
            </a:r>
          </a:p>
          <a:p>
            <a:pPr marL="1143000" lvl="2" indent="-228600">
              <a:buFont typeface="+mj-lt"/>
              <a:buAutoNum type="arabicPeriod"/>
            </a:pPr>
            <a:r>
              <a:rPr lang="en-US" dirty="0"/>
              <a:t>The </a:t>
            </a:r>
            <a:r>
              <a:rPr lang="en-US" b="1" dirty="0"/>
              <a:t>generator</a:t>
            </a:r>
            <a:r>
              <a:rPr lang="en-US" dirty="0"/>
              <a:t> learns to create images that can fool the discriminator.</a:t>
            </a:r>
          </a:p>
          <a:p>
            <a:pPr marL="742950" lvl="1" indent="-285750">
              <a:buFont typeface="+mj-lt"/>
              <a:buAutoNum type="arabicPeriod"/>
            </a:pPr>
            <a:r>
              <a:rPr lang="en-US" b="1" dirty="0"/>
              <a:t>Loss Functions</a:t>
            </a:r>
            <a:r>
              <a:rPr lang="en-US" dirty="0"/>
              <a:t>:</a:t>
            </a:r>
          </a:p>
          <a:p>
            <a:pPr marL="1143000" lvl="2" indent="-228600">
              <a:buFont typeface="+mj-lt"/>
              <a:buAutoNum type="arabicPeriod"/>
            </a:pPr>
            <a:r>
              <a:rPr lang="en-US" dirty="0"/>
              <a:t>Discriminator minimizes classification error.</a:t>
            </a:r>
          </a:p>
          <a:p>
            <a:pPr marL="1143000" lvl="2" indent="-228600">
              <a:buFont typeface="+mj-lt"/>
              <a:buAutoNum type="arabicPeriod"/>
            </a:pPr>
            <a:r>
              <a:rPr lang="en-US" dirty="0"/>
              <a:t>Generator maximizes the discriminator’s error (i.e., fools it).</a:t>
            </a:r>
          </a:p>
          <a:p>
            <a:pPr>
              <a:buFont typeface="+mj-lt"/>
              <a:buAutoNum type="arabicPeriod"/>
            </a:pPr>
            <a:r>
              <a:rPr lang="en-US" b="1" dirty="0"/>
              <a:t>Output Realistic Images (🎯)</a:t>
            </a:r>
            <a:r>
              <a:rPr lang="en-US" dirty="0"/>
              <a:t>:</a:t>
            </a:r>
          </a:p>
          <a:p>
            <a:pPr marL="742950" lvl="1" indent="-285750">
              <a:buFont typeface="+mj-lt"/>
              <a:buAutoNum type="arabicPeriod"/>
            </a:pPr>
            <a:r>
              <a:rPr lang="en-US" dirty="0"/>
              <a:t>After many iterations (epochs), the generator becomes skilled at creating realistic images, and the discriminator is less able to distinguish between real and fake images.</a:t>
            </a:r>
          </a:p>
          <a:p>
            <a:endParaRPr lang="en-IN" dirty="0"/>
          </a:p>
        </p:txBody>
      </p:sp>
      <p:sp>
        <p:nvSpPr>
          <p:cNvPr id="4" name="Slide Number Placeholder 3"/>
          <p:cNvSpPr>
            <a:spLocks noGrp="1"/>
          </p:cNvSpPr>
          <p:nvPr>
            <p:ph type="sldNum" sz="quarter" idx="5"/>
          </p:nvPr>
        </p:nvSpPr>
        <p:spPr/>
        <p:txBody>
          <a:bodyPr/>
          <a:lstStyle/>
          <a:p>
            <a:fld id="{D8B2213F-67A6-420E-B8E9-30C40CE2B85F}" type="slidenum">
              <a:rPr lang="en-IN" smtClean="0"/>
              <a:t>10</a:t>
            </a:fld>
            <a:endParaRPr lang="en-IN"/>
          </a:p>
        </p:txBody>
      </p:sp>
    </p:spTree>
    <p:extLst>
      <p:ext uri="{BB962C8B-B14F-4D97-AF65-F5344CB8AC3E}">
        <p14:creationId xmlns:p14="http://schemas.microsoft.com/office/powerpoint/2010/main" val="2519764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6C72-1D2B-4DDE-8106-2244D3D247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0EEEA5-78A0-434A-A9E4-689CAE58D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5A9781-B383-494F-B451-DB8307B71543}"/>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5" name="Footer Placeholder 4">
            <a:extLst>
              <a:ext uri="{FF2B5EF4-FFF2-40B4-BE49-F238E27FC236}">
                <a16:creationId xmlns:a16="http://schemas.microsoft.com/office/drawing/2014/main" id="{E989DBEF-F9D2-4D82-8895-6B7A610BE1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84DC10-202E-4B62-9C3D-002772E43997}"/>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31993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2BA0-C857-4A4E-9CC4-9CFD955EE0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124A37-B121-47DD-B81A-B9640ED19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66B33C-5B8F-473F-B6F1-5C2B774C6492}"/>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5" name="Footer Placeholder 4">
            <a:extLst>
              <a:ext uri="{FF2B5EF4-FFF2-40B4-BE49-F238E27FC236}">
                <a16:creationId xmlns:a16="http://schemas.microsoft.com/office/drawing/2014/main" id="{0B2BF73E-1C54-4F37-9C1C-0DB18B4B6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7C12DD-F3C9-4A0B-B70A-56AA843EADBC}"/>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110234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73E33C-50B4-4C4C-83ED-68492D5DA3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5383A-379E-4143-8D13-67A03AAFB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9E42F5-A25C-408C-84CD-FB2E4325FB49}"/>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5" name="Footer Placeholder 4">
            <a:extLst>
              <a:ext uri="{FF2B5EF4-FFF2-40B4-BE49-F238E27FC236}">
                <a16:creationId xmlns:a16="http://schemas.microsoft.com/office/drawing/2014/main" id="{7274A493-3EE5-45CD-B361-C08732FA06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AF294-7F57-4BE0-8570-28FDC037C7CF}"/>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362679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773C-F1BF-40C6-A026-2BD1FFE275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ECB85E-35EF-4D91-BF56-7BBEF69AED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A1E3C-A447-45D9-96E4-BC6A5551CE00}"/>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5" name="Footer Placeholder 4">
            <a:extLst>
              <a:ext uri="{FF2B5EF4-FFF2-40B4-BE49-F238E27FC236}">
                <a16:creationId xmlns:a16="http://schemas.microsoft.com/office/drawing/2014/main" id="{278D2C03-3CC3-4786-A536-1B2D25C40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F38FBB-77AE-4446-8148-11A5299C4BC1}"/>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277924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E190-C9DD-4C16-9328-D782F60CA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3AB634-A769-457E-BCA5-445A0C1BB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E4388F-E405-4EC3-963F-88721EA1145B}"/>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5" name="Footer Placeholder 4">
            <a:extLst>
              <a:ext uri="{FF2B5EF4-FFF2-40B4-BE49-F238E27FC236}">
                <a16:creationId xmlns:a16="http://schemas.microsoft.com/office/drawing/2014/main" id="{359213BC-2110-442D-BEE5-CF1402B4C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4B3D2C-EC50-4F92-96DA-A3A536207409}"/>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372676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CA91-51F3-4BFA-900A-690A1C74DE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CE91E6-E93F-471D-9491-D5A7D37919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23CC8A-9A01-42F1-8161-7F19950C07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8F776C-FA06-43FF-B4CA-974C81664A75}"/>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6" name="Footer Placeholder 5">
            <a:extLst>
              <a:ext uri="{FF2B5EF4-FFF2-40B4-BE49-F238E27FC236}">
                <a16:creationId xmlns:a16="http://schemas.microsoft.com/office/drawing/2014/main" id="{B459EE57-3643-4CF8-AF8C-15644B911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1EF4DE-A7B9-4084-A1FF-D4202A4D3447}"/>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200903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D12F-7341-4320-AFE8-DF0FEF1971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C0DF6-098B-448E-A9C1-83FFFD107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572B8-36DE-4D5E-BE7A-2B86B13CFC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5CC775-BACB-4A48-834F-D8F82214F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C8332A-C492-4CA1-A609-6857496B1D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2065A2-CE8E-45AA-8B80-38B5F7C186F2}"/>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8" name="Footer Placeholder 7">
            <a:extLst>
              <a:ext uri="{FF2B5EF4-FFF2-40B4-BE49-F238E27FC236}">
                <a16:creationId xmlns:a16="http://schemas.microsoft.com/office/drawing/2014/main" id="{D2517A8E-C047-4A39-9C0B-CD68283D7C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9F1DAF-8885-473A-8177-4F6829FF651B}"/>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257350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A7C9-66AC-44BF-BF21-84A16817EB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C5624F-4FBE-4F01-BF00-AD2837051A48}"/>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4" name="Footer Placeholder 3">
            <a:extLst>
              <a:ext uri="{FF2B5EF4-FFF2-40B4-BE49-F238E27FC236}">
                <a16:creationId xmlns:a16="http://schemas.microsoft.com/office/drawing/2014/main" id="{144D712D-6461-4714-BF0D-30D5BE66E0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BBD905-66EC-439B-BBEA-91645AE9A39E}"/>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212927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A8991-F195-4C46-A758-8FFD63F006D7}"/>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3" name="Footer Placeholder 2">
            <a:extLst>
              <a:ext uri="{FF2B5EF4-FFF2-40B4-BE49-F238E27FC236}">
                <a16:creationId xmlns:a16="http://schemas.microsoft.com/office/drawing/2014/main" id="{4E25C435-21AB-4078-99C1-534DD66ADE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F067B8-E9FA-427A-8BF5-1BAC88939BB7}"/>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356495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94CC-A27E-4F0E-A57F-BD403A8A4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28C972-01CC-48E8-A559-02732E64B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9B785F-ABA9-418C-9D61-9FC30038B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90F0B-17DF-421B-82CC-8CFD232C8EC8}"/>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6" name="Footer Placeholder 5">
            <a:extLst>
              <a:ext uri="{FF2B5EF4-FFF2-40B4-BE49-F238E27FC236}">
                <a16:creationId xmlns:a16="http://schemas.microsoft.com/office/drawing/2014/main" id="{6B2FCAFD-AFC1-4B0B-BBB5-769788A01C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E831E0-B89A-458D-B99F-716BE55E3E54}"/>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238361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8509-22FD-4A5D-9EA5-D34A1D142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59C468-38EB-44F1-A2DE-E6C6F8779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83B311-7F75-4B76-9EC2-358AE6B05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8340E-F18A-465E-A932-7B5C0A85535D}"/>
              </a:ext>
            </a:extLst>
          </p:cNvPr>
          <p:cNvSpPr>
            <a:spLocks noGrp="1"/>
          </p:cNvSpPr>
          <p:nvPr>
            <p:ph type="dt" sz="half" idx="10"/>
          </p:nvPr>
        </p:nvSpPr>
        <p:spPr/>
        <p:txBody>
          <a:bodyPr/>
          <a:lstStyle/>
          <a:p>
            <a:fld id="{EA196390-BB76-4F7A-8AC4-24F453D2E09C}" type="datetimeFigureOut">
              <a:rPr lang="en-IN" smtClean="0"/>
              <a:t>04-03-2025</a:t>
            </a:fld>
            <a:endParaRPr lang="en-IN"/>
          </a:p>
        </p:txBody>
      </p:sp>
      <p:sp>
        <p:nvSpPr>
          <p:cNvPr id="6" name="Footer Placeholder 5">
            <a:extLst>
              <a:ext uri="{FF2B5EF4-FFF2-40B4-BE49-F238E27FC236}">
                <a16:creationId xmlns:a16="http://schemas.microsoft.com/office/drawing/2014/main" id="{6396532C-B346-4744-9C1D-F2D323F70D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CCF605-F788-4AE2-9B99-57D236FEA436}"/>
              </a:ext>
            </a:extLst>
          </p:cNvPr>
          <p:cNvSpPr>
            <a:spLocks noGrp="1"/>
          </p:cNvSpPr>
          <p:nvPr>
            <p:ph type="sldNum" sz="quarter" idx="12"/>
          </p:nvPr>
        </p:nvSpPr>
        <p:spPr/>
        <p:txBody>
          <a:bodyPr/>
          <a:lstStyle/>
          <a:p>
            <a:fld id="{8E032AEF-0B30-4FBC-B3B0-70B86BE14C19}" type="slidenum">
              <a:rPr lang="en-IN" smtClean="0"/>
              <a:t>‹#›</a:t>
            </a:fld>
            <a:endParaRPr lang="en-IN"/>
          </a:p>
        </p:txBody>
      </p:sp>
    </p:spTree>
    <p:extLst>
      <p:ext uri="{BB962C8B-B14F-4D97-AF65-F5344CB8AC3E}">
        <p14:creationId xmlns:p14="http://schemas.microsoft.com/office/powerpoint/2010/main" val="329520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44F2A-7742-4B6C-9F39-5D9F925AB0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AC9591-1499-440B-BB26-0AEF4E64E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D1077-37D5-48C7-89F0-1D69C6CE72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96390-BB76-4F7A-8AC4-24F453D2E09C}" type="datetimeFigureOut">
              <a:rPr lang="en-IN" smtClean="0"/>
              <a:t>04-03-2025</a:t>
            </a:fld>
            <a:endParaRPr lang="en-IN"/>
          </a:p>
        </p:txBody>
      </p:sp>
      <p:sp>
        <p:nvSpPr>
          <p:cNvPr id="5" name="Footer Placeholder 4">
            <a:extLst>
              <a:ext uri="{FF2B5EF4-FFF2-40B4-BE49-F238E27FC236}">
                <a16:creationId xmlns:a16="http://schemas.microsoft.com/office/drawing/2014/main" id="{43369D50-AEEE-4CC8-B743-DD1E5C3B76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567094-1572-4019-A9F4-855E51669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32AEF-0B30-4FBC-B3B0-70B86BE14C19}" type="slidenum">
              <a:rPr lang="en-IN" smtClean="0"/>
              <a:t>‹#›</a:t>
            </a:fld>
            <a:endParaRPr lang="en-IN"/>
          </a:p>
        </p:txBody>
      </p:sp>
    </p:spTree>
    <p:extLst>
      <p:ext uri="{BB962C8B-B14F-4D97-AF65-F5344CB8AC3E}">
        <p14:creationId xmlns:p14="http://schemas.microsoft.com/office/powerpoint/2010/main" val="79649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eerthan.ugrani@stud.uni-heidelberg.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B7D6-AAA0-402D-860F-C78EEF1C1535}"/>
              </a:ext>
            </a:extLst>
          </p:cNvPr>
          <p:cNvSpPr>
            <a:spLocks noGrp="1"/>
          </p:cNvSpPr>
          <p:nvPr>
            <p:ph type="ctrTitle"/>
          </p:nvPr>
        </p:nvSpPr>
        <p:spPr/>
        <p:txBody>
          <a:bodyPr>
            <a:normAutofit fontScale="90000"/>
          </a:bodyPr>
          <a:lstStyle/>
          <a:p>
            <a:r>
              <a:rPr lang="en-US" sz="5400" dirty="0">
                <a:latin typeface="Arial" panose="020B0604020202020204" pitchFamily="34" charset="0"/>
                <a:cs typeface="Arial" panose="020B0604020202020204" pitchFamily="34" charset="0"/>
              </a:rPr>
              <a:t>Handling Imbalanced Medical Datasets for Pathology Image Classification</a:t>
            </a:r>
            <a:endParaRPr lang="en-IN" sz="5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2B7E8EC-13F0-4685-ACC4-EB095FA26BA4}"/>
              </a:ext>
            </a:extLst>
          </p:cNvPr>
          <p:cNvSpPr>
            <a:spLocks noGrp="1"/>
          </p:cNvSpPr>
          <p:nvPr>
            <p:ph type="subTitle" idx="1"/>
          </p:nvPr>
        </p:nvSpPr>
        <p:spPr/>
        <p:txBody>
          <a:bodyPr/>
          <a:lstStyle/>
          <a:p>
            <a:r>
              <a:rPr lang="en-US" b="1" dirty="0">
                <a:latin typeface="Arial" panose="020B0604020202020204" pitchFamily="34" charset="0"/>
                <a:cs typeface="Arial" panose="020B0604020202020204" pitchFamily="34" charset="0"/>
              </a:rPr>
              <a:t>Advanced Masters Internship</a:t>
            </a:r>
            <a:endParaRPr lang="en-IN" b="1"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A47FB8C7-6FE2-4713-9ABD-6BBA1A1C3DB9}"/>
              </a:ext>
            </a:extLst>
          </p:cNvPr>
          <p:cNvCxnSpPr/>
          <p:nvPr/>
        </p:nvCxnSpPr>
        <p:spPr>
          <a:xfrm>
            <a:off x="1524000" y="3429000"/>
            <a:ext cx="9144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08B803A-B6A7-4E2A-A444-2F000631B962}"/>
              </a:ext>
            </a:extLst>
          </p:cNvPr>
          <p:cNvSpPr txBox="1"/>
          <p:nvPr/>
        </p:nvSpPr>
        <p:spPr>
          <a:xfrm>
            <a:off x="1524000" y="4611211"/>
            <a:ext cx="3962400" cy="110799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Keerthan Ugrani</a:t>
            </a:r>
          </a:p>
          <a:p>
            <a:r>
              <a:rPr lang="en-US" sz="1600" dirty="0">
                <a:latin typeface="Arial" panose="020B0604020202020204" pitchFamily="34" charset="0"/>
                <a:cs typeface="Arial" panose="020B0604020202020204" pitchFamily="34" charset="0"/>
                <a:hlinkClick r:id="rId3"/>
              </a:rPr>
              <a:t>keerthan.ugrani@stud.uni-heidelberg.de</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Advanced Praktikum (8 LP)</a:t>
            </a:r>
          </a:p>
          <a:p>
            <a:r>
              <a:rPr lang="en-US" sz="1600" dirty="0">
                <a:latin typeface="Arial" panose="020B0604020202020204" pitchFamily="34" charset="0"/>
                <a:cs typeface="Arial" panose="020B0604020202020204" pitchFamily="34" charset="0"/>
              </a:rPr>
              <a:t>15.11.2024</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489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7B10-256E-4C72-89B0-637DA94D1ED3}"/>
              </a:ext>
            </a:extLst>
          </p:cNvPr>
          <p:cNvSpPr>
            <a:spLocks noGrp="1"/>
          </p:cNvSpPr>
          <p:nvPr>
            <p:ph type="title"/>
          </p:nvPr>
        </p:nvSpPr>
        <p:spPr/>
        <p:txBody>
          <a:bodyPr/>
          <a:lstStyle/>
          <a:p>
            <a:r>
              <a:rPr lang="en-US" dirty="0"/>
              <a:t>Class Imbalance Handling Methods</a:t>
            </a:r>
            <a:endParaRPr lang="en-IN" dirty="0"/>
          </a:p>
        </p:txBody>
      </p:sp>
      <p:pic>
        <p:nvPicPr>
          <p:cNvPr id="5" name="Content Placeholder 4">
            <a:extLst>
              <a:ext uri="{FF2B5EF4-FFF2-40B4-BE49-F238E27FC236}">
                <a16:creationId xmlns:a16="http://schemas.microsoft.com/office/drawing/2014/main" id="{2F3FAB4B-A269-4A44-804E-8104198F2A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1566" y="1428058"/>
            <a:ext cx="10318686" cy="4853471"/>
          </a:xfrm>
        </p:spPr>
      </p:pic>
    </p:spTree>
    <p:extLst>
      <p:ext uri="{BB962C8B-B14F-4D97-AF65-F5344CB8AC3E}">
        <p14:creationId xmlns:p14="http://schemas.microsoft.com/office/powerpoint/2010/main" val="240882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5908-2FA8-4F88-9156-DCA1A9FF235A}"/>
              </a:ext>
            </a:extLst>
          </p:cNvPr>
          <p:cNvSpPr>
            <a:spLocks noGrp="1"/>
          </p:cNvSpPr>
          <p:nvPr>
            <p:ph type="title"/>
          </p:nvPr>
        </p:nvSpPr>
        <p:spPr>
          <a:xfrm>
            <a:off x="838200" y="2532"/>
            <a:ext cx="10515600" cy="1325563"/>
          </a:xfrm>
        </p:spPr>
        <p:txBody>
          <a:bodyPr/>
          <a:lstStyle/>
          <a:p>
            <a:r>
              <a:rPr lang="en-US" dirty="0">
                <a:latin typeface="Arial" panose="020B0604020202020204" pitchFamily="34" charset="0"/>
                <a:cs typeface="Arial" panose="020B0604020202020204" pitchFamily="34" charset="0"/>
              </a:rPr>
              <a:t>Results</a:t>
            </a:r>
            <a:endParaRPr lang="en-IN"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A5DBB75C-9C0E-43B5-8D34-94F0CEB2F31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5532" t="23480" r="8276" b="22995"/>
          <a:stretch/>
        </p:blipFill>
        <p:spPr>
          <a:xfrm>
            <a:off x="6221128" y="4248256"/>
            <a:ext cx="2279374" cy="2329103"/>
          </a:xfrm>
        </p:spPr>
      </p:pic>
      <p:graphicFrame>
        <p:nvGraphicFramePr>
          <p:cNvPr id="4" name="Table 4">
            <a:extLst>
              <a:ext uri="{FF2B5EF4-FFF2-40B4-BE49-F238E27FC236}">
                <a16:creationId xmlns:a16="http://schemas.microsoft.com/office/drawing/2014/main" id="{ACF9D994-9037-4019-8EC2-E4E0FF687E97}"/>
              </a:ext>
            </a:extLst>
          </p:cNvPr>
          <p:cNvGraphicFramePr>
            <a:graphicFrameLocks noGrp="1"/>
          </p:cNvGraphicFramePr>
          <p:nvPr>
            <p:extLst>
              <p:ext uri="{D42A27DB-BD31-4B8C-83A1-F6EECF244321}">
                <p14:modId xmlns:p14="http://schemas.microsoft.com/office/powerpoint/2010/main" val="1717473343"/>
              </p:ext>
            </p:extLst>
          </p:nvPr>
        </p:nvGraphicFramePr>
        <p:xfrm>
          <a:off x="870562" y="1450556"/>
          <a:ext cx="5350566" cy="2123440"/>
        </p:xfrm>
        <a:graphic>
          <a:graphicData uri="http://schemas.openxmlformats.org/drawingml/2006/table">
            <a:tbl>
              <a:tblPr firstRow="1" bandRow="1">
                <a:tableStyleId>{5C22544A-7EE6-4342-B048-85BDC9FD1C3A}</a:tableStyleId>
              </a:tblPr>
              <a:tblGrid>
                <a:gridCol w="1783522">
                  <a:extLst>
                    <a:ext uri="{9D8B030D-6E8A-4147-A177-3AD203B41FA5}">
                      <a16:colId xmlns:a16="http://schemas.microsoft.com/office/drawing/2014/main" val="1300048667"/>
                    </a:ext>
                  </a:extLst>
                </a:gridCol>
                <a:gridCol w="1783522">
                  <a:extLst>
                    <a:ext uri="{9D8B030D-6E8A-4147-A177-3AD203B41FA5}">
                      <a16:colId xmlns:a16="http://schemas.microsoft.com/office/drawing/2014/main" val="3329096118"/>
                    </a:ext>
                  </a:extLst>
                </a:gridCol>
                <a:gridCol w="1783522">
                  <a:extLst>
                    <a:ext uri="{9D8B030D-6E8A-4147-A177-3AD203B41FA5}">
                      <a16:colId xmlns:a16="http://schemas.microsoft.com/office/drawing/2014/main" val="66047211"/>
                    </a:ext>
                  </a:extLst>
                </a:gridCol>
              </a:tblGrid>
              <a:tr h="370840">
                <a:tc>
                  <a:txBody>
                    <a:bodyPr/>
                    <a:lstStyle/>
                    <a:p>
                      <a:r>
                        <a:rPr lang="en-US" dirty="0"/>
                        <a:t>Methods</a:t>
                      </a:r>
                      <a:endParaRPr lang="en-IN" dirty="0"/>
                    </a:p>
                  </a:txBody>
                  <a:tcPr/>
                </a:tc>
                <a:tc>
                  <a:txBody>
                    <a:bodyPr/>
                    <a:lstStyle/>
                    <a:p>
                      <a:r>
                        <a:rPr lang="en-US" dirty="0"/>
                        <a:t>Accuracy</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3838211281"/>
                  </a:ext>
                </a:extLst>
              </a:tr>
              <a:tr h="370840">
                <a:tc>
                  <a:txBody>
                    <a:bodyPr/>
                    <a:lstStyle/>
                    <a:p>
                      <a:r>
                        <a:rPr lang="en-US" dirty="0"/>
                        <a:t>Oversampling</a:t>
                      </a:r>
                      <a:endParaRPr lang="en-IN" dirty="0"/>
                    </a:p>
                  </a:txBody>
                  <a:tcPr/>
                </a:tc>
                <a:tc>
                  <a:txBody>
                    <a:bodyPr/>
                    <a:lstStyle/>
                    <a:p>
                      <a:r>
                        <a:rPr lang="en-US" dirty="0"/>
                        <a:t>23.66</a:t>
                      </a:r>
                      <a:endParaRPr lang="en-IN" dirty="0"/>
                    </a:p>
                  </a:txBody>
                  <a:tcPr/>
                </a:tc>
                <a:tc>
                  <a:txBody>
                    <a:bodyPr/>
                    <a:lstStyle/>
                    <a:p>
                      <a:endParaRPr lang="en-IN" dirty="0"/>
                    </a:p>
                  </a:txBody>
                  <a:tcPr/>
                </a:tc>
                <a:extLst>
                  <a:ext uri="{0D108BD9-81ED-4DB2-BD59-A6C34878D82A}">
                    <a16:rowId xmlns:a16="http://schemas.microsoft.com/office/drawing/2014/main" val="1716298020"/>
                  </a:ext>
                </a:extLst>
              </a:tr>
              <a:tr h="370840">
                <a:tc>
                  <a:txBody>
                    <a:bodyPr/>
                    <a:lstStyle/>
                    <a:p>
                      <a:r>
                        <a:rPr lang="en-US" dirty="0"/>
                        <a:t>Class Weighted</a:t>
                      </a:r>
                      <a:endParaRPr lang="en-IN" dirty="0"/>
                    </a:p>
                  </a:txBody>
                  <a:tcPr/>
                </a:tc>
                <a:tc>
                  <a:txBody>
                    <a:bodyPr/>
                    <a:lstStyle/>
                    <a:p>
                      <a:r>
                        <a:rPr lang="en-US" dirty="0"/>
                        <a:t>66.53</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3446141889"/>
                  </a:ext>
                </a:extLst>
              </a:tr>
              <a:tr h="370840">
                <a:tc>
                  <a:txBody>
                    <a:bodyPr/>
                    <a:lstStyle/>
                    <a:p>
                      <a:r>
                        <a:rPr lang="en-US" dirty="0"/>
                        <a:t>Focal Loss Method</a:t>
                      </a:r>
                      <a:endParaRPr lang="en-IN" dirty="0"/>
                    </a:p>
                  </a:txBody>
                  <a:tcPr/>
                </a:tc>
                <a:tc>
                  <a:txBody>
                    <a:bodyPr/>
                    <a:lstStyle/>
                    <a:p>
                      <a:r>
                        <a:rPr lang="en-US" dirty="0"/>
                        <a:t>83.33</a:t>
                      </a:r>
                      <a:endParaRPr lang="en-IN" dirty="0"/>
                    </a:p>
                  </a:txBody>
                  <a:tcPr/>
                </a:tc>
                <a:tc>
                  <a:txBody>
                    <a:bodyPr/>
                    <a:lstStyle/>
                    <a:p>
                      <a:r>
                        <a:rPr lang="en-US" dirty="0"/>
                        <a:t>0.4531</a:t>
                      </a:r>
                      <a:endParaRPr lang="en-IN" dirty="0"/>
                    </a:p>
                  </a:txBody>
                  <a:tcPr/>
                </a:tc>
                <a:extLst>
                  <a:ext uri="{0D108BD9-81ED-4DB2-BD59-A6C34878D82A}">
                    <a16:rowId xmlns:a16="http://schemas.microsoft.com/office/drawing/2014/main" val="613924897"/>
                  </a:ext>
                </a:extLst>
              </a:tr>
              <a:tr h="370840">
                <a:tc>
                  <a:txBody>
                    <a:bodyPr/>
                    <a:lstStyle/>
                    <a:p>
                      <a:r>
                        <a:rPr lang="en-US" dirty="0"/>
                        <a:t>GAN method</a:t>
                      </a:r>
                      <a:endParaRPr lang="en-IN" dirty="0"/>
                    </a:p>
                  </a:txBody>
                  <a:tcPr/>
                </a:tc>
                <a:tc>
                  <a:txBody>
                    <a:bodyPr/>
                    <a:lstStyle/>
                    <a:p>
                      <a:r>
                        <a:rPr lang="en-US" dirty="0"/>
                        <a:t>85.43</a:t>
                      </a:r>
                      <a:endParaRPr lang="en-IN" dirty="0"/>
                    </a:p>
                  </a:txBody>
                  <a:tcPr/>
                </a:tc>
                <a:tc>
                  <a:txBody>
                    <a:bodyPr/>
                    <a:lstStyle/>
                    <a:p>
                      <a:r>
                        <a:rPr lang="en-US" dirty="0"/>
                        <a:t>0.5847</a:t>
                      </a:r>
                      <a:endParaRPr lang="en-IN" dirty="0"/>
                    </a:p>
                  </a:txBody>
                  <a:tcPr/>
                </a:tc>
                <a:extLst>
                  <a:ext uri="{0D108BD9-81ED-4DB2-BD59-A6C34878D82A}">
                    <a16:rowId xmlns:a16="http://schemas.microsoft.com/office/drawing/2014/main" val="3177624033"/>
                  </a:ext>
                </a:extLst>
              </a:tr>
            </a:tbl>
          </a:graphicData>
        </a:graphic>
      </p:graphicFrame>
      <p:pic>
        <p:nvPicPr>
          <p:cNvPr id="8" name="Picture 7">
            <a:extLst>
              <a:ext uri="{FF2B5EF4-FFF2-40B4-BE49-F238E27FC236}">
                <a16:creationId xmlns:a16="http://schemas.microsoft.com/office/drawing/2014/main" id="{93BCCC14-D0F9-4554-AABB-290156745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2154" y="4394081"/>
            <a:ext cx="2279374" cy="2244925"/>
          </a:xfrm>
          <a:prstGeom prst="rect">
            <a:avLst/>
          </a:prstGeom>
        </p:spPr>
      </p:pic>
      <p:pic>
        <p:nvPicPr>
          <p:cNvPr id="11" name="Picture 10">
            <a:extLst>
              <a:ext uri="{FF2B5EF4-FFF2-40B4-BE49-F238E27FC236}">
                <a16:creationId xmlns:a16="http://schemas.microsoft.com/office/drawing/2014/main" id="{4E7C600B-DAAA-4118-9590-0F9EEF4216D9}"/>
              </a:ext>
            </a:extLst>
          </p:cNvPr>
          <p:cNvPicPr>
            <a:picLocks noChangeAspect="1"/>
          </p:cNvPicPr>
          <p:nvPr/>
        </p:nvPicPr>
        <p:blipFill>
          <a:blip r:embed="rId5">
            <a:extLst>
              <a:ext uri="{28A0092B-C50C-407E-A947-70E740481C1C}">
                <a14:useLocalDpi xmlns:a14="http://schemas.microsoft.com/office/drawing/2010/main" val="0"/>
              </a:ext>
            </a:extLst>
          </a:blip>
          <a:srcRect l="4775" r="4775"/>
          <a:stretch/>
        </p:blipFill>
        <p:spPr>
          <a:xfrm>
            <a:off x="6221128" y="1225578"/>
            <a:ext cx="5468063" cy="3022678"/>
          </a:xfrm>
          <a:prstGeom prst="rect">
            <a:avLst/>
          </a:prstGeom>
        </p:spPr>
      </p:pic>
      <p:pic>
        <p:nvPicPr>
          <p:cNvPr id="13" name="Picture 12">
            <a:extLst>
              <a:ext uri="{FF2B5EF4-FFF2-40B4-BE49-F238E27FC236}">
                <a16:creationId xmlns:a16="http://schemas.microsoft.com/office/drawing/2014/main" id="{FDCB9902-5575-40C9-87D6-8F0CA97C1C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7927" y="4248255"/>
            <a:ext cx="2286198" cy="2329103"/>
          </a:xfrm>
          <a:prstGeom prst="rect">
            <a:avLst/>
          </a:prstGeom>
        </p:spPr>
      </p:pic>
      <p:cxnSp>
        <p:nvCxnSpPr>
          <p:cNvPr id="15" name="Straight Arrow Connector 14">
            <a:extLst>
              <a:ext uri="{FF2B5EF4-FFF2-40B4-BE49-F238E27FC236}">
                <a16:creationId xmlns:a16="http://schemas.microsoft.com/office/drawing/2014/main" id="{F871B1DB-FFEF-4B7B-86CE-27CFF422FF11}"/>
              </a:ext>
            </a:extLst>
          </p:cNvPr>
          <p:cNvCxnSpPr>
            <a:stCxn id="13" idx="3"/>
            <a:endCxn id="6" idx="1"/>
          </p:cNvCxnSpPr>
          <p:nvPr/>
        </p:nvCxnSpPr>
        <p:spPr>
          <a:xfrm>
            <a:off x="3714125" y="5412807"/>
            <a:ext cx="25070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998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CFD4-2DF7-4B5A-A6FD-A16D7AF3502E}"/>
              </a:ext>
            </a:extLst>
          </p:cNvPr>
          <p:cNvSpPr>
            <a:spLocks noGrp="1"/>
          </p:cNvSpPr>
          <p:nvPr>
            <p:ph type="title"/>
          </p:nvPr>
        </p:nvSpPr>
        <p:spPr/>
        <p:txBody>
          <a:bodyPr/>
          <a:lstStyle/>
          <a:p>
            <a:pPr marL="0" indent="0">
              <a:buNone/>
            </a:pPr>
            <a:r>
              <a:rPr lang="en-US" sz="44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89ADE47D-093E-4F40-B413-DEE646BC107C}"/>
              </a:ext>
            </a:extLst>
          </p:cNvPr>
          <p:cNvSpPr>
            <a:spLocks noGrp="1"/>
          </p:cNvSpPr>
          <p:nvPr>
            <p:ph idx="1"/>
          </p:nvPr>
        </p:nvSpPr>
        <p:spPr/>
        <p:txBody>
          <a:bodyPr>
            <a:normAutofit/>
          </a:bodyPr>
          <a:lstStyle/>
          <a:p>
            <a:r>
              <a:rPr lang="en-US" sz="1600" dirty="0">
                <a:latin typeface="Arial" panose="020B0604020202020204" pitchFamily="34" charset="0"/>
                <a:cs typeface="Arial" panose="020B0604020202020204" pitchFamily="34" charset="0"/>
              </a:rPr>
              <a:t>Insights:</a:t>
            </a:r>
          </a:p>
          <a:p>
            <a:pPr lvl="1"/>
            <a:r>
              <a:rPr lang="en-US" sz="1600" dirty="0">
                <a:latin typeface="Arial" panose="020B0604020202020204" pitchFamily="34" charset="0"/>
                <a:cs typeface="Arial" panose="020B0604020202020204" pitchFamily="34" charset="0"/>
              </a:rPr>
              <a:t>GAN-based data augmentation offers a viable way to balance minority classes with synthetic images.</a:t>
            </a:r>
          </a:p>
          <a:p>
            <a:pPr lvl="1"/>
            <a:r>
              <a:rPr lang="en-US" sz="1600" dirty="0">
                <a:latin typeface="Arial" panose="020B0604020202020204" pitchFamily="34" charset="0"/>
                <a:cs typeface="Arial" panose="020B0604020202020204" pitchFamily="34" charset="0"/>
              </a:rPr>
              <a:t>Focal loss effectively handles imbalanced data by focusing on harder examples</a:t>
            </a:r>
          </a:p>
          <a:p>
            <a:r>
              <a:rPr lang="en-US" sz="1600" dirty="0">
                <a:latin typeface="Arial" panose="020B0604020202020204" pitchFamily="34" charset="0"/>
                <a:cs typeface="Arial" panose="020B0604020202020204" pitchFamily="34" charset="0"/>
              </a:rPr>
              <a:t>Future Improvements:</a:t>
            </a:r>
          </a:p>
          <a:p>
            <a:pPr lvl="1"/>
            <a:r>
              <a:rPr lang="en-US" sz="1600" dirty="0">
                <a:latin typeface="Arial" panose="020B0604020202020204" pitchFamily="34" charset="0"/>
                <a:cs typeface="Arial" panose="020B0604020202020204" pitchFamily="34" charset="0"/>
              </a:rPr>
              <a:t>Explore advanced GANs like Few-Shot GANs for smaller datasets.</a:t>
            </a:r>
          </a:p>
          <a:p>
            <a:pPr lvl="1"/>
            <a:r>
              <a:rPr lang="en-US" sz="1600" dirty="0">
                <a:latin typeface="Arial" panose="020B0604020202020204" pitchFamily="34" charset="0"/>
                <a:cs typeface="Arial" panose="020B0604020202020204" pitchFamily="34" charset="0"/>
              </a:rPr>
              <a:t>Investigate transfer learning for even higher classification in medical application.</a:t>
            </a:r>
          </a:p>
          <a:p>
            <a:pPr lvl="1"/>
            <a:r>
              <a:rPr lang="en-US" sz="1600" dirty="0">
                <a:latin typeface="Arial" panose="020B0604020202020204" pitchFamily="34" charset="0"/>
                <a:cs typeface="Arial" panose="020B0604020202020204" pitchFamily="34" charset="0"/>
              </a:rPr>
              <a:t>Implementation of easy few shot learning for the classification.</a:t>
            </a:r>
          </a:p>
          <a:p>
            <a:pPr lvl="1"/>
            <a:r>
              <a:rPr lang="en-US" sz="1600" dirty="0">
                <a:latin typeface="Arial" panose="020B0604020202020204" pitchFamily="34" charset="0"/>
                <a:cs typeface="Arial" panose="020B0604020202020204" pitchFamily="34" charset="0"/>
              </a:rPr>
              <a:t>Using both Focal-loss and GAN based methods to handle imbalance in the classes.</a:t>
            </a:r>
          </a:p>
          <a:p>
            <a:r>
              <a:rPr lang="en-US" sz="1600" dirty="0">
                <a:latin typeface="Arial" panose="020B0604020202020204" pitchFamily="34" charset="0"/>
                <a:cs typeface="Arial" panose="020B0604020202020204" pitchFamily="34" charset="0"/>
              </a:rPr>
              <a:t>Most Effective Method: </a:t>
            </a:r>
          </a:p>
          <a:p>
            <a:pPr lvl="1"/>
            <a:r>
              <a:rPr lang="en-US" sz="1600" dirty="0">
                <a:latin typeface="Arial" panose="020B0604020202020204" pitchFamily="34" charset="0"/>
                <a:cs typeface="Arial" panose="020B0604020202020204" pitchFamily="34" charset="0"/>
              </a:rPr>
              <a:t>The Best-Performing method for the basic CNN classification is GAN based Augmentation for imbalanced classes. </a:t>
            </a:r>
          </a:p>
          <a:p>
            <a:pPr lvl="1"/>
            <a:r>
              <a:rPr lang="en-US" sz="1600" dirty="0">
                <a:latin typeface="Arial" panose="020B0604020202020204" pitchFamily="34" charset="0"/>
                <a:cs typeface="Arial" panose="020B0604020202020204" pitchFamily="34" charset="0"/>
              </a:rPr>
              <a:t>The method can changes based on the usage of the classification techniques.</a:t>
            </a:r>
          </a:p>
          <a:p>
            <a:pPr lvl="1"/>
            <a:r>
              <a:rPr lang="en-US" sz="1600" dirty="0">
                <a:latin typeface="Arial" panose="020B0604020202020204" pitchFamily="34" charset="0"/>
                <a:cs typeface="Arial" panose="020B0604020202020204" pitchFamily="34" charset="0"/>
              </a:rPr>
              <a:t>This method might be best suitable for other classification techniques as well because the GAN generates synthetic data of .</a:t>
            </a:r>
            <a:r>
              <a:rPr lang="en-US" sz="1600" dirty="0" err="1">
                <a:latin typeface="Arial" panose="020B0604020202020204" pitchFamily="34" charset="0"/>
                <a:cs typeface="Arial" panose="020B0604020202020204" pitchFamily="34" charset="0"/>
              </a:rPr>
              <a:t>dcm</a:t>
            </a:r>
            <a:r>
              <a:rPr lang="en-US" sz="1600" dirty="0">
                <a:latin typeface="Arial" panose="020B0604020202020204" pitchFamily="34" charset="0"/>
                <a:cs typeface="Arial" panose="020B0604020202020204" pitchFamily="34" charset="0"/>
              </a:rPr>
              <a:t> format with all the duplicate information of original images.</a:t>
            </a:r>
          </a:p>
          <a:p>
            <a:pPr marL="457200" lvl="1" indent="0">
              <a:buNone/>
            </a:pPr>
            <a:r>
              <a:rPr lang="en-US" sz="1200" dirty="0">
                <a:latin typeface="Arial" panose="020B0604020202020204" pitchFamily="34" charset="0"/>
                <a:cs typeface="Arial" panose="020B0604020202020204" pitchFamily="34" charset="0"/>
              </a:rPr>
              <a:t> </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373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8B73-5147-4CBA-ACDA-8E1F842F560A}"/>
              </a:ext>
            </a:extLst>
          </p:cNvPr>
          <p:cNvSpPr>
            <a:spLocks noGrp="1"/>
          </p:cNvSpPr>
          <p:nvPr>
            <p:ph type="title"/>
          </p:nvPr>
        </p:nvSpPr>
        <p:spPr>
          <a:xfrm>
            <a:off x="838200" y="2766218"/>
            <a:ext cx="10515600" cy="1325563"/>
          </a:xfrm>
        </p:spPr>
        <p:txBody>
          <a:bodyPr/>
          <a:lstStyle/>
          <a:p>
            <a:pPr algn="ctr"/>
            <a:r>
              <a:rPr lang="en-US" dirty="0">
                <a:latin typeface="Arial" panose="020B0604020202020204" pitchFamily="34" charset="0"/>
                <a:cs typeface="Arial" panose="020B0604020202020204" pitchFamily="34" charset="0"/>
              </a:rPr>
              <a:t>THANK YOU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457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956C-D3A4-44D3-9FF4-73AAB7A2737B}"/>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113C2E46-E58A-400C-8803-34260C233352}"/>
              </a:ext>
            </a:extLst>
          </p:cNvPr>
          <p:cNvSpPr>
            <a:spLocks noGrp="1"/>
          </p:cNvSpPr>
          <p:nvPr>
            <p:ph idx="1"/>
          </p:nvPr>
        </p:nvSpPr>
        <p:spPr/>
        <p:txBody>
          <a:bodyPr numCol="2">
            <a:noAutofit/>
          </a:bodyPr>
          <a:lstStyle/>
          <a:p>
            <a:pPr marL="342900" indent="-342900">
              <a:buAutoNum type="arabicPeriod"/>
            </a:pPr>
            <a:r>
              <a:rPr lang="en-US" sz="1800" dirty="0">
                <a:latin typeface="Arial" panose="020B0604020202020204" pitchFamily="34" charset="0"/>
                <a:cs typeface="Arial" panose="020B0604020202020204" pitchFamily="34" charset="0"/>
                <a:hlinkClick r:id="rId3" action="ppaction://hlinksldjump"/>
              </a:rPr>
              <a:t>Motivation and Objectives</a:t>
            </a:r>
            <a:endParaRPr lang="en-US" sz="1800" dirty="0">
              <a:latin typeface="Arial" panose="020B0604020202020204" pitchFamily="34" charset="0"/>
              <a:cs typeface="Arial" panose="020B0604020202020204" pitchFamily="34" charset="0"/>
            </a:endParaRPr>
          </a:p>
          <a:p>
            <a:pPr marL="342900" indent="-342900">
              <a:buAutoNum type="arabicPeriod"/>
            </a:pPr>
            <a:r>
              <a:rPr lang="en-US" sz="1800" dirty="0">
                <a:latin typeface="Arial" panose="020B0604020202020204" pitchFamily="34" charset="0"/>
                <a:cs typeface="Arial" panose="020B0604020202020204" pitchFamily="34" charset="0"/>
                <a:hlinkClick r:id="rId4" action="ppaction://hlinksldjump"/>
              </a:rPr>
              <a:t>Use Case</a:t>
            </a:r>
            <a:endParaRPr lang="en-US" sz="1800" dirty="0">
              <a:latin typeface="Arial" panose="020B0604020202020204" pitchFamily="34" charset="0"/>
              <a:cs typeface="Arial" panose="020B0604020202020204" pitchFamily="34" charset="0"/>
            </a:endParaRPr>
          </a:p>
          <a:p>
            <a:pPr marL="342900" indent="-342900">
              <a:buAutoNum type="arabicPeriod"/>
            </a:pPr>
            <a:r>
              <a:rPr lang="en-US" sz="1800" dirty="0">
                <a:latin typeface="Arial" panose="020B0604020202020204" pitchFamily="34" charset="0"/>
                <a:cs typeface="Arial" panose="020B0604020202020204" pitchFamily="34" charset="0"/>
                <a:hlinkClick r:id="rId4" action="ppaction://hlinksldjump"/>
              </a:rPr>
              <a:t>Requirements</a:t>
            </a:r>
            <a:endParaRPr lang="en-US" sz="1800" dirty="0">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hlinkClick r:id="rId5" action="ppaction://hlinksldjump"/>
              </a:rPr>
              <a:t>Materials and Methods</a:t>
            </a:r>
            <a:endParaRPr lang="en-IN" sz="1800" dirty="0">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hlinkClick r:id="rId6" action="ppaction://hlinksldjump"/>
              </a:rPr>
              <a:t>Basic Approach</a:t>
            </a:r>
            <a:endParaRPr lang="en-IN" sz="1800" dirty="0">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hlinkClick r:id="rId7" action="ppaction://hlinksldjump"/>
              </a:rPr>
              <a:t>Main Implementation</a:t>
            </a:r>
            <a:endParaRPr lang="en-IN" sz="1800" dirty="0">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hlinkClick r:id="rId8" action="ppaction://hlinksldjump"/>
              </a:rPr>
              <a:t>Extracted Metadata</a:t>
            </a:r>
            <a:endParaRPr lang="en-IN" sz="1800" dirty="0">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hlinkClick r:id="rId9" action="ppaction://hlinksldjump"/>
              </a:rPr>
              <a:t>Class Imbalance Handling Methods</a:t>
            </a:r>
            <a:endParaRPr lang="en-IN" sz="1800" dirty="0">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hlinkClick r:id="rId10" action="ppaction://hlinksldjump"/>
              </a:rPr>
              <a:t>Results</a:t>
            </a:r>
            <a:endParaRPr lang="en-IN" sz="1800" dirty="0">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hlinkClick r:id="rId11" action="ppaction://hlinksldjump"/>
              </a:rPr>
              <a:t>Conclusion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1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D171-D941-4378-A798-3D3B08D29E3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Motivation and Objective</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0CF0A98-D3FD-45D5-853B-DF6DC83C3DEA}"/>
              </a:ext>
            </a:extLst>
          </p:cNvPr>
          <p:cNvSpPr>
            <a:spLocks noGrp="1"/>
          </p:cNvSpPr>
          <p:nvPr>
            <p:ph idx="1"/>
          </p:nvPr>
        </p:nvSpPr>
        <p:spPr>
          <a:xfrm>
            <a:off x="838200" y="1807887"/>
            <a:ext cx="10515600" cy="4351338"/>
          </a:xfrm>
        </p:spPr>
        <p:txBody>
          <a:bodyPr/>
          <a:lstStyle/>
          <a:p>
            <a:pPr marL="0" indent="0">
              <a:buNone/>
            </a:pPr>
            <a:r>
              <a:rPr lang="en-IN" sz="1600" dirty="0">
                <a:latin typeface="Arial" panose="020B0604020202020204" pitchFamily="34" charset="0"/>
                <a:ea typeface="Calibri" panose="020F0502020204030204" pitchFamily="34" charset="0"/>
                <a:cs typeface="Arial" panose="020B0604020202020204" pitchFamily="34" charset="0"/>
              </a:rPr>
              <a:t>Motivation:</a:t>
            </a:r>
          </a:p>
          <a:p>
            <a:r>
              <a:rPr lang="en-IN" sz="1600" dirty="0">
                <a:effectLst/>
                <a:latin typeface="Arial" panose="020B0604020202020204" pitchFamily="34" charset="0"/>
                <a:ea typeface="Calibri" panose="020F0502020204030204" pitchFamily="34" charset="0"/>
                <a:cs typeface="Arial" panose="020B0604020202020204" pitchFamily="34" charset="0"/>
              </a:rPr>
              <a:t>Medical Image datasets are often highly imbalanced</a:t>
            </a:r>
            <a:r>
              <a:rPr lang="en-IN" sz="1600" dirty="0">
                <a:latin typeface="Arial" panose="020B0604020202020204" pitchFamily="34" charset="0"/>
                <a:ea typeface="Calibri" panose="020F0502020204030204" pitchFamily="34" charset="0"/>
                <a:cs typeface="Arial" panose="020B0604020202020204" pitchFamily="34" charset="0"/>
              </a:rPr>
              <a:t>, with rare pathologies underrepresented</a:t>
            </a:r>
          </a:p>
          <a:p>
            <a:r>
              <a:rPr lang="en-IN" sz="1600" dirty="0">
                <a:effectLst/>
                <a:latin typeface="Arial" panose="020B0604020202020204" pitchFamily="34" charset="0"/>
                <a:ea typeface="Calibri" panose="020F0502020204030204" pitchFamily="34" charset="0"/>
                <a:cs typeface="Arial" panose="020B0604020202020204" pitchFamily="34" charset="0"/>
              </a:rPr>
              <a:t>Accurate classification is crucial for diagnosis but challeng</a:t>
            </a:r>
            <a:r>
              <a:rPr lang="en-IN" sz="1600" dirty="0">
                <a:latin typeface="Arial" panose="020B0604020202020204" pitchFamily="34" charset="0"/>
                <a:ea typeface="Calibri" panose="020F0502020204030204" pitchFamily="34" charset="0"/>
                <a:cs typeface="Arial" panose="020B0604020202020204" pitchFamily="34" charset="0"/>
              </a:rPr>
              <a:t>ing due to data imbalance.</a:t>
            </a:r>
          </a:p>
          <a:p>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sz="1600" dirty="0">
                <a:latin typeface="Arial" panose="020B0604020202020204" pitchFamily="34" charset="0"/>
                <a:ea typeface="Calibri" panose="020F0502020204030204" pitchFamily="34" charset="0"/>
                <a:cs typeface="Arial" panose="020B0604020202020204" pitchFamily="34" charset="0"/>
              </a:rPr>
              <a:t>Objective:</a:t>
            </a:r>
          </a:p>
          <a:p>
            <a:r>
              <a:rPr lang="en-IN" sz="1600" dirty="0">
                <a:effectLst/>
                <a:latin typeface="Arial" panose="020B0604020202020204" pitchFamily="34" charset="0"/>
                <a:ea typeface="Calibri" panose="020F0502020204030204" pitchFamily="34" charset="0"/>
                <a:cs typeface="Arial" panose="020B0604020202020204" pitchFamily="34" charset="0"/>
              </a:rPr>
              <a:t>Implement multiple techniques to handle dataset imbalance.</a:t>
            </a:r>
          </a:p>
          <a:p>
            <a:r>
              <a:rPr lang="en-US" sz="1600" dirty="0">
                <a:effectLst/>
                <a:latin typeface="Arial" panose="020B0604020202020204" pitchFamily="34" charset="0"/>
                <a:ea typeface="Calibri" panose="020F0502020204030204" pitchFamily="34" charset="0"/>
                <a:cs typeface="Arial" panose="020B0604020202020204" pitchFamily="34" charset="0"/>
              </a:rPr>
              <a:t>Exploring novel loss functions and architectures specifically designed for imbalanced datasets.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r>
              <a:rPr lang="en-US" sz="1600" dirty="0">
                <a:effectLst/>
                <a:latin typeface="Arial" panose="020B0604020202020204" pitchFamily="34" charset="0"/>
                <a:ea typeface="Calibri" panose="020F0502020204030204" pitchFamily="34" charset="0"/>
                <a:cs typeface="Arial" panose="020B0604020202020204" pitchFamily="34" charset="0"/>
              </a:rPr>
              <a:t>Developing innovative synthetic data generation methods for rare pathologies.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r>
              <a:rPr lang="en-IN" sz="1600" dirty="0">
                <a:latin typeface="Arial" panose="020B0604020202020204" pitchFamily="34" charset="0"/>
                <a:ea typeface="Calibri" panose="020F0502020204030204" pitchFamily="34" charset="0"/>
                <a:cs typeface="Arial" panose="020B0604020202020204" pitchFamily="34" charset="0"/>
              </a:rPr>
              <a:t>evaluate each method’s performance on a pathology image dataset.</a:t>
            </a:r>
          </a:p>
          <a:p>
            <a:r>
              <a:rPr lang="en-IN" sz="1600" dirty="0">
                <a:latin typeface="Arial" panose="020B0604020202020204" pitchFamily="34" charset="0"/>
                <a:ea typeface="Calibri" panose="020F0502020204030204" pitchFamily="34" charset="0"/>
                <a:cs typeface="Arial" panose="020B0604020202020204" pitchFamily="34" charset="0"/>
              </a:rPr>
              <a:t>identify the best approach for achieving balanced performance.</a:t>
            </a:r>
            <a:endParaRPr lang="en-IN"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0928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F5FD-2D59-409A-8EAA-938642CC3F58}"/>
              </a:ext>
            </a:extLst>
          </p:cNvPr>
          <p:cNvSpPr>
            <a:spLocks noGrp="1"/>
          </p:cNvSpPr>
          <p:nvPr>
            <p:ph type="title"/>
          </p:nvPr>
        </p:nvSpPr>
        <p:spPr>
          <a:xfrm>
            <a:off x="838200" y="365125"/>
            <a:ext cx="10515600" cy="973345"/>
          </a:xfrm>
        </p:spPr>
        <p:txBody>
          <a:bodyPr/>
          <a:lstStyle/>
          <a:p>
            <a:r>
              <a:rPr lang="en-US" dirty="0">
                <a:latin typeface="Arial" panose="020B0604020202020204" pitchFamily="34" charset="0"/>
                <a:cs typeface="Arial" panose="020B0604020202020204" pitchFamily="34" charset="0"/>
              </a:rPr>
              <a:t>Use Case</a:t>
            </a:r>
            <a:endParaRPr lang="en-IN"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4FAB7940-E152-41F5-8F6B-27D9BB7523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40424" y="1704733"/>
            <a:ext cx="3438525" cy="4010025"/>
          </a:xfrm>
        </p:spPr>
      </p:pic>
      <p:sp>
        <p:nvSpPr>
          <p:cNvPr id="10" name="TextBox 9">
            <a:extLst>
              <a:ext uri="{FF2B5EF4-FFF2-40B4-BE49-F238E27FC236}">
                <a16:creationId xmlns:a16="http://schemas.microsoft.com/office/drawing/2014/main" id="{8FE8B703-7E4D-48CE-BC0E-FA08DB4D7DF6}"/>
              </a:ext>
            </a:extLst>
          </p:cNvPr>
          <p:cNvSpPr txBox="1"/>
          <p:nvPr/>
        </p:nvSpPr>
        <p:spPr>
          <a:xfrm>
            <a:off x="1033670" y="1704733"/>
            <a:ext cx="528761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Problem: Medical datasets in pathology often suffer from class imbalance, leading to biased classifiers.</a:t>
            </a:r>
          </a:p>
          <a:p>
            <a:pPr marL="285750" indent="-285750">
              <a:buFont typeface="Arial" panose="020B0604020202020204" pitchFamily="34" charset="0"/>
              <a:buChar char="•"/>
            </a:pPr>
            <a:r>
              <a:rPr lang="en-US" dirty="0"/>
              <a:t>Solution: This project explores four methods to improve classification accuracy by balancing classes effectively:</a:t>
            </a:r>
          </a:p>
          <a:p>
            <a:pPr marL="742950" lvl="1" indent="-285750">
              <a:buFont typeface="Arial" panose="020B0604020202020204" pitchFamily="34" charset="0"/>
              <a:buChar char="•"/>
            </a:pPr>
            <a:r>
              <a:rPr lang="en-US" dirty="0"/>
              <a:t>Oversampling and Data Augmentation</a:t>
            </a:r>
          </a:p>
          <a:p>
            <a:pPr marL="742950" lvl="1" indent="-285750">
              <a:buFont typeface="Arial" panose="020B0604020202020204" pitchFamily="34" charset="0"/>
              <a:buChar char="•"/>
            </a:pPr>
            <a:r>
              <a:rPr lang="en-US" dirty="0"/>
              <a:t>Class-weighted Loss</a:t>
            </a:r>
          </a:p>
          <a:p>
            <a:pPr marL="742950" lvl="1" indent="-285750">
              <a:buFont typeface="Arial" panose="020B0604020202020204" pitchFamily="34" charset="0"/>
              <a:buChar char="•"/>
            </a:pPr>
            <a:r>
              <a:rPr lang="en-US" dirty="0"/>
              <a:t>Focal Loss</a:t>
            </a:r>
          </a:p>
          <a:p>
            <a:pPr marL="742950" lvl="1" indent="-285750">
              <a:buFont typeface="Arial" panose="020B0604020202020204" pitchFamily="34" charset="0"/>
              <a:buChar char="•"/>
            </a:pPr>
            <a:r>
              <a:rPr lang="en-US" dirty="0"/>
              <a:t>Generative Adversarial Networks (GANs)</a:t>
            </a:r>
          </a:p>
          <a:p>
            <a:pPr marL="285750" indent="-285750">
              <a:buFont typeface="Arial" panose="020B0604020202020204" pitchFamily="34" charset="0"/>
              <a:buChar char="•"/>
            </a:pPr>
            <a:r>
              <a:rPr lang="en-US" dirty="0"/>
              <a:t>Application: This method enables more accurate diagnosis of underrepresented conditions in medical imaging.</a:t>
            </a:r>
            <a:endParaRPr lang="en-IN" dirty="0"/>
          </a:p>
        </p:txBody>
      </p:sp>
    </p:spTree>
    <p:extLst>
      <p:ext uri="{BB962C8B-B14F-4D97-AF65-F5344CB8AC3E}">
        <p14:creationId xmlns:p14="http://schemas.microsoft.com/office/powerpoint/2010/main" val="415771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DA6A-4933-4B16-9A85-840D1D77F8E6}"/>
              </a:ext>
            </a:extLst>
          </p:cNvPr>
          <p:cNvSpPr>
            <a:spLocks noGrp="1"/>
          </p:cNvSpPr>
          <p:nvPr>
            <p:ph type="title"/>
          </p:nvPr>
        </p:nvSpPr>
        <p:spPr>
          <a:xfrm>
            <a:off x="838200" y="365126"/>
            <a:ext cx="10515600" cy="1066110"/>
          </a:xfrm>
        </p:spPr>
        <p:txBody>
          <a:bodyPr>
            <a:normAutofit/>
          </a:bodyPr>
          <a:lstStyle/>
          <a:p>
            <a:r>
              <a:rPr lang="en-US" dirty="0">
                <a:latin typeface="Arial" panose="020B0604020202020204" pitchFamily="34" charset="0"/>
                <a:cs typeface="Arial" panose="020B0604020202020204" pitchFamily="34" charset="0"/>
              </a:rPr>
              <a:t>Requirements</a:t>
            </a:r>
            <a:endParaRPr lang="en-IN"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C8E21CEC-96AA-4AEC-A59F-7B34954DCE60}"/>
              </a:ext>
            </a:extLst>
          </p:cNvPr>
          <p:cNvSpPr>
            <a:spLocks noGrp="1"/>
          </p:cNvSpPr>
          <p:nvPr>
            <p:ph idx="1"/>
          </p:nvPr>
        </p:nvSpPr>
        <p:spPr>
          <a:xfrm>
            <a:off x="838200" y="1666771"/>
            <a:ext cx="10515600" cy="4351338"/>
          </a:xfrm>
        </p:spPr>
        <p:txBody>
          <a:bodyPr>
            <a:normAutofit/>
          </a:bodyPr>
          <a:lstStyle/>
          <a:p>
            <a:r>
              <a:rPr lang="en-US" sz="1800" dirty="0"/>
              <a:t>Software &amp; Libraries:</a:t>
            </a:r>
          </a:p>
          <a:p>
            <a:pPr lvl="1"/>
            <a:r>
              <a:rPr lang="en-US" sz="1800" dirty="0"/>
              <a:t>Python, </a:t>
            </a:r>
            <a:r>
              <a:rPr lang="en-US" sz="1800" dirty="0" err="1"/>
              <a:t>Pytorch</a:t>
            </a:r>
            <a:r>
              <a:rPr lang="en-US" sz="1800" dirty="0"/>
              <a:t>, </a:t>
            </a:r>
            <a:r>
              <a:rPr lang="en-US" sz="1800" dirty="0" err="1"/>
              <a:t>Tensorflow</a:t>
            </a:r>
            <a:r>
              <a:rPr lang="en-US" sz="1800" dirty="0"/>
              <a:t>, </a:t>
            </a:r>
            <a:r>
              <a:rPr lang="en-US" sz="1800" dirty="0" err="1"/>
              <a:t>Keras</a:t>
            </a:r>
            <a:endParaRPr lang="en-US" sz="1800" dirty="0"/>
          </a:p>
          <a:p>
            <a:pPr lvl="1"/>
            <a:r>
              <a:rPr lang="en-US" sz="1800" dirty="0"/>
              <a:t>Data Processing: pandas, </a:t>
            </a:r>
            <a:r>
              <a:rPr lang="en-US" sz="1800" dirty="0" err="1"/>
              <a:t>numpy</a:t>
            </a:r>
            <a:endParaRPr lang="en-US" sz="1800" dirty="0"/>
          </a:p>
          <a:p>
            <a:pPr lvl="1"/>
            <a:r>
              <a:rPr lang="en-US" sz="1800" dirty="0"/>
              <a:t>Image Processing: </a:t>
            </a:r>
            <a:r>
              <a:rPr lang="en-US" sz="1800" dirty="0" err="1"/>
              <a:t>pydicom</a:t>
            </a:r>
            <a:r>
              <a:rPr lang="en-US" sz="1800" dirty="0"/>
              <a:t> (DICOM image handling), matplotlib (for visualization)</a:t>
            </a:r>
          </a:p>
          <a:p>
            <a:pPr lvl="1"/>
            <a:r>
              <a:rPr lang="en-US" sz="1800" dirty="0"/>
              <a:t>Additional Libraries: </a:t>
            </a:r>
            <a:r>
              <a:rPr lang="en-US" sz="1800" dirty="0" err="1"/>
              <a:t>sklearn</a:t>
            </a:r>
            <a:r>
              <a:rPr lang="en-US" sz="1800" dirty="0"/>
              <a:t> for evaluation metrics, </a:t>
            </a:r>
            <a:r>
              <a:rPr lang="en-US" sz="1800" dirty="0" err="1"/>
              <a:t>yaml</a:t>
            </a:r>
            <a:r>
              <a:rPr lang="en-US" sz="1800" dirty="0"/>
              <a:t> for configuration</a:t>
            </a:r>
            <a:endParaRPr lang="en-IN" sz="1800" dirty="0"/>
          </a:p>
        </p:txBody>
      </p:sp>
    </p:spTree>
    <p:extLst>
      <p:ext uri="{BB962C8B-B14F-4D97-AF65-F5344CB8AC3E}">
        <p14:creationId xmlns:p14="http://schemas.microsoft.com/office/powerpoint/2010/main" val="105520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7FE2-6660-4E56-A0B8-5580C44AEA8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Material and Methods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B44D77-300C-4111-A918-0EDB0CBAE8D8}"/>
              </a:ext>
            </a:extLst>
          </p:cNvPr>
          <p:cNvSpPr>
            <a:spLocks noGrp="1"/>
          </p:cNvSpPr>
          <p:nvPr>
            <p:ph idx="1"/>
          </p:nvPr>
        </p:nvSpPr>
        <p:spPr/>
        <p:txBody>
          <a:bodyPr>
            <a:normAutofit/>
          </a:bodyPr>
          <a:lstStyle/>
          <a:p>
            <a:r>
              <a:rPr lang="en-US" sz="1400" dirty="0">
                <a:latin typeface="Arial" panose="020B0604020202020204" pitchFamily="34" charset="0"/>
                <a:cs typeface="Arial" panose="020B0604020202020204" pitchFamily="34" charset="0"/>
              </a:rPr>
              <a:t>Dataset: Pathology image dataset (DICOM format)</a:t>
            </a:r>
          </a:p>
          <a:p>
            <a:r>
              <a:rPr lang="en-US" sz="1400" dirty="0">
                <a:latin typeface="Arial" panose="020B0604020202020204" pitchFamily="34" charset="0"/>
                <a:cs typeface="Arial" panose="020B0604020202020204" pitchFamily="34" charset="0"/>
              </a:rPr>
              <a:t>Methods:</a:t>
            </a:r>
          </a:p>
          <a:p>
            <a:pPr lvl="1"/>
            <a:r>
              <a:rPr lang="en-US" sz="1400" dirty="0">
                <a:latin typeface="Arial" panose="020B0604020202020204" pitchFamily="34" charset="0"/>
                <a:cs typeface="Arial" panose="020B0604020202020204" pitchFamily="34" charset="0"/>
              </a:rPr>
              <a:t>Oversampling and augmentation: Balances classes by duplicating and augmenting images in minority classes</a:t>
            </a:r>
          </a:p>
          <a:p>
            <a:pPr lvl="1"/>
            <a:r>
              <a:rPr lang="en-US" sz="1400" dirty="0">
                <a:latin typeface="Arial" panose="020B0604020202020204" pitchFamily="34" charset="0"/>
                <a:cs typeface="Arial" panose="020B0604020202020204" pitchFamily="34" charset="0"/>
              </a:rPr>
              <a:t>Class-Weighted Loss: Modifies the loss function to penalize misclassifications of minority classes more heavily.</a:t>
            </a:r>
          </a:p>
          <a:p>
            <a:pPr lvl="1"/>
            <a:r>
              <a:rPr lang="en-US" sz="1400" dirty="0">
                <a:latin typeface="Arial" panose="020B0604020202020204" pitchFamily="34" charset="0"/>
                <a:cs typeface="Arial" panose="020B0604020202020204" pitchFamily="34" charset="0"/>
              </a:rPr>
              <a:t>Focal Loss: Focuses on hard-to-classify examples, reducing the impact of easy examples on training</a:t>
            </a:r>
          </a:p>
          <a:p>
            <a:pPr lvl="1"/>
            <a:r>
              <a:rPr lang="en-US" sz="1400" dirty="0">
                <a:latin typeface="Arial" panose="020B0604020202020204" pitchFamily="34" charset="0"/>
                <a:cs typeface="Arial" panose="020B0604020202020204" pitchFamily="34" charset="0"/>
              </a:rPr>
              <a:t>GAN-based Augmentation: Generates synthetic images to increase the representation of minority classes.</a:t>
            </a:r>
          </a:p>
        </p:txBody>
      </p:sp>
      <p:pic>
        <p:nvPicPr>
          <p:cNvPr id="4" name="Content Placeholder 8">
            <a:extLst>
              <a:ext uri="{FF2B5EF4-FFF2-40B4-BE49-F238E27FC236}">
                <a16:creationId xmlns:a16="http://schemas.microsoft.com/office/drawing/2014/main" id="{32E0C235-74C0-4E09-90A4-E8F5F39B6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131" y="3499125"/>
            <a:ext cx="4045226" cy="3033920"/>
          </a:xfrm>
          <a:prstGeom prst="rect">
            <a:avLst/>
          </a:prstGeom>
        </p:spPr>
      </p:pic>
      <p:pic>
        <p:nvPicPr>
          <p:cNvPr id="5" name="Content Placeholder 12">
            <a:extLst>
              <a:ext uri="{FF2B5EF4-FFF2-40B4-BE49-F238E27FC236}">
                <a16:creationId xmlns:a16="http://schemas.microsoft.com/office/drawing/2014/main" id="{49B6BA39-72AC-4E39-A752-68768C4D2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539" y="3499125"/>
            <a:ext cx="3783496" cy="2837622"/>
          </a:xfrm>
          <a:prstGeom prst="rect">
            <a:avLst/>
          </a:prstGeom>
        </p:spPr>
      </p:pic>
    </p:spTree>
    <p:extLst>
      <p:ext uri="{BB962C8B-B14F-4D97-AF65-F5344CB8AC3E}">
        <p14:creationId xmlns:p14="http://schemas.microsoft.com/office/powerpoint/2010/main" val="271756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BF2E-8A61-49BD-BB02-C430A9E94EF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Basic Approach</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24EF9DF-50D8-49DA-8890-7534A191509E}"/>
              </a:ext>
            </a:extLst>
          </p:cNvPr>
          <p:cNvSpPr>
            <a:spLocks noGrp="1"/>
          </p:cNvSpPr>
          <p:nvPr>
            <p:ph idx="1"/>
          </p:nvPr>
        </p:nvSpPr>
        <p:spPr/>
        <p:txBody>
          <a:bodyPr>
            <a:normAutofit/>
          </a:bodyPr>
          <a:lstStyle/>
          <a:p>
            <a:pPr marL="342900" indent="-342900">
              <a:buFont typeface="+mj-lt"/>
              <a:buAutoNum type="arabicPeriod"/>
            </a:pPr>
            <a:r>
              <a:rPr lang="en-US" sz="1800" dirty="0">
                <a:latin typeface="Arial" panose="020B0604020202020204" pitchFamily="34" charset="0"/>
                <a:cs typeface="Arial" panose="020B0604020202020204" pitchFamily="34" charset="0"/>
              </a:rPr>
              <a:t>Load and Pre-Process Data:</a:t>
            </a:r>
          </a:p>
          <a:p>
            <a:pPr lvl="1"/>
            <a:r>
              <a:rPr lang="en-US" sz="1800" dirty="0">
                <a:latin typeface="Arial" panose="020B0604020202020204" pitchFamily="34" charset="0"/>
                <a:cs typeface="Arial" panose="020B0604020202020204" pitchFamily="34" charset="0"/>
              </a:rPr>
              <a:t>Convert DICOM images, standardize sizes, and split the data into training and test sets.</a:t>
            </a:r>
          </a:p>
          <a:p>
            <a:pPr marL="342900" indent="-342900">
              <a:buFont typeface="+mj-lt"/>
              <a:buAutoNum type="arabicPeriod"/>
            </a:pPr>
            <a:r>
              <a:rPr lang="en-US" sz="1800" dirty="0">
                <a:latin typeface="Arial" panose="020B0604020202020204" pitchFamily="34" charset="0"/>
                <a:cs typeface="Arial" panose="020B0604020202020204" pitchFamily="34" charset="0"/>
              </a:rPr>
              <a:t>Implement Dataset Balancing Techniques:</a:t>
            </a:r>
          </a:p>
          <a:p>
            <a:pPr lvl="1"/>
            <a:r>
              <a:rPr lang="en-US" sz="1800" dirty="0">
                <a:latin typeface="Arial" panose="020B0604020202020204" pitchFamily="34" charset="0"/>
                <a:cs typeface="Arial" panose="020B0604020202020204" pitchFamily="34" charset="0"/>
              </a:rPr>
              <a:t>Apply each balancing method individually and store the modified datasets.</a:t>
            </a:r>
          </a:p>
          <a:p>
            <a:pPr marL="342900" indent="-342900">
              <a:buFont typeface="+mj-lt"/>
              <a:buAutoNum type="arabicPeriod"/>
            </a:pPr>
            <a:r>
              <a:rPr lang="en-US" sz="1800" dirty="0">
                <a:latin typeface="Arial" panose="020B0604020202020204" pitchFamily="34" charset="0"/>
                <a:cs typeface="Arial" panose="020B0604020202020204" pitchFamily="34" charset="0"/>
              </a:rPr>
              <a:t>Train Classifier (CNN):</a:t>
            </a:r>
          </a:p>
          <a:p>
            <a:pPr lvl="1"/>
            <a:r>
              <a:rPr lang="en-US" sz="1800" dirty="0">
                <a:latin typeface="Arial" panose="020B0604020202020204" pitchFamily="34" charset="0"/>
                <a:cs typeface="Arial" panose="020B0604020202020204" pitchFamily="34" charset="0"/>
              </a:rPr>
              <a:t>Use a CNN to classify images and evaluate using F1 Score</a:t>
            </a:r>
          </a:p>
          <a:p>
            <a:pPr marL="342900" indent="-342900">
              <a:buFont typeface="+mj-lt"/>
              <a:buAutoNum type="arabicPeriod"/>
            </a:pPr>
            <a:r>
              <a:rPr lang="en-US" sz="1800" dirty="0">
                <a:latin typeface="Arial" panose="020B0604020202020204" pitchFamily="34" charset="0"/>
                <a:cs typeface="Arial" panose="020B0604020202020204" pitchFamily="34" charset="0"/>
              </a:rPr>
              <a:t>Evaluate Performance:</a:t>
            </a:r>
          </a:p>
          <a:p>
            <a:pPr lvl="1"/>
            <a:r>
              <a:rPr lang="en-US" sz="1800" dirty="0">
                <a:latin typeface="Arial" panose="020B0604020202020204" pitchFamily="34" charset="0"/>
                <a:cs typeface="Arial" panose="020B0604020202020204" pitchFamily="34" charset="0"/>
              </a:rPr>
              <a:t>Compare results across methods to identify the most effective balancing approach</a:t>
            </a:r>
          </a:p>
        </p:txBody>
      </p:sp>
    </p:spTree>
    <p:extLst>
      <p:ext uri="{BB962C8B-B14F-4D97-AF65-F5344CB8AC3E}">
        <p14:creationId xmlns:p14="http://schemas.microsoft.com/office/powerpoint/2010/main" val="143081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F3A6-A21F-41DF-882E-AE1A2E0286F8}"/>
              </a:ext>
            </a:extLst>
          </p:cNvPr>
          <p:cNvSpPr>
            <a:spLocks noGrp="1"/>
          </p:cNvSpPr>
          <p:nvPr>
            <p:ph type="title"/>
          </p:nvPr>
        </p:nvSpPr>
        <p:spPr>
          <a:xfrm>
            <a:off x="838200" y="153192"/>
            <a:ext cx="10515600" cy="1325563"/>
          </a:xfrm>
        </p:spPr>
        <p:txBody>
          <a:bodyPr/>
          <a:lstStyle/>
          <a:p>
            <a:r>
              <a:rPr lang="en-US" dirty="0">
                <a:latin typeface="Arial" panose="020B0604020202020204" pitchFamily="34" charset="0"/>
                <a:cs typeface="Arial" panose="020B0604020202020204" pitchFamily="34" charset="0"/>
              </a:rPr>
              <a:t>Main Implementation</a:t>
            </a:r>
            <a:endParaRPr lang="en-IN"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774C662-9FD2-4275-891C-69E286D6550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698" r="2698"/>
          <a:stretch/>
        </p:blipFill>
        <p:spPr>
          <a:xfrm>
            <a:off x="1099930" y="1008708"/>
            <a:ext cx="9899374" cy="5975188"/>
          </a:xfrm>
        </p:spPr>
      </p:pic>
    </p:spTree>
    <p:extLst>
      <p:ext uri="{BB962C8B-B14F-4D97-AF65-F5344CB8AC3E}">
        <p14:creationId xmlns:p14="http://schemas.microsoft.com/office/powerpoint/2010/main" val="249833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FA9C-5111-437F-8D24-69458887E322}"/>
              </a:ext>
            </a:extLst>
          </p:cNvPr>
          <p:cNvSpPr>
            <a:spLocks noGrp="1"/>
          </p:cNvSpPr>
          <p:nvPr>
            <p:ph type="title"/>
          </p:nvPr>
        </p:nvSpPr>
        <p:spPr/>
        <p:txBody>
          <a:bodyPr/>
          <a:lstStyle/>
          <a:p>
            <a:r>
              <a:rPr lang="en-US" dirty="0"/>
              <a:t>Extracted Metadata </a:t>
            </a:r>
            <a:endParaRPr lang="en-IN" dirty="0"/>
          </a:p>
        </p:txBody>
      </p:sp>
      <p:pic>
        <p:nvPicPr>
          <p:cNvPr id="5" name="Content Placeholder 4">
            <a:extLst>
              <a:ext uri="{FF2B5EF4-FFF2-40B4-BE49-F238E27FC236}">
                <a16:creationId xmlns:a16="http://schemas.microsoft.com/office/drawing/2014/main" id="{6536C827-56B8-4DA1-8701-5139C60ABC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0" t="21734"/>
          <a:stretch/>
        </p:blipFill>
        <p:spPr>
          <a:xfrm>
            <a:off x="376374" y="1592214"/>
            <a:ext cx="11439251" cy="4486275"/>
          </a:xfrm>
        </p:spPr>
      </p:pic>
    </p:spTree>
    <p:extLst>
      <p:ext uri="{BB962C8B-B14F-4D97-AF65-F5344CB8AC3E}">
        <p14:creationId xmlns:p14="http://schemas.microsoft.com/office/powerpoint/2010/main" val="1548086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6849</TotalTime>
  <Words>3547</Words>
  <Application>Microsoft Office PowerPoint</Application>
  <PresentationFormat>Widescreen</PresentationFormat>
  <Paragraphs>269</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Handling Imbalanced Medical Datasets for Pathology Image Classification</vt:lpstr>
      <vt:lpstr>Table of Contents</vt:lpstr>
      <vt:lpstr>Motivation and Objective</vt:lpstr>
      <vt:lpstr>Use Case</vt:lpstr>
      <vt:lpstr>Requirements</vt:lpstr>
      <vt:lpstr>Material and Methods</vt:lpstr>
      <vt:lpstr>Basic Approach</vt:lpstr>
      <vt:lpstr>Main Implementation</vt:lpstr>
      <vt:lpstr>Extracted Metadata </vt:lpstr>
      <vt:lpstr>Class Imbalance Handling Methods</vt:lpstr>
      <vt:lpstr>Results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 Is Not A Good Few-shot Information Extractor, but a Good Reranker for Hard Samples!</dc:title>
  <dc:creator>Keerthan</dc:creator>
  <cp:lastModifiedBy>Ugrani, Keerthan</cp:lastModifiedBy>
  <cp:revision>14</cp:revision>
  <dcterms:created xsi:type="dcterms:W3CDTF">2024-07-15T21:03:16Z</dcterms:created>
  <dcterms:modified xsi:type="dcterms:W3CDTF">2025-03-05T08:11:59Z</dcterms:modified>
</cp:coreProperties>
</file>