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4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2B1134-2E82-4E98-BBCB-1EEBF16A48BC}">
          <p14:sldIdLst>
            <p14:sldId id="256"/>
            <p14:sldId id="257"/>
            <p14:sldId id="258"/>
            <p14:sldId id="259"/>
            <p14:sldId id="262"/>
            <p14:sldId id="260"/>
            <p14:sldId id="261"/>
            <p14:sldId id="264"/>
            <p14:sldId id="265"/>
            <p14:sldId id="266"/>
            <p14:sldId id="263"/>
          </p14:sldIdLst>
        </p14:section>
        <p14:section name="Untitled Section" id="{E5B30CAC-F9EE-45CB-886A-BE0B2606B1E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erthan" initials="K" lastIdx="1" clrIdx="0">
    <p:extLst>
      <p:ext uri="{19B8F6BF-5375-455C-9EA6-DF929625EA0E}">
        <p15:presenceInfo xmlns:p15="http://schemas.microsoft.com/office/powerpoint/2012/main" userId="Keerth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02E804-4DB2-4311-804B-64C9F9219016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9D6FC-81D5-4F72-AC7A-AC9A92FA5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13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9D6FC-81D5-4F72-AC7A-AC9A92FA5BC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5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AEA3-645E-4D23-8DE9-1E66A4F68D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6758F7-39AD-4BA0-83F3-896C22A18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7B19D-AB62-45A3-9527-177DD2F9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0029D-718D-4F5A-A148-1EE5DC69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20B69-E0C3-4182-BA7D-E2B62A7E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7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16AD1-F834-452C-92C4-586DF936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D2368-8BD3-4EA6-89E5-38AB2A1D2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D92E4-308B-4A20-8F37-045B06CE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D6DC0-E106-4821-9519-C0880413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3D02-112B-4F54-9EB2-5645F491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22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A06AE-F747-4D6C-BB1F-619C46E2B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450A3-D4CA-4456-88FA-A396CE45D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CF3F-603C-46F4-80D7-939F6BB14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80F0E-4234-4072-93A2-F4CA1816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FF221-F206-4A86-B61E-65F7D79E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936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4026-8A9F-48EB-A30A-1236E85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5540B-8969-451C-B7F2-0A66D654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353C6-4E08-4BDC-BE16-D5B70F89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5EB5B-23DA-47FF-B77F-DFF3DEFB7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79A6B-6713-41D6-B959-D143B14B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48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F878-3ED2-4E6C-8144-ADB9B5B8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361C-6EB1-404D-B1B2-53E7200B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606F8-4CA4-48F8-808B-7B8CAF16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FDF6F-57E8-4491-AD8D-6A9062D3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CFC97-28C7-4712-A278-2A467A5C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95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FCD1-F627-4D11-9E84-F83C4AA9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D0A8E-6482-4499-94E3-A8C0C6D29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B746B-242D-4F62-9E95-CE52A7EA64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436AB-DF07-447B-BC69-F39B6FD2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43AB1-C2C3-4536-BEF4-941CB643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62697-219A-4B5E-B769-2A7FB1E9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34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DE62-3462-4D3D-98FA-AA80477B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AFB6D-BB73-4172-812C-08CD69815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5006D-EC3D-4F92-82C3-014F5B4C8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965661-AF6A-49FF-BB2D-794F5A0C8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661C1-8001-4830-9384-D9F2F96C3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2EA94-5CA1-47C5-B129-D1FAA0526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676B6-1DAA-435D-A792-C845B204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3BCCB7-E006-417F-B1ED-40378425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97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7F04-6E79-4B5E-9B39-B5052558C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5C518C-8B5F-489D-BC5D-00CF0BE4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058D6-99E1-4A87-82DF-D32C9488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6A9F6-6CBD-4A7D-A4CD-BCF32267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B5961-93C2-405A-A072-64E023ED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082CB-09DF-4AEF-B81C-60DA513C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8C9FC-6749-4818-AB7A-6231C50B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8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B40-58F1-41C9-A95A-2FD85EACF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37EE-FD0B-4E20-8340-4C33FF16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E9C11C-2E2B-4375-86EB-510A1F743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35EF55-0857-4DBA-B85F-E4585CB55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26D8C-8DC3-4176-ACC5-7E46891E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8C25D-0385-4556-918F-48E46029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52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1B03-9CE2-418B-B89B-8F72CD16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DA2EBD-830A-4A2B-9EC5-30B3C4AB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12B561-62A5-4B4B-AEFD-E6B58FCB5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D197-23E8-4C21-B5EC-8E3A1C68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090C4-9EC1-4A29-B267-685720769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0C36D-4A9D-40F6-BAF5-64273FAF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699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C3999-8A6E-4F0A-8BEC-0C0CADC9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708E9-3212-441C-90B6-F12735F2E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63D3F-B1C4-429A-BE90-A9FA47B2D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17D77-A47D-4DA8-9B16-08B80D5129D8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1DED-CD56-402D-9A03-CEA503454B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0625D-C2D3-4310-B208-955A25D4F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6FD3-ABCB-44CA-B0DB-EBA0B88E4C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9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hyperlink" Target="file:///C:\Users\Keerthan\Documents\Praktikum\data\TCGA-KIRP\dicom_metadata.xlsx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E3E8-F710-4346-A79C-CD4CDCD70A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Internship: Computational Pathology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20DFF-BDAA-47EB-8995-59BE3C060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Keerthan Ugrani</a:t>
            </a:r>
          </a:p>
          <a:p>
            <a:r>
              <a:rPr lang="en-US" dirty="0"/>
              <a:t>Heidelberg University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3041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203D-0C39-4977-8FDE-17D40010D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BDB54-950A-4F06-AE5F-02E6DBDD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Discriminator Network Layers: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Conv2D (64 filters)</a:t>
            </a:r>
            <a:r>
              <a:rPr lang="en-IN" dirty="0"/>
              <a:t>: 1st layer (convolution for feature extraction)</a:t>
            </a:r>
          </a:p>
          <a:p>
            <a:pPr>
              <a:buFont typeface="+mj-lt"/>
              <a:buAutoNum type="arabicPeriod"/>
            </a:pPr>
            <a:r>
              <a:rPr lang="en-IN" b="1" dirty="0" err="1"/>
              <a:t>LeakyReLU</a:t>
            </a:r>
            <a:r>
              <a:rPr lang="en-IN" dirty="0"/>
              <a:t>: 2nd layer (activation function)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Flatten</a:t>
            </a:r>
            <a:r>
              <a:rPr lang="en-IN" dirty="0"/>
              <a:t>: 3rd layer (flattening the feature map)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Dense (1 neuron, sigmoid activation)</a:t>
            </a:r>
            <a:r>
              <a:rPr lang="en-IN" dirty="0"/>
              <a:t>: 4th layer (output layer, real/fake classification)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373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ECCD-E4E4-482C-94A6-FAF54221C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 for CNN Classification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C329-4B25-45E1-BD08-43C14588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Oversampling Method Accuracy: 23.66%</a:t>
            </a:r>
          </a:p>
          <a:p>
            <a:pPr marL="0" indent="0">
              <a:buNone/>
            </a:pPr>
            <a:r>
              <a:rPr lang="en-US" dirty="0" err="1"/>
              <a:t>Class_weighted</a:t>
            </a:r>
            <a:r>
              <a:rPr lang="en-US" dirty="0"/>
              <a:t> Method Accuracy: 66.53%</a:t>
            </a:r>
          </a:p>
          <a:p>
            <a:pPr marL="0" indent="0">
              <a:buNone/>
            </a:pPr>
            <a:r>
              <a:rPr lang="en-US" dirty="0" err="1"/>
              <a:t>Focal_loss</a:t>
            </a:r>
            <a:r>
              <a:rPr lang="en-US" dirty="0"/>
              <a:t> Method Accuracy: 83.33%</a:t>
            </a:r>
          </a:p>
          <a:p>
            <a:pPr marL="0" indent="0">
              <a:buNone/>
            </a:pPr>
            <a:r>
              <a:rPr lang="en-US" dirty="0"/>
              <a:t>Gan Method Accuracy: 85.43%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79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C507-D825-4CF7-8F70-FA8C6CBF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Internship Computational Pathology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7A78D-B07A-4436-AB46-9A147069E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 Goal: Image Classification on Pathology (Histology) images</a:t>
            </a:r>
          </a:p>
          <a:p>
            <a:r>
              <a:rPr lang="en-US" dirty="0"/>
              <a:t>For classification “</a:t>
            </a:r>
            <a:r>
              <a:rPr lang="en-US" dirty="0" err="1"/>
              <a:t>FewShotLearning</a:t>
            </a:r>
            <a:r>
              <a:rPr lang="en-US" dirty="0"/>
              <a:t>” is used which allows to classify with very little amount of data per class</a:t>
            </a:r>
          </a:p>
          <a:p>
            <a:r>
              <a:rPr lang="en-US" dirty="0"/>
              <a:t>Data sets are highly unbalanced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866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48EB-7165-42CB-B8FA-6D1F53AF7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Working Task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561E8-2ABE-4F9C-BD84-B3595D4F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Objective: </a:t>
            </a:r>
            <a:r>
              <a:rPr lang="en-US" dirty="0"/>
              <a:t>Creating a general data structure for classification of datasets.</a:t>
            </a:r>
          </a:p>
          <a:p>
            <a:r>
              <a:rPr lang="en-US" b="1" dirty="0"/>
              <a:t>Solution: </a:t>
            </a:r>
            <a:r>
              <a:rPr lang="en-US" dirty="0"/>
              <a:t>The </a:t>
            </a:r>
            <a:r>
              <a:rPr lang="en-US" dirty="0" err="1"/>
              <a:t>DatasetManager</a:t>
            </a:r>
            <a:r>
              <a:rPr lang="en-US" dirty="0"/>
              <a:t> class for handling and streamline data management for DICOM medical images.</a:t>
            </a:r>
          </a:p>
          <a:p>
            <a:pPr lvl="1"/>
            <a:r>
              <a:rPr lang="en-US" dirty="0"/>
              <a:t>Recursive loading of DICOM files from specified directories.</a:t>
            </a:r>
          </a:p>
          <a:p>
            <a:pPr lvl="1"/>
            <a:r>
              <a:rPr lang="en-US" dirty="0"/>
              <a:t>Organized storage of data based on class labels derived from directory structure.</a:t>
            </a:r>
          </a:p>
          <a:p>
            <a:pPr lvl="1"/>
            <a:r>
              <a:rPr lang="en-US" dirty="0"/>
              <a:t>Automatic computation of class distributions and data statistics.</a:t>
            </a:r>
          </a:p>
          <a:p>
            <a:pPr lvl="1"/>
            <a:r>
              <a:rPr lang="en-US" dirty="0"/>
              <a:t>Extraction of essential metadata for analysis and reporting.</a:t>
            </a:r>
          </a:p>
          <a:p>
            <a:pPr lvl="1"/>
            <a:r>
              <a:rPr lang="en-IN" dirty="0"/>
              <a:t>Supports standardization and normalization techniques.</a:t>
            </a:r>
            <a:endParaRPr lang="en-US" dirty="0"/>
          </a:p>
          <a:p>
            <a:pPr lvl="1"/>
            <a:r>
              <a:rPr lang="en-US" dirty="0"/>
              <a:t>Flexible methods to accommodate various preprocessing needs.</a:t>
            </a:r>
          </a:p>
          <a:p>
            <a:pPr lvl="1"/>
            <a:r>
              <a:rPr lang="en-US" dirty="0"/>
              <a:t>Easy partitioning into training and testing sets with customizable ratios.</a:t>
            </a:r>
          </a:p>
          <a:p>
            <a:pPr lvl="1"/>
            <a:r>
              <a:rPr lang="en-US" dirty="0"/>
              <a:t>Maintains class balance across splits.</a:t>
            </a:r>
          </a:p>
          <a:p>
            <a:pPr lvl="1"/>
            <a:r>
              <a:rPr lang="en-US" dirty="0"/>
              <a:t>Efficient storage of processed data in HDF5 format for quick access.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68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648EA2A-0678-4F83-BB0B-2A28B92102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F42002A-AAD1-433B-BD4A-6617710B4D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58194"/>
            <a:ext cx="5181600" cy="388620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8B9D2C-4AB6-4C8E-BAC7-EA016296F426}"/>
              </a:ext>
            </a:extLst>
          </p:cNvPr>
          <p:cNvSpPr txBox="1"/>
          <p:nvPr/>
        </p:nvSpPr>
        <p:spPr>
          <a:xfrm>
            <a:off x="1875183" y="1688862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Metadata file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C35DE7-B7EE-48CF-8331-6CCB91D50183}"/>
              </a:ext>
            </a:extLst>
          </p:cNvPr>
          <p:cNvSpPr txBox="1"/>
          <p:nvPr/>
        </p:nvSpPr>
        <p:spPr>
          <a:xfrm>
            <a:off x="838200" y="5944394"/>
            <a:ext cx="5181600" cy="3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Pre-processed Data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A15DC1-2DD6-4C1B-B984-CB84664285EB}"/>
              </a:ext>
            </a:extLst>
          </p:cNvPr>
          <p:cNvSpPr txBox="1"/>
          <p:nvPr/>
        </p:nvSpPr>
        <p:spPr>
          <a:xfrm>
            <a:off x="6565900" y="5944394"/>
            <a:ext cx="3771900" cy="3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distribution of the data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D6A24-BA73-45DE-A8F4-A1B94CB9DEE5}"/>
              </a:ext>
            </a:extLst>
          </p:cNvPr>
          <p:cNvSpPr txBox="1"/>
          <p:nvPr/>
        </p:nvSpPr>
        <p:spPr>
          <a:xfrm>
            <a:off x="1497496" y="620937"/>
            <a:ext cx="59369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+mj-lt"/>
              </a:rPr>
              <a:t>Output</a:t>
            </a:r>
            <a:endParaRPr lang="en-IN" sz="4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203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00A06C-108B-46AC-B7E0-ED2A2902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used to handle Unbalanced Data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8F766-F6A9-43DC-9FDA-9DB8506A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weighting</a:t>
            </a:r>
          </a:p>
          <a:p>
            <a:r>
              <a:rPr lang="en-US" dirty="0"/>
              <a:t>Focal Loss</a:t>
            </a:r>
          </a:p>
          <a:p>
            <a:r>
              <a:rPr lang="en-US" dirty="0"/>
              <a:t>GAN</a:t>
            </a:r>
          </a:p>
          <a:p>
            <a:r>
              <a:rPr lang="en-US" dirty="0"/>
              <a:t>Oversampling and Augmentation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Dataset Taken: </a:t>
            </a:r>
          </a:p>
          <a:p>
            <a:r>
              <a:rPr lang="en-US" dirty="0"/>
              <a:t>3000+ images</a:t>
            </a:r>
          </a:p>
          <a:p>
            <a:r>
              <a:rPr lang="en-US" dirty="0"/>
              <a:t>20 classes</a:t>
            </a:r>
          </a:p>
          <a:p>
            <a:r>
              <a:rPr lang="en-US" dirty="0"/>
              <a:t>Minority class number: 2</a:t>
            </a:r>
          </a:p>
        </p:txBody>
      </p:sp>
    </p:spTree>
    <p:extLst>
      <p:ext uri="{BB962C8B-B14F-4D97-AF65-F5344CB8AC3E}">
        <p14:creationId xmlns:p14="http://schemas.microsoft.com/office/powerpoint/2010/main" val="391165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B4AF89-E5B3-4ACE-A7F3-EBBFC80FB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E97CD22-FAA6-4D21-A9EB-D1104E825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90" y="1690688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5FE3D6-D9E4-44AC-8FB8-E087452356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145972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83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F742-F304-454D-A179-9F2241BF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E19B-4A22-42D0-A86C-2A8D98558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Few Shot Learning: Prototypical Network</a:t>
            </a:r>
          </a:p>
          <a:p>
            <a:r>
              <a:rPr lang="en-US" dirty="0"/>
              <a:t>Simple CNN model for classification</a:t>
            </a:r>
          </a:p>
          <a:p>
            <a:r>
              <a:rPr lang="en-US" dirty="0"/>
              <a:t>Train: 70%</a:t>
            </a:r>
          </a:p>
          <a:p>
            <a:r>
              <a:rPr lang="en-US" dirty="0"/>
              <a:t>Test: 30%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746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2090-D6ED-4CF2-8600-A69E3081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model Features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32E508-F6D9-4ED6-8389-6D025AFD57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1419" y="1792055"/>
            <a:ext cx="78336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Conv2D (32 filters, kernel size 3x3)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1st layer (feature extraction)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MaxPooling2D (pool size 2x2)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2nd layer (spatial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downsampling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Conv2D (64 filters, kernel size 3x3)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3rd layer (deeper feature extraction)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MaxPooling2D (pool size 2x2)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4th layer (spatial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downsampling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Flatten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5th layer (flattening the 2D feature maps into 1D)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Dense (128 neurons)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6th layer (fully connected layer)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Dropout (0.5 rate)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7th layer (dropout for regularization)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Dense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num_classes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softmax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activation)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8th layer (output layer for classification) </a:t>
            </a:r>
          </a:p>
        </p:txBody>
      </p:sp>
    </p:spTree>
    <p:extLst>
      <p:ext uri="{BB962C8B-B14F-4D97-AF65-F5344CB8AC3E}">
        <p14:creationId xmlns:p14="http://schemas.microsoft.com/office/powerpoint/2010/main" val="4206064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5333-1AFC-4125-84E0-A6B60008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GAN Model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E9434-A96D-480B-92AF-27B042449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Generator Network Layers: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Dense</a:t>
            </a:r>
            <a:r>
              <a:rPr lang="en-US" dirty="0"/>
              <a:t>: 1st layer (fully connected, input layer)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Reshape</a:t>
            </a:r>
            <a:r>
              <a:rPr lang="en-US" dirty="0"/>
              <a:t>: 2nd layer (reshaping the output from Dense layer)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Conv2DTranspose (128 filters)</a:t>
            </a:r>
            <a:r>
              <a:rPr lang="en-US" dirty="0"/>
              <a:t>: 3rd layer (transposed convolution for upscaling)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BatchNormalization</a:t>
            </a:r>
            <a:r>
              <a:rPr lang="en-US" dirty="0"/>
              <a:t>: 4th layer (normalization)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LeakyReLU</a:t>
            </a:r>
            <a:r>
              <a:rPr lang="en-US" dirty="0"/>
              <a:t>: 5th layer (activation function)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Conv2DTranspose (64 filters)</a:t>
            </a:r>
            <a:r>
              <a:rPr lang="en-US" dirty="0"/>
              <a:t>: 6th layer (transposed convolution for upscaling)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BatchNormalization</a:t>
            </a:r>
            <a:r>
              <a:rPr lang="en-US" dirty="0"/>
              <a:t>: 7th layer (normalization)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LeakyReLU</a:t>
            </a:r>
            <a:r>
              <a:rPr lang="en-US" dirty="0"/>
              <a:t>: 8th layer (activation function)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Conv2D (1 filter, tanh activation)</a:t>
            </a:r>
            <a:r>
              <a:rPr lang="en-US" dirty="0"/>
              <a:t>: 9th layer (output layer, producing the image)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294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</TotalTime>
  <Words>523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Internship: Computational Pathology</vt:lpstr>
      <vt:lpstr>Internship Computational Pathology</vt:lpstr>
      <vt:lpstr>First Working Task</vt:lpstr>
      <vt:lpstr>PowerPoint Presentation</vt:lpstr>
      <vt:lpstr>Methods used to handle Unbalanced Data</vt:lpstr>
      <vt:lpstr>Update</vt:lpstr>
      <vt:lpstr>Classification model</vt:lpstr>
      <vt:lpstr>CNN model Features</vt:lpstr>
      <vt:lpstr>GAN Model</vt:lpstr>
      <vt:lpstr>PowerPoint Presentation</vt:lpstr>
      <vt:lpstr>Results for CNN Classification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Internship: Computational Pathology</dc:title>
  <dc:creator>Keerthan</dc:creator>
  <cp:lastModifiedBy>Ugrani, Keerthan</cp:lastModifiedBy>
  <cp:revision>9</cp:revision>
  <dcterms:created xsi:type="dcterms:W3CDTF">2024-08-23T12:02:39Z</dcterms:created>
  <dcterms:modified xsi:type="dcterms:W3CDTF">2024-10-23T09:57:28Z</dcterms:modified>
</cp:coreProperties>
</file>