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2" autoAdjust="0"/>
    <p:restoredTop sz="94660"/>
  </p:normalViewPr>
  <p:slideViewPr>
    <p:cSldViewPr snapToGrid="0">
      <p:cViewPr>
        <p:scale>
          <a:sx n="80" d="100"/>
          <a:sy n="80" d="100"/>
        </p:scale>
        <p:origin x="102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389D-A011-620C-D982-C7BD140B7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69453-C5BB-A794-CDE1-D853AD33D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F74739-7D80-F116-DA54-9D9EBCA25ACA}"/>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5" name="Footer Placeholder 4">
            <a:extLst>
              <a:ext uri="{FF2B5EF4-FFF2-40B4-BE49-F238E27FC236}">
                <a16:creationId xmlns:a16="http://schemas.microsoft.com/office/drawing/2014/main" id="{BC05A2BE-2574-E6BE-E0EB-96E4DB8A6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FAEE1-5469-57FE-B1D1-1339FC56164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92217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F4E6-7206-6A92-641E-D7F023B923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3C19B-B0C5-74D1-9429-9425DB3F2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B55E3-2B9C-FCA9-F07C-C29E4B140DC0}"/>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5" name="Footer Placeholder 4">
            <a:extLst>
              <a:ext uri="{FF2B5EF4-FFF2-40B4-BE49-F238E27FC236}">
                <a16:creationId xmlns:a16="http://schemas.microsoft.com/office/drawing/2014/main" id="{4213307D-74EC-D309-2641-CD6F54B7D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57707-EBD6-9191-9698-6B389F61596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319283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DDC0-5DB0-4CBE-F0E9-E0AA841DF0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91775-045A-C346-F2A7-380EB3650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65BE4-76E9-A7F0-FEF6-D4D012C8EDB9}"/>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5" name="Footer Placeholder 4">
            <a:extLst>
              <a:ext uri="{FF2B5EF4-FFF2-40B4-BE49-F238E27FC236}">
                <a16:creationId xmlns:a16="http://schemas.microsoft.com/office/drawing/2014/main" id="{BB0076B3-B699-3B2D-E5F0-46355B7EB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24672-B097-BC01-9C59-648A4B3220C0}"/>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7603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89E-4B00-C699-A08E-76671B9DB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4F35E-E877-50EF-ABD8-163D825E9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02623-7E8C-303A-FFE6-6FA7A348BB07}"/>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5" name="Footer Placeholder 4">
            <a:extLst>
              <a:ext uri="{FF2B5EF4-FFF2-40B4-BE49-F238E27FC236}">
                <a16:creationId xmlns:a16="http://schemas.microsoft.com/office/drawing/2014/main" id="{8C0FEFA0-A4F7-6507-AE7E-513F48191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9F0C2-9AE5-D86C-9F48-11526A4E5362}"/>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86443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CE03-43DD-F217-688F-44C8C0F6C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1AC373-1A8D-B78C-E7B3-EA706D4C2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75CCEB-6F14-B0A3-BAAA-11C132468C14}"/>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5" name="Footer Placeholder 4">
            <a:extLst>
              <a:ext uri="{FF2B5EF4-FFF2-40B4-BE49-F238E27FC236}">
                <a16:creationId xmlns:a16="http://schemas.microsoft.com/office/drawing/2014/main" id="{050DF9BF-FD22-19A2-C4BC-4DD9B1BBC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52AF2-CABF-F7F1-08E3-0A9C824E9E1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57383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93F5-1822-0DA3-B355-0C0D2786D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DC4FC-AC77-E878-DAE0-38894BBF9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F7B202-1197-BEDE-BD8C-067AF836B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32E69-9811-1525-0680-60EB69388531}"/>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6" name="Footer Placeholder 5">
            <a:extLst>
              <a:ext uri="{FF2B5EF4-FFF2-40B4-BE49-F238E27FC236}">
                <a16:creationId xmlns:a16="http://schemas.microsoft.com/office/drawing/2014/main" id="{1F8020FF-70D0-345D-540F-358025644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CA316-0493-3CB5-564D-0ACACAF1711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5553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02AF-106A-5B46-A5FD-A266A8AB30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153DEC-B153-72F9-EB00-E006C0085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16AEA-E6CC-3F96-92FC-6D0AAE3AF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C10D9-4A8A-D59C-1385-7C909A904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F8E8A-FA73-7116-74C8-9C1E025308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F6DDE8-F42C-6796-87A7-5DBA23853491}"/>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8" name="Footer Placeholder 7">
            <a:extLst>
              <a:ext uri="{FF2B5EF4-FFF2-40B4-BE49-F238E27FC236}">
                <a16:creationId xmlns:a16="http://schemas.microsoft.com/office/drawing/2014/main" id="{5940B196-7E0B-62F3-10F2-542C71B21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B19726-317B-14B8-149F-5D59544E96E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2141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A032-3E32-B5D5-BBCF-B9759B86FC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88395F-306D-7188-F953-9F6028369FF6}"/>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4" name="Footer Placeholder 3">
            <a:extLst>
              <a:ext uri="{FF2B5EF4-FFF2-40B4-BE49-F238E27FC236}">
                <a16:creationId xmlns:a16="http://schemas.microsoft.com/office/drawing/2014/main" id="{40B91E84-AD6E-0473-8032-06FC8BFF21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FF2A4-BAD3-5413-8174-AACD369A14A3}"/>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17261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1E2AE-4EDC-D1A1-E3DA-D34B6CE318D4}"/>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3" name="Footer Placeholder 2">
            <a:extLst>
              <a:ext uri="{FF2B5EF4-FFF2-40B4-BE49-F238E27FC236}">
                <a16:creationId xmlns:a16="http://schemas.microsoft.com/office/drawing/2014/main" id="{0CC9B85B-A40A-60BE-DCDC-8FCA7D26E1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A1A182-91DF-3ED0-84E9-A555B050C0E5}"/>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95592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CADE-4201-3CC2-CC66-46956CE23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755F9-DBFF-B8E6-988B-0B49C7328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86C086-6B39-1151-8C29-1AFF4189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A6659-A11E-EB1E-1D74-B2DF7B8300D8}"/>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6" name="Footer Placeholder 5">
            <a:extLst>
              <a:ext uri="{FF2B5EF4-FFF2-40B4-BE49-F238E27FC236}">
                <a16:creationId xmlns:a16="http://schemas.microsoft.com/office/drawing/2014/main" id="{42810ECF-56FA-E5D1-421C-3C69FE142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E07BA-6603-088C-3EF8-AB76948E5A5B}"/>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070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06F-7042-DFF2-9F23-61282CBA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B013D-86BC-59E6-7A7E-55E98A7E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CD2D39-4250-2F20-71CC-AF9D27DC8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C32A-1FCF-642D-7381-6F9EE5EB3F15}"/>
              </a:ext>
            </a:extLst>
          </p:cNvPr>
          <p:cNvSpPr>
            <a:spLocks noGrp="1"/>
          </p:cNvSpPr>
          <p:nvPr>
            <p:ph type="dt" sz="half" idx="10"/>
          </p:nvPr>
        </p:nvSpPr>
        <p:spPr/>
        <p:txBody>
          <a:bodyPr/>
          <a:lstStyle/>
          <a:p>
            <a:fld id="{2812EBBD-4D8F-4847-9848-F8AE3324A613}" type="datetimeFigureOut">
              <a:rPr lang="en-IN" smtClean="0"/>
              <a:t>19-07-2024</a:t>
            </a:fld>
            <a:endParaRPr lang="en-IN"/>
          </a:p>
        </p:txBody>
      </p:sp>
      <p:sp>
        <p:nvSpPr>
          <p:cNvPr id="6" name="Footer Placeholder 5">
            <a:extLst>
              <a:ext uri="{FF2B5EF4-FFF2-40B4-BE49-F238E27FC236}">
                <a16:creationId xmlns:a16="http://schemas.microsoft.com/office/drawing/2014/main" id="{A7854FE7-FBF5-9B8F-ED71-DC6A9A334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DA2F0-AC9C-C108-BA60-7313B21DB726}"/>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6751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interest.com/pin/509962357812610539/"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23A15-DF11-D7CE-79FA-88C9441FE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B134F-D787-919D-DE11-C8DAD430A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9F797-1954-5FE6-EBBC-8E30534F5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2EBBD-4D8F-4847-9848-F8AE3324A613}" type="datetimeFigureOut">
              <a:rPr lang="en-IN" smtClean="0"/>
              <a:t>19-07-2024</a:t>
            </a:fld>
            <a:endParaRPr lang="en-IN"/>
          </a:p>
        </p:txBody>
      </p:sp>
      <p:sp>
        <p:nvSpPr>
          <p:cNvPr id="5" name="Footer Placeholder 4">
            <a:extLst>
              <a:ext uri="{FF2B5EF4-FFF2-40B4-BE49-F238E27FC236}">
                <a16:creationId xmlns:a16="http://schemas.microsoft.com/office/drawing/2014/main" id="{D99059AE-5458-340C-AA3C-12205D914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6FBB5C-6302-8CF1-0452-8CF7728D1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0695D-74BA-43A9-82FD-2859D7E8B6B3}" type="slidenum">
              <a:rPr lang="en-IN" smtClean="0"/>
              <a:t>‹#›</a:t>
            </a:fld>
            <a:endParaRPr lang="en-IN"/>
          </a:p>
        </p:txBody>
      </p:sp>
    </p:spTree>
    <p:extLst>
      <p:ext uri="{BB962C8B-B14F-4D97-AF65-F5344CB8AC3E}">
        <p14:creationId xmlns:p14="http://schemas.microsoft.com/office/powerpoint/2010/main" val="28629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closure-in-javascript/" TargetMode="External"/><Relationship Id="rId2" Type="http://schemas.openxmlformats.org/officeDocument/2006/relationships/hyperlink" Target="https://www.freecodecamp.org/news/lets-learn-javascript-closures-66feb44f6a4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s/js_arrow_function.as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implilearn.com/ecmascript-vs-javascript-article#:~:text=JavaScript%20implements%20with%20environment%2Dspecific,compatibility%20across%20implementations%20and%20settings" TargetMode="External"/><Relationship Id="rId2" Type="http://schemas.openxmlformats.org/officeDocument/2006/relationships/hyperlink" Target="https://www.w3schools.com/react/react_es6_spread.asp"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js/js_object_prototypes.as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8" Type="http://schemas.openxmlformats.org/officeDocument/2006/relationships/hyperlink" Target="https://www.edureka.co/blog/what-is-javascript/#st" TargetMode="External"/><Relationship Id="rId3" Type="http://schemas.openxmlformats.org/officeDocument/2006/relationships/hyperlink" Target="https://www.edureka.co/blog/what-is-javascript/#tan" TargetMode="External"/><Relationship Id="rId7" Type="http://schemas.openxmlformats.org/officeDocument/2006/relationships/hyperlink" Target="https://www.edureka.co/blog/what-is-javascript/#tio" TargetMode="External"/><Relationship Id="rId2" Type="http://schemas.openxmlformats.org/officeDocument/2006/relationships/hyperlink" Target="https://www.edureka.co/blog/what-is-javascript/#one" TargetMode="External"/><Relationship Id="rId1" Type="http://schemas.openxmlformats.org/officeDocument/2006/relationships/slideLayout" Target="../slideLayouts/slideLayout7.xml"/><Relationship Id="rId6" Type="http://schemas.openxmlformats.org/officeDocument/2006/relationships/hyperlink" Target="https://www.edureka.co/blog/what-is-javascript/#yys" TargetMode="External"/><Relationship Id="rId5" Type="http://schemas.openxmlformats.org/officeDocument/2006/relationships/hyperlink" Target="https://www.edureka.co/blog/what-is-javascript/#jec" TargetMode="External"/><Relationship Id="rId10" Type="http://schemas.openxmlformats.org/officeDocument/2006/relationships/hyperlink" Target="https://www.edureka.co/blog/what-is-javascript/#cas" TargetMode="External"/><Relationship Id="rId4" Type="http://schemas.openxmlformats.org/officeDocument/2006/relationships/hyperlink" Target="https://www.edureka.co/blog/what-is-javascript/#dat" TargetMode="External"/><Relationship Id="rId9" Type="http://schemas.openxmlformats.org/officeDocument/2006/relationships/hyperlink" Target="https://www.edureka.co/blog/what-is-javascript/#o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query-selector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6D38-7E90-A314-BCF7-9821099E65F1}"/>
              </a:ext>
            </a:extLst>
          </p:cNvPr>
          <p:cNvSpPr>
            <a:spLocks noGrp="1"/>
          </p:cNvSpPr>
          <p:nvPr>
            <p:ph type="ctrTitle"/>
          </p:nvPr>
        </p:nvSpPr>
        <p:spPr/>
        <p:txBody>
          <a:bodyPr/>
          <a:lstStyle/>
          <a:p>
            <a:r>
              <a:rPr lang="en-US" dirty="0">
                <a:solidFill>
                  <a:schemeClr val="bg1"/>
                </a:solidFill>
              </a:rPr>
              <a:t>Advance Java Script</a:t>
            </a:r>
            <a:endParaRPr lang="en-IN" dirty="0">
              <a:solidFill>
                <a:schemeClr val="bg1"/>
              </a:solidFill>
            </a:endParaRPr>
          </a:p>
        </p:txBody>
      </p:sp>
      <p:sp>
        <p:nvSpPr>
          <p:cNvPr id="4" name="TextBox 3">
            <a:extLst>
              <a:ext uri="{FF2B5EF4-FFF2-40B4-BE49-F238E27FC236}">
                <a16:creationId xmlns:a16="http://schemas.microsoft.com/office/drawing/2014/main" id="{89BD7CAF-761A-82A9-7BA6-1577C0D1BD19}"/>
              </a:ext>
            </a:extLst>
          </p:cNvPr>
          <p:cNvSpPr txBox="1"/>
          <p:nvPr/>
        </p:nvSpPr>
        <p:spPr>
          <a:xfrm>
            <a:off x="4338735" y="6372808"/>
            <a:ext cx="2603241" cy="369332"/>
          </a:xfrm>
          <a:prstGeom prst="rect">
            <a:avLst/>
          </a:prstGeom>
          <a:noFill/>
        </p:spPr>
        <p:txBody>
          <a:bodyPr wrap="square" rtlCol="0">
            <a:spAutoFit/>
          </a:bodyPr>
          <a:lstStyle/>
          <a:p>
            <a:r>
              <a:rPr lang="en-US" dirty="0">
                <a:solidFill>
                  <a:schemeClr val="bg1">
                    <a:lumMod val="95000"/>
                  </a:schemeClr>
                </a:solidFill>
              </a:rPr>
              <a:t>Copied from </a:t>
            </a:r>
            <a:r>
              <a:rPr lang="en-US" dirty="0" err="1">
                <a:solidFill>
                  <a:schemeClr val="bg1">
                    <a:lumMod val="95000"/>
                  </a:schemeClr>
                </a:solidFill>
              </a:rPr>
              <a:t>Edureka</a:t>
            </a:r>
            <a:endParaRPr lang="en-IN" dirty="0">
              <a:solidFill>
                <a:schemeClr val="bg1">
                  <a:lumMod val="95000"/>
                </a:schemeClr>
              </a:solidFill>
            </a:endParaRPr>
          </a:p>
        </p:txBody>
      </p:sp>
    </p:spTree>
    <p:extLst>
      <p:ext uri="{BB962C8B-B14F-4D97-AF65-F5344CB8AC3E}">
        <p14:creationId xmlns:p14="http://schemas.microsoft.com/office/powerpoint/2010/main" val="331874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Recursion:</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3754874"/>
          </a:xfrm>
          <a:prstGeom prst="rect">
            <a:avLst/>
          </a:prstGeom>
          <a:noFill/>
        </p:spPr>
        <p:txBody>
          <a:bodyPr wrap="square">
            <a:spAutoFit/>
          </a:bodyPr>
          <a:lstStyle/>
          <a:p>
            <a:r>
              <a:rPr lang="en-US" sz="2000" dirty="0">
                <a:solidFill>
                  <a:schemeClr val="bg1"/>
                </a:solidFill>
              </a:rPr>
              <a:t>Recursion is a programming pattern that helps in situations where a task can be naturally split into several tasks of the same kind, but simpler. </a:t>
            </a:r>
            <a:endParaRPr lang="en-IN" sz="2000"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function pow(x, n) {</a:t>
            </a:r>
          </a:p>
          <a:p>
            <a:r>
              <a:rPr lang="en-IN" dirty="0">
                <a:solidFill>
                  <a:schemeClr val="bg1"/>
                </a:solidFill>
              </a:rPr>
              <a:t>  if (n == 1) {</a:t>
            </a:r>
          </a:p>
          <a:p>
            <a:r>
              <a:rPr lang="en-IN" dirty="0">
                <a:solidFill>
                  <a:schemeClr val="bg1"/>
                </a:solidFill>
              </a:rPr>
              <a:t>    return x;</a:t>
            </a:r>
          </a:p>
          <a:p>
            <a:r>
              <a:rPr lang="en-IN" dirty="0">
                <a:solidFill>
                  <a:schemeClr val="bg1"/>
                </a:solidFill>
              </a:rPr>
              <a:t>  } else {</a:t>
            </a:r>
          </a:p>
          <a:p>
            <a:r>
              <a:rPr lang="en-IN" dirty="0">
                <a:solidFill>
                  <a:schemeClr val="bg1"/>
                </a:solidFill>
              </a:rPr>
              <a:t>    return x * pow(x, n - 1);</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a:solidFill>
                  <a:schemeClr val="bg1"/>
                </a:solidFill>
              </a:rPr>
              <a:t>alert( pow(2, 3) ); // 8</a:t>
            </a:r>
          </a:p>
        </p:txBody>
      </p:sp>
    </p:spTree>
    <p:extLst>
      <p:ext uri="{BB962C8B-B14F-4D97-AF65-F5344CB8AC3E}">
        <p14:creationId xmlns:p14="http://schemas.microsoft.com/office/powerpoint/2010/main" val="19647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Closure:</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220019"/>
          </a:xfrm>
          <a:prstGeom prst="rect">
            <a:avLst/>
          </a:prstGeom>
          <a:noFill/>
        </p:spPr>
        <p:txBody>
          <a:bodyPr wrap="square">
            <a:spAutoFit/>
          </a:bodyPr>
          <a:lstStyle/>
          <a:p>
            <a:pPr algn="just">
              <a:lnSpc>
                <a:spcPct val="150000"/>
              </a:lnSpc>
            </a:pPr>
            <a:r>
              <a:rPr lang="en-US" sz="2000" b="0" i="0" dirty="0">
                <a:solidFill>
                  <a:schemeClr val="bg1"/>
                </a:solidFill>
                <a:effectLst/>
                <a:latin typeface="Open Sans" panose="020B0606030504020204" pitchFamily="34" charset="0"/>
              </a:rPr>
              <a:t>JavaScript is a function-oriented language. You can create a function dynamically, copy to another variable or pass as an argument to another function and call from a totally different place later.</a:t>
            </a:r>
          </a:p>
          <a:p>
            <a:pPr algn="just">
              <a:lnSpc>
                <a:spcPct val="150000"/>
              </a:lnSpc>
            </a:pPr>
            <a:r>
              <a:rPr lang="en-US" sz="2000" b="0" i="0" dirty="0">
                <a:solidFill>
                  <a:schemeClr val="bg1"/>
                </a:solidFill>
                <a:effectLst/>
                <a:latin typeface="Open Sans" panose="020B0606030504020204" pitchFamily="34" charset="0"/>
              </a:rPr>
              <a:t>A </a:t>
            </a:r>
            <a:r>
              <a:rPr lang="en-US" sz="2000" b="0" i="0" u="none" strike="noStrike" dirty="0">
                <a:solidFill>
                  <a:schemeClr val="bg1"/>
                </a:solidFill>
                <a:effectLst/>
                <a:latin typeface="Open Sans" panose="020B0606030504020204" pitchFamily="34" charset="0"/>
              </a:rPr>
              <a:t>closure</a:t>
            </a:r>
            <a:r>
              <a:rPr lang="en-US" sz="2000" b="0" i="0" dirty="0">
                <a:solidFill>
                  <a:schemeClr val="bg1"/>
                </a:solidFill>
                <a:effectLst/>
                <a:latin typeface="Open Sans" panose="020B0606030504020204" pitchFamily="34" charset="0"/>
              </a:rPr>
              <a:t> is a function that remembers its outer variables and can access them. In some languages, it is not possible, or a function should be written in a special way to make it happen. But in JavaScript, all functions are naturally closures.</a:t>
            </a: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r>
              <a:rPr lang="en-IN" dirty="0">
                <a:solidFill>
                  <a:schemeClr val="bg1"/>
                </a:solidFill>
                <a:hlinkClick r:id="rId2"/>
              </a:rPr>
              <a:t>https://www.freecodecamp.org/news/lets-learn-javascript-closures-66feb44f6a44/</a:t>
            </a:r>
            <a:endParaRPr lang="en-IN" dirty="0">
              <a:solidFill>
                <a:schemeClr val="bg1"/>
              </a:solidFill>
            </a:endParaRPr>
          </a:p>
          <a:p>
            <a:pPr algn="just">
              <a:lnSpc>
                <a:spcPct val="150000"/>
              </a:lnSpc>
            </a:pPr>
            <a:endParaRPr lang="en-IN" dirty="0">
              <a:solidFill>
                <a:schemeClr val="bg1"/>
              </a:solidFill>
            </a:endParaRPr>
          </a:p>
          <a:p>
            <a:pPr algn="just">
              <a:lnSpc>
                <a:spcPct val="150000"/>
              </a:lnSpc>
            </a:pPr>
            <a:r>
              <a:rPr lang="en-IN" dirty="0">
                <a:solidFill>
                  <a:schemeClr val="bg1"/>
                </a:solidFill>
                <a:hlinkClick r:id="rId3"/>
              </a:rPr>
              <a:t>https://www.geeksforgeeks.org/closure-in-javascript/</a:t>
            </a:r>
            <a:endParaRPr lang="en-IN" dirty="0">
              <a:solidFill>
                <a:schemeClr val="bg1"/>
              </a:solidFill>
            </a:endParaRPr>
          </a:p>
          <a:p>
            <a:pPr algn="just">
              <a:lnSpc>
                <a:spcPct val="150000"/>
              </a:lnSpc>
            </a:pPr>
            <a:endParaRPr lang="en-IN" dirty="0">
              <a:solidFill>
                <a:schemeClr val="bg1"/>
              </a:solidFill>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13166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Arrow Functions:</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4666021"/>
          </a:xfrm>
          <a:prstGeom prst="rect">
            <a:avLst/>
          </a:prstGeom>
          <a:noFill/>
        </p:spPr>
        <p:txBody>
          <a:bodyPr wrap="square">
            <a:spAutoFit/>
          </a:bodyPr>
          <a:lstStyle/>
          <a:p>
            <a:pPr algn="just">
              <a:lnSpc>
                <a:spcPct val="150000"/>
              </a:lnSpc>
            </a:pPr>
            <a:r>
              <a:rPr lang="en-US" sz="2800" dirty="0">
                <a:solidFill>
                  <a:schemeClr val="bg1">
                    <a:lumMod val="95000"/>
                  </a:schemeClr>
                </a:solidFill>
              </a:rPr>
              <a:t>Arrow functions are anonymous and change the way this binds in functions. It makes our code more concise and simplifies function scoping and this keyword.</a:t>
            </a:r>
          </a:p>
          <a:p>
            <a:pPr algn="just">
              <a:lnSpc>
                <a:spcPct val="150000"/>
              </a:lnSpc>
            </a:pPr>
            <a:r>
              <a:rPr lang="en-US" sz="2800" u="sng" dirty="0">
                <a:solidFill>
                  <a:schemeClr val="bg1">
                    <a:lumMod val="95000"/>
                  </a:schemeClr>
                </a:solidFill>
              </a:rPr>
              <a:t>Example:</a:t>
            </a:r>
          </a:p>
          <a:p>
            <a:pPr algn="just">
              <a:lnSpc>
                <a:spcPct val="150000"/>
              </a:lnSpc>
            </a:pPr>
            <a:r>
              <a:rPr lang="en-US" sz="2800" dirty="0">
                <a:solidFill>
                  <a:schemeClr val="bg1">
                    <a:lumMod val="95000"/>
                  </a:schemeClr>
                </a:solidFill>
              </a:rPr>
              <a:t>let </a:t>
            </a:r>
            <a:r>
              <a:rPr lang="en-US" sz="2800" dirty="0" err="1">
                <a:solidFill>
                  <a:schemeClr val="bg1">
                    <a:lumMod val="95000"/>
                  </a:schemeClr>
                </a:solidFill>
              </a:rPr>
              <a:t>myFunction</a:t>
            </a:r>
            <a:r>
              <a:rPr lang="en-US" sz="2800" dirty="0">
                <a:solidFill>
                  <a:schemeClr val="bg1">
                    <a:lumMod val="95000"/>
                  </a:schemeClr>
                </a:solidFill>
              </a:rPr>
              <a:t> = (a, b) =&gt; a * b;</a:t>
            </a:r>
          </a:p>
          <a:p>
            <a:pPr algn="just">
              <a:lnSpc>
                <a:spcPct val="150000"/>
              </a:lnSpc>
            </a:pPr>
            <a:r>
              <a:rPr lang="en-US" sz="2800" dirty="0">
                <a:solidFill>
                  <a:schemeClr val="bg1">
                    <a:lumMod val="95000"/>
                  </a:schemeClr>
                </a:solidFill>
                <a:hlinkClick r:id="rId2"/>
              </a:rPr>
              <a:t>https://www.w3schools.com/js/js_arrow_function.asp</a:t>
            </a:r>
            <a:endParaRPr lang="en-US" sz="2800" dirty="0">
              <a:solidFill>
                <a:schemeClr val="bg1">
                  <a:lumMod val="95000"/>
                </a:schemeClr>
              </a:solidFill>
            </a:endParaRP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47422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Rest Parameters &amp; Spread Operator:</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93839"/>
          </a:xfrm>
          <a:prstGeom prst="rect">
            <a:avLst/>
          </a:prstGeom>
          <a:noFill/>
        </p:spPr>
        <p:txBody>
          <a:bodyPr wrap="square">
            <a:spAutoFit/>
          </a:bodyPr>
          <a:lstStyle/>
          <a:p>
            <a:pPr algn="just">
              <a:lnSpc>
                <a:spcPct val="150000"/>
              </a:lnSpc>
            </a:pPr>
            <a:r>
              <a:rPr lang="en-US" sz="1600" b="0" i="0" dirty="0">
                <a:solidFill>
                  <a:schemeClr val="bg1"/>
                </a:solidFill>
                <a:effectLst/>
                <a:latin typeface="Open Sans" panose="020B0606030504020204" pitchFamily="34" charset="0"/>
              </a:rPr>
              <a:t>Rest parameter is an improved way of handling function parameter, allowing us to more easily handle various input as parameters in a function. The rest parameter syntax allows us to represent an indefinite number of arguments as an array.</a:t>
            </a:r>
          </a:p>
          <a:p>
            <a:pPr algn="just">
              <a:lnSpc>
                <a:spcPct val="150000"/>
              </a:lnSpc>
            </a:pPr>
            <a:endParaRPr lang="en-US" sz="1600" dirty="0">
              <a:solidFill>
                <a:schemeClr val="bg1"/>
              </a:solidFill>
              <a:latin typeface="Open Sans" panose="020B0606030504020204" pitchFamily="34" charset="0"/>
            </a:endParaRPr>
          </a:p>
          <a:p>
            <a:pPr algn="just">
              <a:lnSpc>
                <a:spcPct val="150000"/>
              </a:lnSpc>
            </a:pPr>
            <a:r>
              <a:rPr lang="en-US" sz="1600" b="0" i="0" dirty="0">
                <a:solidFill>
                  <a:schemeClr val="bg1"/>
                </a:solidFill>
                <a:effectLst/>
                <a:latin typeface="Open Sans" panose="020B0606030504020204" pitchFamily="34" charset="0"/>
              </a:rPr>
              <a:t>// es6 rest parameter</a:t>
            </a:r>
          </a:p>
          <a:p>
            <a:pPr algn="just">
              <a:lnSpc>
                <a:spcPct val="150000"/>
              </a:lnSpc>
            </a:pPr>
            <a:r>
              <a:rPr lang="en-US" sz="1600" b="0" i="0" dirty="0">
                <a:solidFill>
                  <a:schemeClr val="bg1"/>
                </a:solidFill>
                <a:effectLst/>
                <a:latin typeface="Open Sans" panose="020B0606030504020204" pitchFamily="34" charset="0"/>
              </a:rPr>
              <a:t>function fun(...data){</a:t>
            </a:r>
          </a:p>
          <a:p>
            <a:pPr algn="just">
              <a:lnSpc>
                <a:spcPct val="150000"/>
              </a:lnSpc>
            </a:pPr>
            <a:r>
              <a:rPr lang="en-US" sz="1600" b="0" i="0" dirty="0">
                <a:solidFill>
                  <a:schemeClr val="bg1"/>
                </a:solidFill>
                <a:effectLst/>
                <a:latin typeface="Open Sans" panose="020B0606030504020204" pitchFamily="34" charset="0"/>
              </a:rPr>
              <a:t>let sum = 0;</a:t>
            </a:r>
          </a:p>
          <a:p>
            <a:pPr algn="just">
              <a:lnSpc>
                <a:spcPct val="150000"/>
              </a:lnSpc>
            </a:pPr>
            <a:r>
              <a:rPr lang="en-US" sz="1600" b="0" i="0" dirty="0">
                <a:solidFill>
                  <a:schemeClr val="bg1"/>
                </a:solidFill>
                <a:effectLst/>
                <a:latin typeface="Open Sans" panose="020B0606030504020204" pitchFamily="34" charset="0"/>
              </a:rPr>
              <a:t>for(let </a:t>
            </a:r>
            <a:r>
              <a:rPr lang="en-US" sz="1600" b="0" i="0" dirty="0" err="1">
                <a:solidFill>
                  <a:schemeClr val="bg1"/>
                </a:solidFill>
                <a:effectLst/>
                <a:latin typeface="Open Sans" panose="020B0606030504020204" pitchFamily="34" charset="0"/>
              </a:rPr>
              <a:t>i</a:t>
            </a:r>
            <a:r>
              <a:rPr lang="en-US" sz="1600" b="0" i="0" dirty="0">
                <a:solidFill>
                  <a:schemeClr val="bg1"/>
                </a:solidFill>
                <a:effectLst/>
                <a:latin typeface="Open Sans" panose="020B0606030504020204" pitchFamily="34" charset="0"/>
              </a:rPr>
              <a:t> of data){</a:t>
            </a:r>
          </a:p>
          <a:p>
            <a:pPr algn="just">
              <a:lnSpc>
                <a:spcPct val="150000"/>
              </a:lnSpc>
            </a:pPr>
            <a:r>
              <a:rPr lang="en-US" sz="1600" b="0" i="0" dirty="0">
                <a:solidFill>
                  <a:schemeClr val="bg1"/>
                </a:solidFill>
                <a:effectLst/>
                <a:latin typeface="Open Sans" panose="020B0606030504020204" pitchFamily="34" charset="0"/>
              </a:rPr>
              <a:t>sum+=</a:t>
            </a:r>
            <a:r>
              <a:rPr lang="en-US" sz="1600" b="0" i="0" dirty="0" err="1">
                <a:solidFill>
                  <a:schemeClr val="bg1"/>
                </a:solidFill>
                <a:effectLst/>
                <a:latin typeface="Open Sans" panose="020B0606030504020204" pitchFamily="34" charset="0"/>
              </a:rPr>
              <a:t>i</a:t>
            </a: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return sum;</a:t>
            </a:r>
          </a:p>
          <a:p>
            <a:pPr algn="just">
              <a:lnSpc>
                <a:spcPct val="150000"/>
              </a:lnSpc>
            </a:pP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console.log(fun(1,2)); //3</a:t>
            </a:r>
          </a:p>
          <a:p>
            <a:pPr algn="just">
              <a:lnSpc>
                <a:spcPct val="150000"/>
              </a:lnSpc>
            </a:pPr>
            <a:r>
              <a:rPr lang="en-US" sz="1600" b="0" i="0" dirty="0">
                <a:solidFill>
                  <a:schemeClr val="bg1"/>
                </a:solidFill>
                <a:effectLst/>
                <a:latin typeface="Open Sans" panose="020B0606030504020204" pitchFamily="34" charset="0"/>
              </a:rPr>
              <a:t>console.log(fun(1,2,4)); //4</a:t>
            </a:r>
          </a:p>
          <a:p>
            <a:pPr algn="just">
              <a:lnSpc>
                <a:spcPct val="150000"/>
              </a:lnSpc>
            </a:pPr>
            <a:r>
              <a:rPr lang="en-US" sz="1600" b="0" i="0" dirty="0">
                <a:solidFill>
                  <a:schemeClr val="bg1"/>
                </a:solidFill>
                <a:effectLst/>
                <a:latin typeface="Open Sans" panose="020B0606030504020204" pitchFamily="34" charset="0"/>
              </a:rPr>
              <a:t>console.log(fun(1,2,4,6)); //13</a:t>
            </a:r>
            <a:endParaRPr lang="en-IN" dirty="0">
              <a:solidFill>
                <a:schemeClr val="bg1"/>
              </a:solidFill>
            </a:endParaRPr>
          </a:p>
        </p:txBody>
      </p:sp>
    </p:spTree>
    <p:extLst>
      <p:ext uri="{BB962C8B-B14F-4D97-AF65-F5344CB8AC3E}">
        <p14:creationId xmlns:p14="http://schemas.microsoft.com/office/powerpoint/2010/main" val="159562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Spread Operator:</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00673"/>
          </a:xfrm>
          <a:prstGeom prst="rect">
            <a:avLst/>
          </a:prstGeom>
          <a:noFill/>
        </p:spPr>
        <p:txBody>
          <a:bodyPr wrap="square">
            <a:spAutoFit/>
          </a:bodyPr>
          <a:lstStyle/>
          <a:p>
            <a:pPr algn="just">
              <a:lnSpc>
                <a:spcPct val="150000"/>
              </a:lnSpc>
            </a:pPr>
            <a:r>
              <a:rPr lang="en-US" sz="2000" b="0" i="0" dirty="0">
                <a:solidFill>
                  <a:schemeClr val="bg1"/>
                </a:solidFill>
                <a:effectLst/>
                <a:latin typeface="Open Sans" panose="020B0606030504020204" pitchFamily="34" charset="0"/>
              </a:rPr>
              <a:t>Spread operator allows an </a:t>
            </a:r>
            <a:r>
              <a:rPr lang="en-US" sz="2000" b="0" i="0" dirty="0" err="1">
                <a:solidFill>
                  <a:schemeClr val="bg1"/>
                </a:solidFill>
                <a:effectLst/>
                <a:latin typeface="Open Sans" panose="020B0606030504020204" pitchFamily="34" charset="0"/>
              </a:rPr>
              <a:t>iteretable</a:t>
            </a:r>
            <a:r>
              <a:rPr lang="en-US" sz="2000" b="0" i="0" dirty="0">
                <a:solidFill>
                  <a:schemeClr val="bg1"/>
                </a:solidFill>
                <a:effectLst/>
                <a:latin typeface="Open Sans" panose="020B0606030504020204" pitchFamily="34" charset="0"/>
              </a:rPr>
              <a:t> to expand in places where 0+ arguments are expected. It is mostly used in variable array where there is more than 1 values are expected. It allows us the privilege to obtain a list of parameters from an array.</a:t>
            </a:r>
          </a:p>
          <a:p>
            <a:pPr algn="just">
              <a:lnSpc>
                <a:spcPct val="150000"/>
              </a:lnSpc>
            </a:pP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rPr>
              <a:t>// spread operator doing the </a:t>
            </a:r>
            <a:r>
              <a:rPr lang="en-US" sz="1600" dirty="0" err="1">
                <a:solidFill>
                  <a:schemeClr val="bg1"/>
                </a:solidFill>
                <a:latin typeface="Open Sans" panose="020B0606030504020204" pitchFamily="34" charset="0"/>
              </a:rPr>
              <a:t>concat</a:t>
            </a:r>
            <a:r>
              <a:rPr lang="en-US" sz="1600" dirty="0">
                <a:solidFill>
                  <a:schemeClr val="bg1"/>
                </a:solidFill>
                <a:latin typeface="Open Sans" panose="020B0606030504020204" pitchFamily="34" charset="0"/>
              </a:rPr>
              <a:t> job</a:t>
            </a:r>
          </a:p>
          <a:p>
            <a:pPr algn="just">
              <a:lnSpc>
                <a:spcPct val="150000"/>
              </a:lnSpc>
            </a:pPr>
            <a:r>
              <a:rPr lang="en-US" sz="1600" dirty="0">
                <a:solidFill>
                  <a:schemeClr val="bg1"/>
                </a:solidFill>
                <a:latin typeface="Open Sans" panose="020B0606030504020204" pitchFamily="34" charset="0"/>
              </a:rPr>
              <a:t>let </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[1,2,3];</a:t>
            </a:r>
          </a:p>
          <a:p>
            <a:pPr algn="just">
              <a:lnSpc>
                <a:spcPct val="150000"/>
              </a:lnSpc>
            </a:pPr>
            <a:r>
              <a:rPr lang="en-US" sz="1600" dirty="0">
                <a:solidFill>
                  <a:schemeClr val="bg1"/>
                </a:solidFill>
                <a:latin typeface="Open Sans" panose="020B0606030504020204" pitchFamily="34" charset="0"/>
              </a:rPr>
              <a:t>let arr2 = [4,5,6];</a:t>
            </a:r>
          </a:p>
          <a:p>
            <a:pPr algn="just">
              <a:lnSpc>
                <a:spcPct val="150000"/>
              </a:lnSpc>
            </a:pPr>
            <a:r>
              <a:rPr lang="en-US" sz="1600" dirty="0">
                <a:solidFill>
                  <a:schemeClr val="bg1"/>
                </a:solidFill>
                <a:latin typeface="Open Sans" panose="020B0606030504020204" pitchFamily="34" charset="0"/>
              </a:rPr>
              <a:t> </a:t>
            </a:r>
          </a:p>
          <a:p>
            <a:pPr algn="just">
              <a:lnSpc>
                <a:spcPct val="150000"/>
              </a:lnSpc>
            </a:pP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,...arr2];</a:t>
            </a:r>
          </a:p>
          <a:p>
            <a:pPr algn="just">
              <a:lnSpc>
                <a:spcPct val="150000"/>
              </a:lnSpc>
            </a:pPr>
            <a:r>
              <a:rPr lang="en-US" sz="1600" dirty="0">
                <a:solidFill>
                  <a:schemeClr val="bg1"/>
                </a:solidFill>
                <a:latin typeface="Open Sans" panose="020B0606030504020204" pitchFamily="34" charset="0"/>
              </a:rPr>
              <a:t>console.log(</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[ 1, 2, 3, 4, 5,6 ]</a:t>
            </a:r>
          </a:p>
          <a:p>
            <a:pPr algn="just">
              <a:lnSpc>
                <a:spcPct val="150000"/>
              </a:lnSpc>
            </a:pPr>
            <a:r>
              <a:rPr lang="en-US" sz="1600" dirty="0">
                <a:solidFill>
                  <a:schemeClr val="bg1"/>
                </a:solidFill>
                <a:latin typeface="Open Sans" panose="020B0606030504020204" pitchFamily="34" charset="0"/>
                <a:hlinkClick r:id="rId2"/>
              </a:rPr>
              <a:t>https://www.w3schools.com/react/react_es6_spread.asp</a:t>
            </a: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hlinkClick r:id="rId3"/>
              </a:rPr>
              <a:t>https://www.simplilearn.com/ecmascript-vs-javascript-article#:~:text=JavaScript%20implements%20with%20environment%2Dspecific,compatibility%20across%20implementations%20and%20settings</a:t>
            </a:r>
            <a:r>
              <a:rPr lang="en-US" sz="1600" dirty="0">
                <a:solidFill>
                  <a:schemeClr val="bg1"/>
                </a:solidFill>
                <a:latin typeface="Open Sans" panose="020B0606030504020204" pitchFamily="34" charset="0"/>
              </a:rPr>
              <a:t>.</a:t>
            </a:r>
          </a:p>
        </p:txBody>
      </p:sp>
    </p:spTree>
    <p:extLst>
      <p:ext uri="{BB962C8B-B14F-4D97-AF65-F5344CB8AC3E}">
        <p14:creationId xmlns:p14="http://schemas.microsoft.com/office/powerpoint/2010/main" val="118757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Function Object: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100563"/>
          </a:xfrm>
          <a:prstGeom prst="rect">
            <a:avLst/>
          </a:prstGeom>
          <a:noFill/>
        </p:spPr>
        <p:txBody>
          <a:bodyPr wrap="square">
            <a:spAutoFit/>
          </a:bodyPr>
          <a:lstStyle/>
          <a:p>
            <a:pPr algn="just"/>
            <a:r>
              <a:rPr lang="en-US" sz="1600" dirty="0">
                <a:solidFill>
                  <a:schemeClr val="bg1"/>
                </a:solidFill>
                <a:latin typeface="Open Sans" panose="020B0606030504020204" pitchFamily="34" charset="0"/>
              </a:rPr>
              <a:t>In JavaScript, functions are objects. The different properties include:</a:t>
            </a:r>
          </a:p>
          <a:p>
            <a:pPr algn="just"/>
            <a:endParaRPr lang="en-US" sz="1600" dirty="0">
              <a:solidFill>
                <a:schemeClr val="bg1"/>
              </a:solidFill>
              <a:latin typeface="Open Sans" panose="020B0606030504020204" pitchFamily="34" charset="0"/>
            </a:endParaRPr>
          </a:p>
          <a:p>
            <a:pPr algn="just">
              <a:buFont typeface="Arial" panose="020B0604020202020204" pitchFamily="34" charset="0"/>
              <a:buChar char="•"/>
            </a:pPr>
            <a:r>
              <a:rPr lang="en-US" sz="1600" dirty="0">
                <a:solidFill>
                  <a:srgbClr val="FF0000"/>
                </a:solidFill>
                <a:latin typeface="Open Sans" panose="020B0606030504020204" pitchFamily="34" charset="0"/>
              </a:rPr>
              <a:t>name</a:t>
            </a:r>
            <a:r>
              <a:rPr lang="en-US" sz="1600" dirty="0">
                <a:solidFill>
                  <a:schemeClr val="bg1"/>
                </a:solidFill>
                <a:latin typeface="Open Sans" panose="020B0606030504020204" pitchFamily="34" charset="0"/>
              </a:rPr>
              <a:t> – the function name. Usually taken from the function definition, but if there’s none, JavaScript tries to guess it from the context (e.g. an assignment).</a:t>
            </a:r>
          </a:p>
          <a:p>
            <a:pPr algn="just">
              <a:buFont typeface="Arial" panose="020B0604020202020204" pitchFamily="34" charset="0"/>
              <a:buChar char="•"/>
            </a:pPr>
            <a:r>
              <a:rPr lang="en-US" sz="1600" dirty="0">
                <a:solidFill>
                  <a:srgbClr val="FF0000"/>
                </a:solidFill>
                <a:latin typeface="Open Sans" panose="020B0606030504020204" pitchFamily="34" charset="0"/>
              </a:rPr>
              <a:t>length</a:t>
            </a:r>
            <a:r>
              <a:rPr lang="en-US" sz="1600" dirty="0">
                <a:solidFill>
                  <a:schemeClr val="bg1"/>
                </a:solidFill>
                <a:latin typeface="Open Sans" panose="020B0606030504020204" pitchFamily="34" charset="0"/>
              </a:rPr>
              <a:t> – the number of arguments in the function definition. Rest parameters are not counted.</a:t>
            </a:r>
          </a:p>
          <a:p>
            <a:pPr algn="just"/>
            <a:r>
              <a:rPr lang="en-US" sz="1600" dirty="0">
                <a:solidFill>
                  <a:schemeClr val="bg1"/>
                </a:solidFill>
                <a:latin typeface="Open Sans" panose="020B0606030504020204" pitchFamily="34" charset="0"/>
              </a:rPr>
              <a:t>If the function is declared as a Function Expression, and it carries the name, then it is called a Named Function Expression. The name can be used inside to reference itself, for recursive calls or such.</a:t>
            </a:r>
          </a:p>
          <a:p>
            <a:pPr algn="just">
              <a:lnSpc>
                <a:spcPct val="150000"/>
              </a:lnSpc>
            </a:pP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rPr>
              <a:t>function </a:t>
            </a:r>
            <a:r>
              <a:rPr lang="en-US" sz="1600" dirty="0" err="1">
                <a:solidFill>
                  <a:schemeClr val="bg1"/>
                </a:solidFill>
                <a:latin typeface="Open Sans" panose="020B0606030504020204" pitchFamily="34" charset="0"/>
              </a:rPr>
              <a:t>sayHi</a:t>
            </a:r>
            <a:r>
              <a:rPr lang="en-US" sz="1600" dirty="0">
                <a:solidFill>
                  <a:schemeClr val="bg1"/>
                </a:solidFill>
                <a:latin typeface="Open Sans" panose="020B0606030504020204" pitchFamily="34" charset="0"/>
              </a:rPr>
              <a:t>() {</a:t>
            </a:r>
          </a:p>
          <a:p>
            <a:pPr algn="just">
              <a:lnSpc>
                <a:spcPct val="150000"/>
              </a:lnSpc>
            </a:pPr>
            <a:r>
              <a:rPr lang="en-US" sz="1600" dirty="0">
                <a:solidFill>
                  <a:schemeClr val="bg1"/>
                </a:solidFill>
                <a:latin typeface="Open Sans" panose="020B0606030504020204" pitchFamily="34" charset="0"/>
              </a:rPr>
              <a:t>alert("Hi");</a:t>
            </a:r>
          </a:p>
          <a:p>
            <a:pPr algn="just">
              <a:lnSpc>
                <a:spcPct val="150000"/>
              </a:lnSpc>
            </a:pPr>
            <a:r>
              <a:rPr lang="en-US" sz="1600" dirty="0">
                <a:solidFill>
                  <a:schemeClr val="bg1"/>
                </a:solidFill>
                <a:latin typeface="Open Sans" panose="020B0606030504020204" pitchFamily="34" charset="0"/>
              </a:rPr>
              <a:t>}</a:t>
            </a:r>
          </a:p>
          <a:p>
            <a:pPr algn="just">
              <a:lnSpc>
                <a:spcPct val="150000"/>
              </a:lnSpc>
            </a:pPr>
            <a:r>
              <a:rPr lang="en-US" sz="1600" dirty="0">
                <a:solidFill>
                  <a:schemeClr val="bg1"/>
                </a:solidFill>
                <a:latin typeface="Open Sans" panose="020B0606030504020204" pitchFamily="34" charset="0"/>
              </a:rPr>
              <a:t> alert(sayHi.name); // </a:t>
            </a:r>
            <a:r>
              <a:rPr lang="en-US" sz="1600" dirty="0" err="1">
                <a:solidFill>
                  <a:schemeClr val="bg1"/>
                </a:solidFill>
                <a:latin typeface="Open Sans" panose="020B0606030504020204" pitchFamily="34" charset="0"/>
              </a:rPr>
              <a:t>sayHi</a:t>
            </a: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rPr>
              <a:t>function f2(a, b) {}</a:t>
            </a:r>
          </a:p>
          <a:p>
            <a:pPr algn="just">
              <a:lnSpc>
                <a:spcPct val="150000"/>
              </a:lnSpc>
            </a:pPr>
            <a:r>
              <a:rPr lang="en-US" sz="1600" dirty="0">
                <a:solidFill>
                  <a:schemeClr val="bg1"/>
                </a:solidFill>
                <a:latin typeface="Open Sans" panose="020B0606030504020204" pitchFamily="34" charset="0"/>
              </a:rPr>
              <a:t>function many(a, b, ...more) {}</a:t>
            </a:r>
          </a:p>
          <a:p>
            <a:pPr algn="just">
              <a:lnSpc>
                <a:spcPct val="150000"/>
              </a:lnSpc>
            </a:pPr>
            <a:r>
              <a:rPr lang="en-US" sz="1600" dirty="0">
                <a:solidFill>
                  <a:schemeClr val="bg1"/>
                </a:solidFill>
                <a:latin typeface="Open Sans" panose="020B0606030504020204" pitchFamily="34" charset="0"/>
              </a:rPr>
              <a:t>alert(f2.length); // 2</a:t>
            </a:r>
          </a:p>
          <a:p>
            <a:pPr algn="just">
              <a:lnSpc>
                <a:spcPct val="150000"/>
              </a:lnSpc>
            </a:pPr>
            <a:r>
              <a:rPr lang="en-US" sz="1600" dirty="0">
                <a:solidFill>
                  <a:schemeClr val="bg1"/>
                </a:solidFill>
                <a:latin typeface="Open Sans" panose="020B0606030504020204" pitchFamily="34" charset="0"/>
              </a:rPr>
              <a:t>alert(</a:t>
            </a:r>
            <a:r>
              <a:rPr lang="en-US" sz="1600" dirty="0" err="1">
                <a:solidFill>
                  <a:schemeClr val="bg1"/>
                </a:solidFill>
                <a:latin typeface="Open Sans" panose="020B0606030504020204" pitchFamily="34" charset="0"/>
              </a:rPr>
              <a:t>many.length</a:t>
            </a:r>
            <a:r>
              <a:rPr lang="en-US" sz="1600" dirty="0">
                <a:solidFill>
                  <a:schemeClr val="bg1"/>
                </a:solidFill>
                <a:latin typeface="Open Sans" panose="020B0606030504020204" pitchFamily="34" charset="0"/>
              </a:rPr>
              <a:t>); // 2</a:t>
            </a:r>
          </a:p>
        </p:txBody>
      </p:sp>
    </p:spTree>
    <p:extLst>
      <p:ext uri="{BB962C8B-B14F-4D97-AF65-F5344CB8AC3E}">
        <p14:creationId xmlns:p14="http://schemas.microsoft.com/office/powerpoint/2010/main" val="100634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Prototype in </a:t>
            </a:r>
            <a:r>
              <a:rPr lang="en-US" dirty="0" err="1">
                <a:solidFill>
                  <a:schemeClr val="bg1"/>
                </a:solidFill>
              </a:rPr>
              <a:t>Javascript</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262979"/>
          </a:xfrm>
          <a:prstGeom prst="rect">
            <a:avLst/>
          </a:prstGeom>
          <a:noFill/>
        </p:spPr>
        <p:txBody>
          <a:bodyPr wrap="square">
            <a:spAutoFit/>
          </a:bodyPr>
          <a:lstStyle/>
          <a:p>
            <a:pPr algn="just"/>
            <a:r>
              <a:rPr lang="en-US" sz="1600" dirty="0">
                <a:solidFill>
                  <a:schemeClr val="bg1"/>
                </a:solidFill>
                <a:latin typeface="Open Sans" panose="020B0606030504020204" pitchFamily="34" charset="0"/>
              </a:rPr>
              <a:t>JavaScript is a prototype-based, automatically adds a prototype property to functions upon creation. This prototype object allows attaching methods and properties, facilitating inheritance for all objects created from the function.</a:t>
            </a: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r>
              <a:rPr lang="en-US" sz="1600" dirty="0">
                <a:solidFill>
                  <a:schemeClr val="bg1"/>
                </a:solidFill>
                <a:latin typeface="Open Sans" panose="020B0606030504020204" pitchFamily="34" charset="0"/>
              </a:rPr>
              <a:t>// function constructor</a:t>
            </a:r>
          </a:p>
          <a:p>
            <a:pPr algn="just"/>
            <a:r>
              <a:rPr lang="en-US" sz="1600" dirty="0">
                <a:solidFill>
                  <a:schemeClr val="bg1"/>
                </a:solidFill>
                <a:latin typeface="Open Sans" panose="020B0606030504020204" pitchFamily="34" charset="0"/>
              </a:rPr>
              <a:t>function Person(name, job, </a:t>
            </a:r>
            <a:r>
              <a:rPr lang="en-US" sz="1600" dirty="0" err="1">
                <a:solidFill>
                  <a:schemeClr val="bg1"/>
                </a:solidFill>
                <a:latin typeface="Open Sans" panose="020B0606030504020204" pitchFamily="34" charset="0"/>
              </a:rPr>
              <a:t>yearOfBirth</a:t>
            </a:r>
            <a:r>
              <a:rPr lang="en-US" sz="1600" dirty="0">
                <a:solidFill>
                  <a:schemeClr val="bg1"/>
                </a:solidFill>
                <a:latin typeface="Open Sans" panose="020B0606030504020204" pitchFamily="34" charset="0"/>
              </a:rPr>
              <a:t>){   </a:t>
            </a:r>
          </a:p>
          <a:p>
            <a:pPr algn="just"/>
            <a:r>
              <a:rPr lang="en-US" sz="1600" dirty="0">
                <a:solidFill>
                  <a:schemeClr val="bg1"/>
                </a:solidFill>
                <a:latin typeface="Open Sans" panose="020B0606030504020204" pitchFamily="34" charset="0"/>
              </a:rPr>
              <a:t>    this.name= name;</a:t>
            </a:r>
          </a:p>
          <a:p>
            <a:pPr algn="just"/>
            <a:r>
              <a:rPr lang="en-US" sz="1600" dirty="0">
                <a:solidFill>
                  <a:schemeClr val="bg1"/>
                </a:solidFill>
                <a:latin typeface="Open Sans" panose="020B0606030504020204" pitchFamily="34" charset="0"/>
              </a:rPr>
              <a:t>    </a:t>
            </a:r>
            <a:r>
              <a:rPr lang="en-US" sz="1600" dirty="0" err="1">
                <a:solidFill>
                  <a:schemeClr val="bg1"/>
                </a:solidFill>
                <a:latin typeface="Open Sans" panose="020B0606030504020204" pitchFamily="34" charset="0"/>
              </a:rPr>
              <a:t>this.job</a:t>
            </a:r>
            <a:r>
              <a:rPr lang="en-US" sz="1600" dirty="0">
                <a:solidFill>
                  <a:schemeClr val="bg1"/>
                </a:solidFill>
                <a:latin typeface="Open Sans" panose="020B0606030504020204" pitchFamily="34" charset="0"/>
              </a:rPr>
              <a:t>= job;</a:t>
            </a:r>
          </a:p>
          <a:p>
            <a:pPr algn="just"/>
            <a:r>
              <a:rPr lang="en-US" sz="1600" dirty="0">
                <a:solidFill>
                  <a:schemeClr val="bg1"/>
                </a:solidFill>
                <a:latin typeface="Open Sans" panose="020B0606030504020204" pitchFamily="34" charset="0"/>
              </a:rPr>
              <a:t>    </a:t>
            </a:r>
            <a:r>
              <a:rPr lang="en-US" sz="1600" dirty="0" err="1">
                <a:solidFill>
                  <a:schemeClr val="bg1"/>
                </a:solidFill>
                <a:latin typeface="Open Sans" panose="020B0606030504020204" pitchFamily="34" charset="0"/>
              </a:rPr>
              <a:t>this.yearOfBirth</a:t>
            </a:r>
            <a:r>
              <a:rPr lang="en-US" sz="1600" dirty="0">
                <a:solidFill>
                  <a:schemeClr val="bg1"/>
                </a:solidFill>
                <a:latin typeface="Open Sans" panose="020B0606030504020204" pitchFamily="34" charset="0"/>
              </a:rPr>
              <a:t>= </a:t>
            </a:r>
            <a:r>
              <a:rPr lang="en-US" sz="1600" dirty="0" err="1">
                <a:solidFill>
                  <a:schemeClr val="bg1"/>
                </a:solidFill>
                <a:latin typeface="Open Sans" panose="020B0606030504020204" pitchFamily="34" charset="0"/>
              </a:rPr>
              <a:t>yearOfBirth</a:t>
            </a:r>
            <a:r>
              <a:rPr lang="en-US" sz="1600" dirty="0">
                <a:solidFill>
                  <a:schemeClr val="bg1"/>
                </a:solidFill>
                <a:latin typeface="Open Sans" panose="020B0606030504020204" pitchFamily="34" charset="0"/>
              </a:rPr>
              <a:t>;</a:t>
            </a:r>
          </a:p>
          <a:p>
            <a:pPr algn="just"/>
            <a:r>
              <a:rPr lang="en-US" sz="1600" dirty="0">
                <a:solidFill>
                  <a:schemeClr val="bg1"/>
                </a:solidFill>
                <a:latin typeface="Open Sans" panose="020B0606030504020204" pitchFamily="34" charset="0"/>
              </a:rPr>
              <a:t>}</a:t>
            </a:r>
          </a:p>
          <a:p>
            <a:pPr algn="just"/>
            <a:r>
              <a:rPr lang="en-US" sz="1600" dirty="0">
                <a:solidFill>
                  <a:schemeClr val="bg1"/>
                </a:solidFill>
                <a:latin typeface="Open Sans" panose="020B0606030504020204" pitchFamily="34" charset="0"/>
              </a:rPr>
              <a:t>// this will show Person's prototype property.</a:t>
            </a:r>
          </a:p>
          <a:p>
            <a:pPr algn="just"/>
            <a:r>
              <a:rPr lang="en-US" sz="1600" dirty="0">
                <a:solidFill>
                  <a:schemeClr val="bg1"/>
                </a:solidFill>
                <a:latin typeface="Open Sans" panose="020B0606030504020204" pitchFamily="34" charset="0"/>
              </a:rPr>
              <a:t>console.log(</a:t>
            </a:r>
            <a:r>
              <a:rPr lang="en-US" sz="1600" dirty="0" err="1">
                <a:solidFill>
                  <a:schemeClr val="bg1"/>
                </a:solidFill>
                <a:latin typeface="Open Sans" panose="020B0606030504020204" pitchFamily="34" charset="0"/>
              </a:rPr>
              <a:t>Person.prototype</a:t>
            </a:r>
            <a:r>
              <a:rPr lang="en-US" sz="1600" dirty="0">
                <a:solidFill>
                  <a:schemeClr val="bg1"/>
                </a:solidFill>
                <a:latin typeface="Open Sans" panose="020B0606030504020204" pitchFamily="34" charset="0"/>
              </a:rPr>
              <a:t>);</a:t>
            </a:r>
          </a:p>
          <a:p>
            <a:pPr algn="just"/>
            <a:endParaRPr lang="en-US" sz="1600" dirty="0">
              <a:solidFill>
                <a:schemeClr val="bg1"/>
              </a:solidFill>
              <a:latin typeface="Open Sans" panose="020B0606030504020204" pitchFamily="34" charset="0"/>
            </a:endParaRPr>
          </a:p>
          <a:p>
            <a:pPr algn="just"/>
            <a:r>
              <a:rPr lang="en-US" sz="1600" dirty="0" err="1">
                <a:solidFill>
                  <a:schemeClr val="bg1"/>
                </a:solidFill>
                <a:latin typeface="Open Sans" panose="020B0606030504020204" pitchFamily="34" charset="0"/>
              </a:rPr>
              <a:t>Person.prototype.mobile</a:t>
            </a:r>
            <a:r>
              <a:rPr lang="en-US" sz="1600" dirty="0">
                <a:solidFill>
                  <a:schemeClr val="bg1"/>
                </a:solidFill>
                <a:latin typeface="Open Sans" panose="020B0606030504020204" pitchFamily="34" charset="0"/>
              </a:rPr>
              <a:t> = 00999;</a:t>
            </a: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r>
              <a:rPr lang="en-US" sz="1600" dirty="0">
                <a:solidFill>
                  <a:schemeClr val="bg1"/>
                </a:solidFill>
                <a:latin typeface="Open Sans" panose="020B0606030504020204" pitchFamily="34" charset="0"/>
                <a:hlinkClick r:id="rId2"/>
              </a:rPr>
              <a:t>https://www.w3schools.com/js/js_object_prototypes.asp</a:t>
            </a:r>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p:txBody>
      </p:sp>
    </p:spTree>
    <p:extLst>
      <p:ext uri="{BB962C8B-B14F-4D97-AF65-F5344CB8AC3E}">
        <p14:creationId xmlns:p14="http://schemas.microsoft.com/office/powerpoint/2010/main" val="225934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CC617-D524-3560-AC26-81F48DD64AC5}"/>
              </a:ext>
            </a:extLst>
          </p:cNvPr>
          <p:cNvSpPr txBox="1"/>
          <p:nvPr/>
        </p:nvSpPr>
        <p:spPr>
          <a:xfrm>
            <a:off x="3470987" y="3244334"/>
            <a:ext cx="3881535" cy="707886"/>
          </a:xfrm>
          <a:prstGeom prst="rect">
            <a:avLst/>
          </a:prstGeom>
          <a:noFill/>
        </p:spPr>
        <p:txBody>
          <a:bodyPr wrap="square" rtlCol="0">
            <a:spAutoFit/>
          </a:bodyPr>
          <a:lstStyle/>
          <a:p>
            <a:pPr algn="ctr"/>
            <a:r>
              <a:rPr lang="en-US" sz="4000" dirty="0">
                <a:solidFill>
                  <a:schemeClr val="bg1"/>
                </a:solidFill>
              </a:rPr>
              <a:t>Thank</a:t>
            </a:r>
            <a:r>
              <a:rPr lang="en-US" sz="4000" dirty="0"/>
              <a:t> </a:t>
            </a:r>
            <a:r>
              <a:rPr lang="en-US" sz="4000" dirty="0">
                <a:solidFill>
                  <a:schemeClr val="bg1"/>
                </a:solidFill>
              </a:rPr>
              <a:t>you</a:t>
            </a:r>
            <a:endParaRPr lang="en-IN" sz="4000" dirty="0">
              <a:solidFill>
                <a:schemeClr val="bg1"/>
              </a:solidFill>
            </a:endParaRPr>
          </a:p>
        </p:txBody>
      </p:sp>
    </p:spTree>
    <p:extLst>
      <p:ext uri="{BB962C8B-B14F-4D97-AF65-F5344CB8AC3E}">
        <p14:creationId xmlns:p14="http://schemas.microsoft.com/office/powerpoint/2010/main" val="37236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r>
              <a:rPr lang="en-US" dirty="0">
                <a:solidFill>
                  <a:schemeClr val="bg1"/>
                </a:solidFill>
              </a:rPr>
              <a:t>JavaScript is a high level, interpreted, programming language used to make web pages more interactive.</a:t>
            </a:r>
          </a:p>
          <a:p>
            <a:pPr marL="0" indent="0" algn="just">
              <a:buNone/>
            </a:pPr>
            <a:endParaRPr lang="en-US" u="sng" dirty="0">
              <a:solidFill>
                <a:schemeClr val="bg1"/>
              </a:solidFill>
            </a:endParaRPr>
          </a:p>
          <a:p>
            <a:pPr marL="0" indent="0" algn="just">
              <a:buNone/>
            </a:pPr>
            <a:r>
              <a:rPr lang="en-US" u="sng" dirty="0">
                <a:solidFill>
                  <a:schemeClr val="bg1"/>
                </a:solidFill>
              </a:rPr>
              <a:t>Features of JavaScript</a:t>
            </a:r>
          </a:p>
          <a:p>
            <a:pPr algn="just">
              <a:buFont typeface="Arial" panose="020B0604020202020204" pitchFamily="34" charset="0"/>
              <a:buChar char="•"/>
            </a:pPr>
            <a:r>
              <a:rPr lang="en-US" dirty="0">
                <a:solidFill>
                  <a:schemeClr val="bg1"/>
                </a:solidFill>
              </a:rPr>
              <a:t>Scripting language and not Java: In fact, JavaScript has nothing to do with Java. Then why is it called “Java” Script? When JavaScript was first released it was called Mocha, it was later renamed to </a:t>
            </a:r>
            <a:r>
              <a:rPr lang="en-US" dirty="0" err="1">
                <a:solidFill>
                  <a:schemeClr val="bg1"/>
                </a:solidFill>
              </a:rPr>
              <a:t>LiveScript</a:t>
            </a:r>
            <a:r>
              <a:rPr lang="en-US" dirty="0">
                <a:solidFill>
                  <a:schemeClr val="bg1"/>
                </a:solidFill>
              </a:rPr>
              <a:t> and then to JavaScript when Netscape (founded JavaScript) and Sun did a license agreement. </a:t>
            </a:r>
          </a:p>
          <a:p>
            <a:endParaRPr lang="en-IN" dirty="0"/>
          </a:p>
        </p:txBody>
      </p:sp>
    </p:spTree>
    <p:extLst>
      <p:ext uri="{BB962C8B-B14F-4D97-AF65-F5344CB8AC3E}">
        <p14:creationId xmlns:p14="http://schemas.microsoft.com/office/powerpoint/2010/main" val="22387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pPr algn="just">
              <a:buFont typeface="Arial" panose="020B0604020202020204" pitchFamily="34" charset="0"/>
              <a:buChar char="•"/>
            </a:pPr>
            <a:r>
              <a:rPr lang="en-US" dirty="0">
                <a:solidFill>
                  <a:schemeClr val="bg1"/>
                </a:solidFill>
              </a:rPr>
              <a:t>Object-based scripting language which supports polymorphism, encapsulation and to some extent inheritance as well.</a:t>
            </a:r>
          </a:p>
          <a:p>
            <a:pPr algn="just">
              <a:buFont typeface="Arial" panose="020B0604020202020204" pitchFamily="34" charset="0"/>
              <a:buChar char="•"/>
            </a:pPr>
            <a:r>
              <a:rPr lang="en-US" dirty="0">
                <a:solidFill>
                  <a:schemeClr val="bg1"/>
                </a:solidFill>
              </a:rPr>
              <a:t>Interpreted language: It doesn’t have to be compiled like Java and C which require a compiler.</a:t>
            </a:r>
          </a:p>
          <a:p>
            <a:pPr algn="just">
              <a:buFont typeface="Arial" panose="020B0604020202020204" pitchFamily="34" charset="0"/>
              <a:buChar char="•"/>
            </a:pPr>
            <a:r>
              <a:rPr lang="en-US" dirty="0">
                <a:solidFill>
                  <a:schemeClr val="bg1"/>
                </a:solidFill>
              </a:rPr>
              <a:t>JavaScript runs in a browser: You can run it on Google Chrome, Internet Explorer, Safari, etc. JavaScript can execute not only in the browser but also on the server and any device which has a JavaScript Engine.</a:t>
            </a:r>
          </a:p>
          <a:p>
            <a:endParaRPr lang="en-IN" dirty="0"/>
          </a:p>
        </p:txBody>
      </p:sp>
    </p:spTree>
    <p:extLst>
      <p:ext uri="{BB962C8B-B14F-4D97-AF65-F5344CB8AC3E}">
        <p14:creationId xmlns:p14="http://schemas.microsoft.com/office/powerpoint/2010/main" val="69241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AC1D5510-4D33-C1E8-57A2-1DF74FAF0B2D}"/>
              </a:ext>
            </a:extLst>
          </p:cNvPr>
          <p:cNvSpPr>
            <a:spLocks noGrp="1"/>
          </p:cNvSpPr>
          <p:nvPr>
            <p:ph idx="1"/>
          </p:nvPr>
        </p:nvSpPr>
        <p:spPr>
          <a:xfrm>
            <a:off x="838200" y="382588"/>
            <a:ext cx="10515600" cy="5794375"/>
          </a:xfrm>
        </p:spPr>
        <p:txBody>
          <a:bodyPr/>
          <a:lstStyle/>
          <a:p>
            <a:pPr algn="l"/>
            <a:r>
              <a:rPr lang="en-IN" dirty="0">
                <a:solidFill>
                  <a:schemeClr val="accent6">
                    <a:lumMod val="60000"/>
                    <a:lumOff val="40000"/>
                  </a:schemeClr>
                </a:solidFill>
              </a:rPr>
              <a:t>JavaScript Frameworks</a:t>
            </a:r>
          </a:p>
          <a:p>
            <a:pPr algn="l">
              <a:lnSpc>
                <a:spcPct val="150000"/>
              </a:lnSpc>
            </a:pPr>
            <a:r>
              <a:rPr lang="en-IN" dirty="0">
                <a:solidFill>
                  <a:schemeClr val="bg1"/>
                </a:solidFill>
              </a:rPr>
              <a:t>Angular</a:t>
            </a:r>
          </a:p>
          <a:p>
            <a:pPr algn="l">
              <a:lnSpc>
                <a:spcPct val="150000"/>
              </a:lnSpc>
            </a:pPr>
            <a:r>
              <a:rPr lang="en-IN" dirty="0">
                <a:solidFill>
                  <a:schemeClr val="bg1"/>
                </a:solidFill>
              </a:rPr>
              <a:t>React</a:t>
            </a:r>
          </a:p>
          <a:p>
            <a:pPr algn="l">
              <a:lnSpc>
                <a:spcPct val="150000"/>
              </a:lnSpc>
            </a:pPr>
            <a:r>
              <a:rPr lang="en-IN" dirty="0" err="1">
                <a:solidFill>
                  <a:schemeClr val="bg1"/>
                </a:solidFill>
              </a:rPr>
              <a:t>MeteroJS</a:t>
            </a:r>
            <a:endParaRPr lang="en-IN" dirty="0">
              <a:solidFill>
                <a:schemeClr val="bg1"/>
              </a:solidFill>
            </a:endParaRPr>
          </a:p>
          <a:p>
            <a:pPr algn="l">
              <a:lnSpc>
                <a:spcPct val="150000"/>
              </a:lnSpc>
            </a:pPr>
            <a:r>
              <a:rPr lang="en-IN" dirty="0" err="1">
                <a:solidFill>
                  <a:schemeClr val="bg1"/>
                </a:solidFill>
              </a:rPr>
              <a:t>JQuery</a:t>
            </a:r>
            <a:endParaRPr lang="en-IN" dirty="0">
              <a:solidFill>
                <a:schemeClr val="bg1"/>
              </a:solidFill>
            </a:endParaRPr>
          </a:p>
          <a:p>
            <a:endParaRPr lang="en-IN" dirty="0"/>
          </a:p>
        </p:txBody>
      </p:sp>
      <p:pic>
        <p:nvPicPr>
          <p:cNvPr id="9" name="Picture 8">
            <a:extLst>
              <a:ext uri="{FF2B5EF4-FFF2-40B4-BE49-F238E27FC236}">
                <a16:creationId xmlns:a16="http://schemas.microsoft.com/office/drawing/2014/main" id="{8CFD1254-E7FF-D259-F6EB-6C99D3CF9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285" y="1209150"/>
            <a:ext cx="1305107" cy="1409897"/>
          </a:xfrm>
          <a:prstGeom prst="rect">
            <a:avLst/>
          </a:prstGeom>
        </p:spPr>
      </p:pic>
      <p:pic>
        <p:nvPicPr>
          <p:cNvPr id="11" name="Picture 10">
            <a:extLst>
              <a:ext uri="{FF2B5EF4-FFF2-40B4-BE49-F238E27FC236}">
                <a16:creationId xmlns:a16="http://schemas.microsoft.com/office/drawing/2014/main" id="{5C0EE186-AC3F-419E-DFA6-EDC13CBEA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841" y="1209150"/>
            <a:ext cx="1324160" cy="1438476"/>
          </a:xfrm>
          <a:prstGeom prst="rect">
            <a:avLst/>
          </a:prstGeom>
        </p:spPr>
      </p:pic>
      <p:pic>
        <p:nvPicPr>
          <p:cNvPr id="13" name="Picture 12">
            <a:extLst>
              <a:ext uri="{FF2B5EF4-FFF2-40B4-BE49-F238E27FC236}">
                <a16:creationId xmlns:a16="http://schemas.microsoft.com/office/drawing/2014/main" id="{EA110270-5F17-E592-C8E9-AAAAAC6ED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946" y="3429000"/>
            <a:ext cx="1286054" cy="1352739"/>
          </a:xfrm>
          <a:prstGeom prst="rect">
            <a:avLst/>
          </a:prstGeom>
        </p:spPr>
      </p:pic>
      <p:pic>
        <p:nvPicPr>
          <p:cNvPr id="15" name="Picture 14">
            <a:extLst>
              <a:ext uri="{FF2B5EF4-FFF2-40B4-BE49-F238E27FC236}">
                <a16:creationId xmlns:a16="http://schemas.microsoft.com/office/drawing/2014/main" id="{AC84A6F4-356F-81FD-F70A-3C3D8F71D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6838" y="3597508"/>
            <a:ext cx="1295581" cy="1409897"/>
          </a:xfrm>
          <a:prstGeom prst="rect">
            <a:avLst/>
          </a:prstGeom>
        </p:spPr>
      </p:pic>
    </p:spTree>
    <p:extLst>
      <p:ext uri="{BB962C8B-B14F-4D97-AF65-F5344CB8AC3E}">
        <p14:creationId xmlns:p14="http://schemas.microsoft.com/office/powerpoint/2010/main" val="20276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185F2-0CE8-0781-1DB1-0C2F908DD755}"/>
              </a:ext>
            </a:extLst>
          </p:cNvPr>
          <p:cNvSpPr txBox="1"/>
          <p:nvPr/>
        </p:nvSpPr>
        <p:spPr>
          <a:xfrm>
            <a:off x="436728" y="450376"/>
            <a:ext cx="11464120" cy="4341573"/>
          </a:xfrm>
          <a:prstGeom prst="rect">
            <a:avLst/>
          </a:prstGeom>
          <a:noFill/>
        </p:spPr>
        <p:txBody>
          <a:bodyPr wrap="square">
            <a:spAutoFit/>
          </a:bodyPr>
          <a:lstStyle/>
          <a:p>
            <a:pPr algn="l"/>
            <a:r>
              <a:rPr lang="en-US" sz="2000" dirty="0">
                <a:solidFill>
                  <a:schemeClr val="bg1"/>
                </a:solidFill>
              </a:rPr>
              <a:t>JavaScript Fundamentals</a:t>
            </a:r>
          </a:p>
          <a:p>
            <a:pPr algn="just"/>
            <a:r>
              <a:rPr lang="en-US" dirty="0">
                <a:solidFill>
                  <a:schemeClr val="accent5">
                    <a:lumMod val="40000"/>
                    <a:lumOff val="60000"/>
                  </a:schemeClr>
                </a:solidFill>
              </a:rPr>
              <a:t>we’ll cover the following basic fundamentals of JavaScript</a:t>
            </a:r>
            <a:r>
              <a:rPr lang="en-US" dirty="0"/>
              <a:t> </a:t>
            </a:r>
          </a:p>
          <a:p>
            <a:pPr marL="1143000" lvl="2" indent="-228600" algn="just">
              <a:lnSpc>
                <a:spcPct val="150000"/>
              </a:lnSpc>
              <a:buFont typeface="+mj-lt"/>
              <a:buAutoNum type="arabicPeriod"/>
            </a:pPr>
            <a:r>
              <a:rPr lang="en-US" dirty="0">
                <a:hlinkClick r:id="rId2"/>
              </a:rPr>
              <a:t>Variables</a:t>
            </a:r>
            <a:endParaRPr lang="en-US" dirty="0"/>
          </a:p>
          <a:p>
            <a:pPr marL="1143000" lvl="2" indent="-228600" algn="just">
              <a:lnSpc>
                <a:spcPct val="150000"/>
              </a:lnSpc>
              <a:buFont typeface="+mj-lt"/>
              <a:buAutoNum type="arabicPeriod"/>
            </a:pPr>
            <a:r>
              <a:rPr lang="en-US" dirty="0">
                <a:hlinkClick r:id="rId3"/>
              </a:rPr>
              <a:t>Constants</a:t>
            </a:r>
            <a:endParaRPr lang="en-US" dirty="0"/>
          </a:p>
          <a:p>
            <a:pPr marL="1143000" lvl="2" indent="-228600" algn="just">
              <a:lnSpc>
                <a:spcPct val="150000"/>
              </a:lnSpc>
              <a:buFont typeface="+mj-lt"/>
              <a:buAutoNum type="arabicPeriod"/>
            </a:pPr>
            <a:r>
              <a:rPr lang="en-US" dirty="0">
                <a:hlinkClick r:id="rId4"/>
              </a:rPr>
              <a:t>Data Types</a:t>
            </a:r>
            <a:endParaRPr lang="en-US" dirty="0"/>
          </a:p>
          <a:p>
            <a:pPr marL="1143000" lvl="2" indent="-228600" algn="just">
              <a:lnSpc>
                <a:spcPct val="150000"/>
              </a:lnSpc>
              <a:buFont typeface="+mj-lt"/>
              <a:buAutoNum type="arabicPeriod"/>
            </a:pPr>
            <a:r>
              <a:rPr lang="en-US" dirty="0">
                <a:hlinkClick r:id="rId5"/>
              </a:rPr>
              <a:t>Objects</a:t>
            </a:r>
            <a:endParaRPr lang="en-US" dirty="0"/>
          </a:p>
          <a:p>
            <a:pPr marL="1143000" lvl="2" indent="-228600" algn="just">
              <a:lnSpc>
                <a:spcPct val="150000"/>
              </a:lnSpc>
              <a:buFont typeface="+mj-lt"/>
              <a:buAutoNum type="arabicPeriod"/>
            </a:pPr>
            <a:r>
              <a:rPr lang="en-US" dirty="0">
                <a:hlinkClick r:id="rId6"/>
              </a:rPr>
              <a:t>Arrays</a:t>
            </a:r>
            <a:endParaRPr lang="en-US" dirty="0"/>
          </a:p>
          <a:p>
            <a:pPr marL="1143000" lvl="2" indent="-228600" algn="just">
              <a:lnSpc>
                <a:spcPct val="150000"/>
              </a:lnSpc>
              <a:buFont typeface="+mj-lt"/>
              <a:buAutoNum type="arabicPeriod"/>
            </a:pPr>
            <a:r>
              <a:rPr lang="en-US" dirty="0">
                <a:hlinkClick r:id="rId7"/>
              </a:rPr>
              <a:t>Functions</a:t>
            </a:r>
            <a:endParaRPr lang="en-US" dirty="0"/>
          </a:p>
          <a:p>
            <a:pPr marL="1143000" lvl="2" indent="-228600" algn="just">
              <a:lnSpc>
                <a:spcPct val="150000"/>
              </a:lnSpc>
              <a:buFont typeface="+mj-lt"/>
              <a:buAutoNum type="arabicPeriod"/>
            </a:pPr>
            <a:r>
              <a:rPr lang="en-US" dirty="0">
                <a:hlinkClick r:id="rId8"/>
              </a:rPr>
              <a:t>Conditional statements</a:t>
            </a:r>
            <a:endParaRPr lang="en-US" dirty="0"/>
          </a:p>
          <a:p>
            <a:pPr marL="1143000" lvl="2" indent="-228600" algn="just">
              <a:lnSpc>
                <a:spcPct val="150000"/>
              </a:lnSpc>
              <a:buFont typeface="+mj-lt"/>
              <a:buAutoNum type="arabicPeriod"/>
            </a:pPr>
            <a:r>
              <a:rPr lang="en-US" dirty="0">
                <a:hlinkClick r:id="rId9"/>
              </a:rPr>
              <a:t>Loops</a:t>
            </a:r>
            <a:endParaRPr lang="en-US" dirty="0"/>
          </a:p>
          <a:p>
            <a:pPr marL="1143000" lvl="2" indent="-228600" algn="just">
              <a:lnSpc>
                <a:spcPct val="150000"/>
              </a:lnSpc>
              <a:buFont typeface="+mj-lt"/>
              <a:buAutoNum type="arabicPeriod"/>
            </a:pPr>
            <a:r>
              <a:rPr lang="en-US" dirty="0">
                <a:hlinkClick r:id="rId10"/>
              </a:rPr>
              <a:t>Switch case</a:t>
            </a:r>
            <a:endParaRPr lang="en-US" dirty="0"/>
          </a:p>
        </p:txBody>
      </p:sp>
    </p:spTree>
    <p:extLst>
      <p:ext uri="{BB962C8B-B14F-4D97-AF65-F5344CB8AC3E}">
        <p14:creationId xmlns:p14="http://schemas.microsoft.com/office/powerpoint/2010/main" val="216536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9D7CF-46D7-B00E-0BC6-C11A5A10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73" y="1460312"/>
            <a:ext cx="11332024" cy="4353634"/>
          </a:xfrm>
          <a:prstGeom prst="rect">
            <a:avLst/>
          </a:prstGeom>
        </p:spPr>
      </p:pic>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Data Types:</a:t>
            </a:r>
            <a:endParaRPr lang="en-IN" dirty="0">
              <a:solidFill>
                <a:schemeClr val="bg1"/>
              </a:solidFill>
            </a:endParaRPr>
          </a:p>
        </p:txBody>
      </p:sp>
    </p:spTree>
    <p:extLst>
      <p:ext uri="{BB962C8B-B14F-4D97-AF65-F5344CB8AC3E}">
        <p14:creationId xmlns:p14="http://schemas.microsoft.com/office/powerpoint/2010/main" val="232986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Class &amp; Object: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078313"/>
          </a:xfrm>
          <a:prstGeom prst="rect">
            <a:avLst/>
          </a:prstGeom>
          <a:noFill/>
        </p:spPr>
        <p:txBody>
          <a:bodyPr wrap="square">
            <a:spAutoFit/>
          </a:bodyPr>
          <a:lstStyle/>
          <a:p>
            <a:r>
              <a:rPr lang="en-US" dirty="0">
                <a:solidFill>
                  <a:schemeClr val="bg1"/>
                </a:solidFill>
                <a:sym typeface="Wingdings" panose="05000000000000000000" pitchFamily="2" charset="2"/>
              </a:rPr>
              <a:t></a:t>
            </a:r>
            <a:r>
              <a:rPr lang="en-US" dirty="0">
                <a:solidFill>
                  <a:schemeClr val="bg1"/>
                </a:solidFill>
              </a:rPr>
              <a:t>Objects are variables too, but they contain many values, so instead of declaring different variables for each property, you can declare an object which stores all these properties.</a:t>
            </a:r>
          </a:p>
          <a:p>
            <a:endParaRPr lang="en-US" dirty="0">
              <a:solidFill>
                <a:schemeClr val="bg1"/>
              </a:solidFill>
            </a:endParaRPr>
          </a:p>
          <a:p>
            <a:r>
              <a:rPr lang="en-US" dirty="0">
                <a:solidFill>
                  <a:schemeClr val="bg1"/>
                </a:solidFill>
              </a:rPr>
              <a:t>Example:</a:t>
            </a:r>
          </a:p>
          <a:p>
            <a:endParaRPr lang="en-US" dirty="0">
              <a:solidFill>
                <a:schemeClr val="bg1"/>
              </a:solidFill>
            </a:endParaRPr>
          </a:p>
          <a:p>
            <a:r>
              <a:rPr lang="en-US" dirty="0">
                <a:solidFill>
                  <a:schemeClr val="bg1"/>
                </a:solidFill>
              </a:rPr>
              <a:t>let contact = {</a:t>
            </a:r>
          </a:p>
          <a:p>
            <a:r>
              <a:rPr lang="en-US" dirty="0">
                <a:solidFill>
                  <a:schemeClr val="bg1"/>
                </a:solidFill>
              </a:rPr>
              <a:t>	</a:t>
            </a:r>
            <a:r>
              <a:rPr lang="en-US" dirty="0" err="1">
                <a:solidFill>
                  <a:schemeClr val="bg1"/>
                </a:solidFill>
              </a:rPr>
              <a:t>firstName</a:t>
            </a:r>
            <a:r>
              <a:rPr lang="en-US" dirty="0">
                <a:solidFill>
                  <a:schemeClr val="bg1"/>
                </a:solidFill>
              </a:rPr>
              <a:t>=‘Nick’,</a:t>
            </a:r>
          </a:p>
          <a:p>
            <a:r>
              <a:rPr lang="en-US" dirty="0">
                <a:solidFill>
                  <a:schemeClr val="bg1"/>
                </a:solidFill>
              </a:rPr>
              <a:t>	</a:t>
            </a:r>
            <a:r>
              <a:rPr lang="en-US" dirty="0" err="1">
                <a:solidFill>
                  <a:schemeClr val="bg1"/>
                </a:solidFill>
              </a:rPr>
              <a:t>lastName</a:t>
            </a:r>
            <a:r>
              <a:rPr lang="en-US" dirty="0">
                <a:solidFill>
                  <a:schemeClr val="bg1"/>
                </a:solidFill>
              </a:rPr>
              <a:t>=‘Watkins’,</a:t>
            </a:r>
          </a:p>
          <a:p>
            <a:r>
              <a:rPr lang="en-US" dirty="0">
                <a:solidFill>
                  <a:schemeClr val="bg1"/>
                </a:solidFill>
              </a:rPr>
              <a:t>	mobile=‘999999’,</a:t>
            </a:r>
          </a:p>
          <a:p>
            <a:r>
              <a:rPr lang="en-US" dirty="0">
                <a:solidFill>
                  <a:schemeClr val="bg1"/>
                </a:solidFill>
              </a:rPr>
              <a:t>	email=‘nick.Watkins@mail.com’,</a:t>
            </a:r>
          </a:p>
          <a:p>
            <a:r>
              <a:rPr lang="en-US" dirty="0">
                <a:solidFill>
                  <a:schemeClr val="bg1"/>
                </a:solidFill>
              </a:rPr>
              <a:t>	}</a:t>
            </a:r>
          </a:p>
          <a:p>
            <a:endParaRPr lang="en-US" dirty="0">
              <a:solidFill>
                <a:schemeClr val="bg1"/>
              </a:solidFill>
            </a:endParaRPr>
          </a:p>
          <a:p>
            <a:r>
              <a:rPr lang="en-IN" dirty="0">
                <a:solidFill>
                  <a:schemeClr val="bg1"/>
                </a:solidFill>
              </a:rPr>
              <a:t>Arrays:</a:t>
            </a:r>
          </a:p>
          <a:p>
            <a:r>
              <a:rPr lang="en-US" dirty="0">
                <a:solidFill>
                  <a:schemeClr val="bg1"/>
                </a:solidFill>
              </a:rPr>
              <a:t>An array is a data structure that contains a list of elements which store multiple values in a single variable.</a:t>
            </a:r>
          </a:p>
          <a:p>
            <a:endParaRPr lang="en-US" dirty="0">
              <a:solidFill>
                <a:schemeClr val="bg1"/>
              </a:solidFill>
            </a:endParaRPr>
          </a:p>
          <a:p>
            <a:r>
              <a:rPr lang="en-US" dirty="0">
                <a:solidFill>
                  <a:schemeClr val="bg1"/>
                </a:solidFill>
              </a:rPr>
              <a:t>Example:</a:t>
            </a:r>
            <a:endParaRPr lang="en-IN" dirty="0">
              <a:solidFill>
                <a:schemeClr val="bg1"/>
              </a:solidFill>
            </a:endParaRPr>
          </a:p>
          <a:p>
            <a:r>
              <a:rPr lang="en-US" dirty="0">
                <a:solidFill>
                  <a:schemeClr val="bg1"/>
                </a:solidFill>
              </a:rPr>
              <a:t>let shopping=[];</a:t>
            </a:r>
          </a:p>
          <a:p>
            <a:r>
              <a:rPr lang="en-US" dirty="0">
                <a:solidFill>
                  <a:schemeClr val="bg1"/>
                </a:solidFill>
              </a:rPr>
              <a:t>shopping=['</a:t>
            </a:r>
            <a:r>
              <a:rPr lang="en-US" dirty="0" err="1">
                <a:solidFill>
                  <a:schemeClr val="bg1"/>
                </a:solidFill>
              </a:rPr>
              <a:t>paintBrush</a:t>
            </a:r>
            <a:r>
              <a:rPr lang="en-US" dirty="0">
                <a:solidFill>
                  <a:schemeClr val="bg1"/>
                </a:solidFill>
              </a:rPr>
              <a:t>','</a:t>
            </a:r>
            <a:r>
              <a:rPr lang="en-US" dirty="0" err="1">
                <a:solidFill>
                  <a:schemeClr val="bg1"/>
                </a:solidFill>
              </a:rPr>
              <a:t>sprayPaint</a:t>
            </a:r>
            <a:r>
              <a:rPr lang="en-US" dirty="0">
                <a:solidFill>
                  <a:schemeClr val="bg1"/>
                </a:solidFill>
              </a:rPr>
              <a:t>','</a:t>
            </a:r>
            <a:r>
              <a:rPr lang="en-US" dirty="0" err="1">
                <a:solidFill>
                  <a:schemeClr val="bg1"/>
                </a:solidFill>
              </a:rPr>
              <a:t>waterColours</a:t>
            </a:r>
            <a:r>
              <a:rPr lang="en-US" dirty="0">
                <a:solidFill>
                  <a:schemeClr val="bg1"/>
                </a:solidFill>
              </a:rPr>
              <a:t>','canvas'];</a:t>
            </a:r>
            <a:endParaRPr lang="en-IN" dirty="0">
              <a:solidFill>
                <a:schemeClr val="bg1"/>
              </a:solidFill>
            </a:endParaRPr>
          </a:p>
        </p:txBody>
      </p:sp>
    </p:spTree>
    <p:extLst>
      <p:ext uri="{BB962C8B-B14F-4D97-AF65-F5344CB8AC3E}">
        <p14:creationId xmlns:p14="http://schemas.microsoft.com/office/powerpoint/2010/main" val="352218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Jquery</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09200"/>
          </a:xfrm>
          <a:prstGeom prst="rect">
            <a:avLst/>
          </a:prstGeom>
          <a:noFill/>
        </p:spPr>
        <p:txBody>
          <a:bodyPr wrap="square">
            <a:spAutoFit/>
          </a:bodyPr>
          <a:lstStyle/>
          <a:p>
            <a:pPr marL="285750" indent="-285750">
              <a:buFont typeface="Wingdings" panose="05000000000000000000" pitchFamily="2" charset="2"/>
              <a:buChar char="à"/>
            </a:pPr>
            <a:r>
              <a:rPr lang="en-US" sz="1600" dirty="0" err="1">
                <a:solidFill>
                  <a:schemeClr val="bg1"/>
                </a:solidFill>
              </a:rPr>
              <a:t>JQuery</a:t>
            </a:r>
            <a:r>
              <a:rPr lang="en-US" sz="1600" dirty="0">
                <a:solidFill>
                  <a:schemeClr val="bg1"/>
                </a:solidFill>
              </a:rPr>
              <a:t> is developed by Google. To create the first jQuery example, you need to use JavaScript file for jQuery. You can download the jQuery file from jquery.com or use the absolute URL of jQuery file.</a:t>
            </a:r>
          </a:p>
          <a:p>
            <a:pPr marL="285750" indent="-285750">
              <a:buFont typeface="Wingdings" panose="05000000000000000000" pitchFamily="2" charset="2"/>
              <a:buChar char="à"/>
            </a:pPr>
            <a:endParaRPr lang="en-US" sz="1600" dirty="0">
              <a:solidFill>
                <a:schemeClr val="bg1"/>
              </a:solidFill>
            </a:endParaRPr>
          </a:p>
          <a:p>
            <a:r>
              <a:rPr lang="en-US" sz="1600" dirty="0">
                <a:solidFill>
                  <a:schemeClr val="bg1"/>
                </a:solidFill>
              </a:rPr>
              <a:t>&lt;!DOCTYPE html&gt;  </a:t>
            </a:r>
          </a:p>
          <a:p>
            <a:r>
              <a:rPr lang="en-US" sz="1600" dirty="0">
                <a:solidFill>
                  <a:schemeClr val="bg1"/>
                </a:solidFill>
              </a:rPr>
              <a:t>&lt;html&gt;  </a:t>
            </a:r>
          </a:p>
          <a:p>
            <a:r>
              <a:rPr lang="en-US" sz="1600" dirty="0">
                <a:solidFill>
                  <a:schemeClr val="bg1"/>
                </a:solidFill>
              </a:rPr>
              <a:t>&lt;head&gt;  </a:t>
            </a:r>
          </a:p>
          <a:p>
            <a:r>
              <a:rPr lang="en-US" sz="1600" dirty="0">
                <a:solidFill>
                  <a:schemeClr val="bg1"/>
                </a:solidFill>
              </a:rPr>
              <a:t> &lt;title&gt;Second jQuery Example&lt;/title&gt;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a:t>
            </a:r>
            <a:r>
              <a:rPr lang="en-US" sz="1600" dirty="0" err="1">
                <a:solidFill>
                  <a:schemeClr val="bg1"/>
                </a:solidFill>
              </a:rPr>
              <a:t>src</a:t>
            </a:r>
            <a:r>
              <a:rPr lang="en-US" sz="1600" dirty="0">
                <a:solidFill>
                  <a:schemeClr val="bg1"/>
                </a:solidFill>
              </a:rPr>
              <a:t>="https://ajax.googleapis.com/ajax/libs/</a:t>
            </a:r>
            <a:r>
              <a:rPr lang="en-US" sz="1600" dirty="0" err="1">
                <a:solidFill>
                  <a:schemeClr val="bg1"/>
                </a:solidFill>
              </a:rPr>
              <a:t>jquery</a:t>
            </a:r>
            <a:r>
              <a:rPr lang="en-US" sz="1600" dirty="0">
                <a:solidFill>
                  <a:schemeClr val="bg1"/>
                </a:solidFill>
              </a:rPr>
              <a:t>/2.1.3/jquery.min.js"&gt;  </a:t>
            </a:r>
          </a:p>
          <a:p>
            <a:r>
              <a:rPr lang="en-US" sz="1600" dirty="0">
                <a:solidFill>
                  <a:schemeClr val="bg1"/>
                </a:solidFill>
              </a:rPr>
              <a:t> &lt;/script&gt;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language="</a:t>
            </a:r>
            <a:r>
              <a:rPr lang="en-US" sz="1600" dirty="0" err="1">
                <a:solidFill>
                  <a:schemeClr val="bg1"/>
                </a:solidFill>
              </a:rPr>
              <a:t>javascript</a:t>
            </a:r>
            <a:r>
              <a:rPr lang="en-US" sz="1600" dirty="0">
                <a:solidFill>
                  <a:schemeClr val="bg1"/>
                </a:solidFill>
              </a:rPr>
              <a:t>"&gt;  </a:t>
            </a:r>
          </a:p>
          <a:p>
            <a:r>
              <a:rPr lang="en-US" sz="1600" dirty="0">
                <a:solidFill>
                  <a:schemeClr val="bg1"/>
                </a:solidFill>
              </a:rPr>
              <a:t> $(function() {  </a:t>
            </a:r>
          </a:p>
          <a:p>
            <a:r>
              <a:rPr lang="en-US" sz="1600" dirty="0">
                <a:solidFill>
                  <a:schemeClr val="bg1"/>
                </a:solidFill>
              </a:rPr>
              <a:t> $("p").</a:t>
            </a:r>
            <a:r>
              <a:rPr lang="en-US" sz="1600" dirty="0" err="1">
                <a:solidFill>
                  <a:schemeClr val="bg1"/>
                </a:solidFill>
              </a:rPr>
              <a:t>css</a:t>
            </a:r>
            <a:r>
              <a:rPr lang="en-US" sz="1600" dirty="0">
                <a:solidFill>
                  <a:schemeClr val="bg1"/>
                </a:solidFill>
              </a:rPr>
              <a:t>("color", "red");  </a:t>
            </a:r>
          </a:p>
          <a:p>
            <a:r>
              <a:rPr lang="en-US" sz="1600" dirty="0">
                <a:solidFill>
                  <a:schemeClr val="bg1"/>
                </a:solidFill>
              </a:rPr>
              <a:t> });  </a:t>
            </a:r>
          </a:p>
          <a:p>
            <a:r>
              <a:rPr lang="en-US" sz="1600" dirty="0">
                <a:solidFill>
                  <a:schemeClr val="bg1"/>
                </a:solidFill>
              </a:rPr>
              <a:t> &lt;/script&gt;  </a:t>
            </a:r>
          </a:p>
          <a:p>
            <a:r>
              <a:rPr lang="en-US" sz="1600" dirty="0">
                <a:solidFill>
                  <a:schemeClr val="bg1"/>
                </a:solidFill>
              </a:rPr>
              <a:t> &lt;/head&gt;  </a:t>
            </a:r>
          </a:p>
          <a:p>
            <a:r>
              <a:rPr lang="en-US" sz="1600" dirty="0">
                <a:solidFill>
                  <a:schemeClr val="bg1"/>
                </a:solidFill>
              </a:rPr>
              <a:t>&lt;body&gt;  </a:t>
            </a:r>
          </a:p>
          <a:p>
            <a:r>
              <a:rPr lang="en-US" sz="1600" dirty="0">
                <a:solidFill>
                  <a:schemeClr val="bg1"/>
                </a:solidFill>
              </a:rPr>
              <a:t>&lt;p&gt;The first paragraph is selected.&lt;/p&gt;  </a:t>
            </a:r>
          </a:p>
          <a:p>
            <a:r>
              <a:rPr lang="en-US" sz="1600" dirty="0">
                <a:solidFill>
                  <a:schemeClr val="bg1"/>
                </a:solidFill>
              </a:rPr>
              <a:t>&lt;p&gt;The second paragraph is selected.&lt;/p&gt;  </a:t>
            </a:r>
          </a:p>
          <a:p>
            <a:r>
              <a:rPr lang="en-US" sz="1600" dirty="0">
                <a:solidFill>
                  <a:schemeClr val="bg1"/>
                </a:solidFill>
              </a:rPr>
              <a:t>&lt;p&gt;The third paragraph is selected.&lt;/p&gt;  </a:t>
            </a:r>
          </a:p>
          <a:p>
            <a:r>
              <a:rPr lang="en-US" sz="1600" dirty="0">
                <a:solidFill>
                  <a:schemeClr val="bg1"/>
                </a:solidFill>
              </a:rPr>
              <a:t>&lt;/body&gt;  </a:t>
            </a:r>
          </a:p>
          <a:p>
            <a:r>
              <a:rPr lang="en-US" sz="1600" dirty="0">
                <a:solidFill>
                  <a:schemeClr val="bg1"/>
                </a:solidFill>
              </a:rPr>
              <a:t>&lt;/html&gt;</a:t>
            </a:r>
            <a:endParaRPr lang="en-US" sz="1600" b="0" i="0" dirty="0">
              <a:solidFill>
                <a:srgbClr val="333333"/>
              </a:solidFill>
              <a:effectLst/>
              <a:highlight>
                <a:srgbClr val="FFFFFF"/>
              </a:highlight>
              <a:latin typeface="inter-regular"/>
            </a:endParaRPr>
          </a:p>
          <a:p>
            <a:r>
              <a:rPr lang="en-IN" sz="1600" dirty="0">
                <a:hlinkClick r:id="rId2"/>
              </a:rPr>
              <a:t>https://www.javatpoint.com/jquery-selectors</a:t>
            </a:r>
            <a:endParaRPr lang="en-IN" dirty="0"/>
          </a:p>
        </p:txBody>
      </p:sp>
    </p:spTree>
    <p:extLst>
      <p:ext uri="{BB962C8B-B14F-4D97-AF65-F5344CB8AC3E}">
        <p14:creationId xmlns:p14="http://schemas.microsoft.com/office/powerpoint/2010/main" val="308551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Advanced </a:t>
            </a:r>
            <a:r>
              <a:rPr lang="en-US" dirty="0" err="1">
                <a:solidFill>
                  <a:schemeClr val="bg1"/>
                </a:solidFill>
              </a:rPr>
              <a:t>Javascript</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2554545"/>
          </a:xfrm>
          <a:prstGeom prst="rect">
            <a:avLst/>
          </a:prstGeom>
          <a:noFill/>
        </p:spPr>
        <p:txBody>
          <a:bodyPr wrap="square">
            <a:spAutoFit/>
          </a:bodyPr>
          <a:lstStyle/>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Recursion</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Closure</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Arrow Functions</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Rest Parameters &amp; Spread Operator</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Global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Binding</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Prototype</a:t>
            </a:r>
            <a:endParaRPr lang="en-IN" sz="2000" dirty="0">
              <a:solidFill>
                <a:schemeClr val="bg1"/>
              </a:solidFill>
            </a:endParaRPr>
          </a:p>
        </p:txBody>
      </p:sp>
    </p:spTree>
    <p:extLst>
      <p:ext uri="{BB962C8B-B14F-4D97-AF65-F5344CB8AC3E}">
        <p14:creationId xmlns:p14="http://schemas.microsoft.com/office/powerpoint/2010/main" val="412113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1293</Words>
  <Application>Microsoft Office PowerPoint</Application>
  <PresentationFormat>Widescreen</PresentationFormat>
  <Paragraphs>163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inter-regular</vt:lpstr>
      <vt:lpstr>Open Sans</vt:lpstr>
      <vt:lpstr>Wingdings</vt:lpstr>
      <vt:lpstr>Office Theme</vt:lpstr>
      <vt:lpstr>Advance Java Script</vt:lpstr>
      <vt:lpstr>Java Script</vt:lpstr>
      <vt:lpstr>Java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V</dc:creator>
  <cp:lastModifiedBy>Srinivas V</cp:lastModifiedBy>
  <cp:revision>12</cp:revision>
  <dcterms:created xsi:type="dcterms:W3CDTF">2024-07-13T06:35:48Z</dcterms:created>
  <dcterms:modified xsi:type="dcterms:W3CDTF">2024-07-19T05:32:15Z</dcterms:modified>
</cp:coreProperties>
</file>