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88" y="-9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966F9-7ADB-F2A5-CB84-6A17F22DB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AE01D7-C1D3-02FD-CBE5-D7DFAADFC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03E4A-87D6-BD03-408E-1C1099F1D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2C036-C762-4931-86E5-C4C41C4A0A08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403EC-BBE4-B205-30A9-D5F90C343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DF62E-257F-4950-955C-A9F23D309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ED8B-C0C8-4AE7-91CB-3CD631CCA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556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5E3D-DBAB-F9D4-1A94-C471370E7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797133-A3BF-AD4C-CF63-9305F661B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CA174-24FB-FA6F-78B3-A5682D98A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2C036-C762-4931-86E5-C4C41C4A0A08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6F3BF-F1B9-4DC7-2F70-18BC5FBAD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FBBCA-ADBA-51F9-9D3F-79B4CC026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ED8B-C0C8-4AE7-91CB-3CD631CCA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942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8FA72E-7667-F4A2-A2C8-6FE686BE41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E52A55-BF39-692A-BCB4-3443CEC82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204D0-F755-80CE-1B26-FE614484B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2C036-C762-4931-86E5-C4C41C4A0A08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6FA71-4EE9-ECF3-78FD-B92AC5879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0F6B3-79E4-29B8-23A1-1160C14E1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ED8B-C0C8-4AE7-91CB-3CD631CCA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098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DCD4A-A714-77CD-4C9C-318A5DED4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2E165-ABAA-9EE8-737A-A441E7933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9E7CE-87BF-493F-7BD8-0987BF887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2C036-C762-4931-86E5-C4C41C4A0A08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D40B-7226-2197-D81A-079A6AFE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294AF-43C6-63EF-1625-05DBAE82A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ED8B-C0C8-4AE7-91CB-3CD631CCA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992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99222-BE7A-3C2F-CC10-929B736BC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356ED-516D-F76B-4C23-D348FB4F9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94247-2AF3-D72A-7A6F-23AA979D4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2C036-C762-4931-86E5-C4C41C4A0A08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D1C50-04EE-35B1-BE8F-A1B7C3C13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8D628-CF75-69B7-D551-F40835988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ED8B-C0C8-4AE7-91CB-3CD631CCA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55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E8668-2D1F-F75A-094B-24572B0B4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6C2DE-7553-E132-DCA6-147495AFB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448F9-BFE3-C883-5CE4-7958A83E9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996A3-BA96-AAF8-36CB-E8E2078DC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2C036-C762-4931-86E5-C4C41C4A0A08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5EF36-F1EB-96AC-8292-E06DF1854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07CA4-814C-C356-6DAD-B60E6B75B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ED8B-C0C8-4AE7-91CB-3CD631CCA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344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60E73-B4D9-A8B0-B407-8D9D3DEF8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3E4BF-F661-A0A0-1F5F-5DF9843F2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F97A0-2D87-80A2-77CF-0A65EFE3C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ECD08E-C813-48FF-2496-1E3EE0A583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5A67C9-E381-6D5D-52A5-958F97CF6B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ECAAEE-CE1E-C4D5-8624-6E2D464E9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2C036-C762-4931-86E5-C4C41C4A0A08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678530-6E92-E2D7-C803-0E93A093B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226FAC-C14F-FFB8-028C-C1D2B7AF6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ED8B-C0C8-4AE7-91CB-3CD631CCA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776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97936-347D-3CA2-56C8-85CB8F963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1EE3BD-9CB9-B421-0413-24B898759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2C036-C762-4931-86E5-C4C41C4A0A08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8E425E-F184-8BA7-13A5-801AB18D3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0DCFB5-3C7F-1745-C01A-7671B585A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ED8B-C0C8-4AE7-91CB-3CD631CCA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45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D9B9B5-11D5-6BCC-FB4D-6BD921ACE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2C036-C762-4931-86E5-C4C41C4A0A08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BF1684-8750-7047-711F-64E537A68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F872F-34B0-69AF-2044-101D8DCA3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ED8B-C0C8-4AE7-91CB-3CD631CCA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73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74DFF-C05E-4A95-7212-33570455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64277-4D94-CE6B-2680-5099F0320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C3C5B-8E5E-DC8D-39A3-7DF971AC7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63020-E0DB-D80F-CB19-7512D463A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2C036-C762-4931-86E5-C4C41C4A0A08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3D8B8-B02E-65A6-B52E-DE5D646C2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DA9BC-0361-1B7B-783A-254B5833C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ED8B-C0C8-4AE7-91CB-3CD631CCA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77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BCDFB-45F2-DB60-A89B-04D9B00DD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B5B615-762B-5E73-485D-0489B5442F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D135F5-4F5B-E0BB-31C0-FAAE7E070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7FFB6-5F63-B7EB-AFC4-7B05A0842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2C036-C762-4931-86E5-C4C41C4A0A08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B5840-FC7F-E79E-457E-77463D8F9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64382-43DF-350E-A0D5-36CF13715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ED8B-C0C8-4AE7-91CB-3CD631CCA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086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wallpapercave.com/login-page-wallpapers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79E8CE-0D1B-30D3-60B3-0C80D1889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CD2FE-1E8D-0469-6B25-0FF09A7A8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86ADE-A103-DFB6-A647-0F4837B34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2C036-C762-4931-86E5-C4C41C4A0A08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CE4A-7C50-C0B7-9A1F-0FFFDAC475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8BC05-BED5-932E-5BF9-0286D5FE5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6ED8B-C0C8-4AE7-91CB-3CD631CCA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88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learn/getting-started/an-introduction-to-the-npm-package-manager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ypescriptlang.org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BEB33-14BF-AA8A-FC02-195DA27A49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887" y="175846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8800" dirty="0">
                <a:solidFill>
                  <a:schemeClr val="bg1"/>
                </a:solidFill>
              </a:rPr>
              <a:t>Node JS </a:t>
            </a:r>
            <a:br>
              <a:rPr lang="en-US" sz="8800" dirty="0">
                <a:solidFill>
                  <a:schemeClr val="bg1"/>
                </a:solidFill>
              </a:rPr>
            </a:br>
            <a:r>
              <a:rPr lang="en-US" sz="8800" dirty="0">
                <a:solidFill>
                  <a:schemeClr val="bg1"/>
                </a:solidFill>
              </a:rPr>
              <a:t>&amp; NPM</a:t>
            </a:r>
            <a:endParaRPr lang="en-IN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850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F42421-6B26-EE09-3970-9567F91FE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852" y="267598"/>
            <a:ext cx="8415131" cy="815767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NodeJS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6485F3-79F4-B894-7B8E-44C56DFF8761}"/>
              </a:ext>
            </a:extLst>
          </p:cNvPr>
          <p:cNvSpPr txBox="1"/>
          <p:nvPr/>
        </p:nvSpPr>
        <p:spPr>
          <a:xfrm>
            <a:off x="241852" y="1237926"/>
            <a:ext cx="11257722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Node.js® is a free, open-source, cross-platform JavaScript runtime environment that lets developers create servers, web apps, command line tools and scripts.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IN" sz="2800" dirty="0">
                <a:solidFill>
                  <a:schemeClr val="bg1"/>
                </a:solidFill>
                <a:hlinkClick r:id="rId2"/>
              </a:rPr>
              <a:t>https://nodejs.org/en</a:t>
            </a:r>
            <a:endParaRPr lang="en-IN" sz="2800" dirty="0">
              <a:solidFill>
                <a:schemeClr val="bg1"/>
              </a:solidFill>
            </a:endParaRPr>
          </a:p>
          <a:p>
            <a:endParaRPr lang="en-IN" sz="2800" dirty="0">
              <a:solidFill>
                <a:schemeClr val="bg1"/>
              </a:solidFill>
            </a:endParaRPr>
          </a:p>
          <a:p>
            <a:r>
              <a:rPr lang="en-IN" sz="2800" u="sng" dirty="0">
                <a:solidFill>
                  <a:schemeClr val="bg1"/>
                </a:solidFill>
              </a:rPr>
              <a:t>Difference between </a:t>
            </a:r>
            <a:r>
              <a:rPr lang="en-IN" sz="2800" u="sng" dirty="0" err="1">
                <a:solidFill>
                  <a:schemeClr val="bg1"/>
                </a:solidFill>
              </a:rPr>
              <a:t>nodejs</a:t>
            </a:r>
            <a:r>
              <a:rPr lang="en-IN" sz="2800" u="sng" dirty="0">
                <a:solidFill>
                  <a:schemeClr val="bg1"/>
                </a:solidFill>
              </a:rPr>
              <a:t> and browser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Both the browser and Node.js use JavaScript as their programming language. Building apps that run in the browser is completely different from building a Node.js application. Despite the fact that it's always JavaScript, there are some key differences that make the experience radically different.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From the perspective of a frontend developer who extensively uses JavaScript, Node.js apps bring with them a huge advantage: the comfort of programming everything - the frontend and the backend - in a single language.</a:t>
            </a:r>
          </a:p>
          <a:p>
            <a:endParaRPr lang="en-IN" sz="2800" u="sng" dirty="0">
              <a:solidFill>
                <a:schemeClr val="bg1"/>
              </a:solidFill>
            </a:endParaRPr>
          </a:p>
          <a:p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042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F42421-6B26-EE09-3970-9567F91FE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852" y="267598"/>
            <a:ext cx="8415131" cy="815767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NPM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6485F3-79F4-B894-7B8E-44C56DFF8761}"/>
              </a:ext>
            </a:extLst>
          </p:cNvPr>
          <p:cNvSpPr txBox="1"/>
          <p:nvPr/>
        </p:nvSpPr>
        <p:spPr>
          <a:xfrm>
            <a:off x="241852" y="1237926"/>
            <a:ext cx="1125772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sz="2800" dirty="0" err="1">
                <a:solidFill>
                  <a:schemeClr val="bg1"/>
                </a:solidFill>
              </a:rPr>
              <a:t>npm</a:t>
            </a:r>
            <a:r>
              <a:rPr lang="en-US" sz="2800" dirty="0">
                <a:solidFill>
                  <a:schemeClr val="bg1"/>
                </a:solidFill>
              </a:rPr>
              <a:t> is the standard package manager for Node.js.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en-US" sz="2800" dirty="0" err="1">
                <a:solidFill>
                  <a:schemeClr val="bg1"/>
                </a:solidFill>
              </a:rPr>
              <a:t>npm</a:t>
            </a:r>
            <a:r>
              <a:rPr lang="en-US" sz="2800" dirty="0">
                <a:solidFill>
                  <a:schemeClr val="bg1"/>
                </a:solidFill>
              </a:rPr>
              <a:t> manages downloads of dependencies of your project.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en-IN" sz="2800" dirty="0" err="1">
                <a:solidFill>
                  <a:schemeClr val="bg1"/>
                </a:solidFill>
              </a:rPr>
              <a:t>npm</a:t>
            </a:r>
            <a:r>
              <a:rPr lang="en-IN" sz="2800" dirty="0">
                <a:solidFill>
                  <a:schemeClr val="bg1"/>
                </a:solidFill>
              </a:rPr>
              <a:t> install &lt;package-name&gt;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en-IN" sz="2800" dirty="0" err="1">
                <a:solidFill>
                  <a:schemeClr val="bg1"/>
                </a:solidFill>
              </a:rPr>
              <a:t>npm</a:t>
            </a:r>
            <a:r>
              <a:rPr lang="en-IN" sz="2800" dirty="0">
                <a:solidFill>
                  <a:schemeClr val="bg1"/>
                </a:solidFill>
              </a:rPr>
              <a:t> update &lt;package-name&gt;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en-IN" sz="2800" dirty="0">
                <a:solidFill>
                  <a:schemeClr val="bg1"/>
                </a:solidFill>
                <a:hlinkClick r:id="rId2"/>
              </a:rPr>
              <a:t>https://nodejs.org/en/learn/getting-started/an-introduction-to-the-npm-package-manager</a:t>
            </a: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à"/>
            </a:pPr>
            <a:endParaRPr lang="en-IN" sz="2800" dirty="0">
              <a:solidFill>
                <a:schemeClr val="bg1"/>
              </a:solidFill>
            </a:endParaRPr>
          </a:p>
          <a:p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739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F42421-6B26-EE09-3970-9567F91FE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852" y="267598"/>
            <a:ext cx="8415131" cy="815767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What is typescript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6485F3-79F4-B894-7B8E-44C56DFF8761}"/>
              </a:ext>
            </a:extLst>
          </p:cNvPr>
          <p:cNvSpPr txBox="1"/>
          <p:nvPr/>
        </p:nvSpPr>
        <p:spPr>
          <a:xfrm>
            <a:off x="241852" y="1237926"/>
            <a:ext cx="1125772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en-US" sz="3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TypeScript</a:t>
            </a:r>
            <a:r>
              <a:rPr lang="en-US" sz="3200" dirty="0">
                <a:solidFill>
                  <a:schemeClr val="bg1"/>
                </a:solidFill>
              </a:rPr>
              <a:t> is an open-source language maintained and developed by Microsoft. It's loved and used by a lot of software developers around the world.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en-US" sz="3200" dirty="0">
                <a:solidFill>
                  <a:schemeClr val="bg1"/>
                </a:solidFill>
              </a:rPr>
              <a:t>Basically, it's a superset of JavaScript that adds new capabilities to the language. The most notable addition is static type definitions, something that is not present in plain JavaScript.</a:t>
            </a:r>
            <a:endParaRPr lang="en-IN" sz="3200" dirty="0">
              <a:solidFill>
                <a:schemeClr val="bg1"/>
              </a:solidFill>
            </a:endParaRPr>
          </a:p>
          <a:p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53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F42421-6B26-EE09-3970-9567F91FE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852" y="267598"/>
            <a:ext cx="8415131" cy="815767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Typescript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6485F3-79F4-B894-7B8E-44C56DFF8761}"/>
              </a:ext>
            </a:extLst>
          </p:cNvPr>
          <p:cNvSpPr txBox="1"/>
          <p:nvPr/>
        </p:nvSpPr>
        <p:spPr>
          <a:xfrm>
            <a:off x="241852" y="1237926"/>
            <a:ext cx="1125772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sym typeface="Wingdings" panose="05000000000000000000" pitchFamily="2" charset="2"/>
              </a:rPr>
              <a:t>type User = {</a:t>
            </a:r>
          </a:p>
          <a:p>
            <a:r>
              <a:rPr lang="en-US" sz="2800" dirty="0">
                <a:solidFill>
                  <a:schemeClr val="bg1"/>
                </a:solidFill>
                <a:sym typeface="Wingdings" panose="05000000000000000000" pitchFamily="2" charset="2"/>
              </a:rPr>
              <a:t>  name: string;</a:t>
            </a:r>
          </a:p>
          <a:p>
            <a:r>
              <a:rPr lang="en-US" sz="2800" dirty="0">
                <a:solidFill>
                  <a:schemeClr val="bg1"/>
                </a:solidFill>
                <a:sym typeface="Wingdings" panose="05000000000000000000" pitchFamily="2" charset="2"/>
              </a:rPr>
              <a:t>  age: number;</a:t>
            </a:r>
          </a:p>
          <a:p>
            <a:r>
              <a:rPr lang="en-US" sz="2800" dirty="0">
                <a:solidFill>
                  <a:schemeClr val="bg1"/>
                </a:solidFill>
                <a:sym typeface="Wingdings" panose="05000000000000000000" pitchFamily="2" charset="2"/>
              </a:rPr>
              <a:t>};</a:t>
            </a:r>
          </a:p>
          <a:p>
            <a:r>
              <a:rPr lang="en-US" sz="2800" dirty="0">
                <a:solidFill>
                  <a:schemeClr val="bg1"/>
                </a:solidFill>
                <a:sym typeface="Wingdings" panose="05000000000000000000" pitchFamily="2" charset="2"/>
              </a:rPr>
              <a:t>function </a:t>
            </a:r>
            <a:r>
              <a:rPr lang="en-US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isAdult</a:t>
            </a:r>
            <a:r>
              <a:rPr lang="en-US" sz="2800" dirty="0">
                <a:solidFill>
                  <a:schemeClr val="bg1"/>
                </a:solidFill>
                <a:sym typeface="Wingdings" panose="05000000000000000000" pitchFamily="2" charset="2"/>
              </a:rPr>
              <a:t>(user: User): </a:t>
            </a:r>
            <a:r>
              <a:rPr lang="en-US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boolean</a:t>
            </a:r>
            <a:r>
              <a:rPr lang="en-US" sz="2800" dirty="0">
                <a:solidFill>
                  <a:schemeClr val="bg1"/>
                </a:solidFill>
                <a:sym typeface="Wingdings" panose="05000000000000000000" pitchFamily="2" charset="2"/>
              </a:rPr>
              <a:t> {</a:t>
            </a:r>
          </a:p>
          <a:p>
            <a:r>
              <a:rPr lang="en-US" sz="2800" dirty="0">
                <a:solidFill>
                  <a:schemeClr val="bg1"/>
                </a:solidFill>
                <a:sym typeface="Wingdings" panose="05000000000000000000" pitchFamily="2" charset="2"/>
              </a:rPr>
              <a:t>  return </a:t>
            </a:r>
            <a:r>
              <a:rPr lang="en-US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user.age</a:t>
            </a:r>
            <a:r>
              <a:rPr lang="en-US" sz="2800" dirty="0">
                <a:solidFill>
                  <a:schemeClr val="bg1"/>
                </a:solidFill>
                <a:sym typeface="Wingdings" panose="05000000000000000000" pitchFamily="2" charset="2"/>
              </a:rPr>
              <a:t> &gt;= 18;</a:t>
            </a:r>
          </a:p>
          <a:p>
            <a:r>
              <a:rPr lang="en-US" sz="2800" dirty="0">
                <a:solidFill>
                  <a:schemeClr val="bg1"/>
                </a:solidFill>
                <a:sym typeface="Wingdings" panose="05000000000000000000" pitchFamily="2" charset="2"/>
              </a:rPr>
              <a:t>}</a:t>
            </a:r>
          </a:p>
          <a:p>
            <a:r>
              <a:rPr lang="en-US" sz="2800" dirty="0">
                <a:solidFill>
                  <a:schemeClr val="bg1"/>
                </a:solidFill>
                <a:sym typeface="Wingdings" panose="05000000000000000000" pitchFamily="2" charset="2"/>
              </a:rPr>
              <a:t>const </a:t>
            </a:r>
            <a:r>
              <a:rPr lang="en-US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justine</a:t>
            </a:r>
            <a:r>
              <a:rPr lang="en-US" sz="2800" dirty="0">
                <a:solidFill>
                  <a:schemeClr val="bg1"/>
                </a:solidFill>
                <a:sym typeface="Wingdings" panose="05000000000000000000" pitchFamily="2" charset="2"/>
              </a:rPr>
              <a:t>: User = {</a:t>
            </a:r>
          </a:p>
          <a:p>
            <a:r>
              <a:rPr lang="en-US" sz="2800" dirty="0">
                <a:solidFill>
                  <a:schemeClr val="bg1"/>
                </a:solidFill>
                <a:sym typeface="Wingdings" panose="05000000000000000000" pitchFamily="2" charset="2"/>
              </a:rPr>
              <a:t>  name: 'Justine',</a:t>
            </a:r>
          </a:p>
          <a:p>
            <a:r>
              <a:rPr lang="en-US" sz="2800" dirty="0">
                <a:solidFill>
                  <a:schemeClr val="bg1"/>
                </a:solidFill>
                <a:sym typeface="Wingdings" panose="05000000000000000000" pitchFamily="2" charset="2"/>
              </a:rPr>
              <a:t>  age: 'Secret!',</a:t>
            </a:r>
          </a:p>
          <a:p>
            <a:r>
              <a:rPr lang="en-US" sz="2800" dirty="0">
                <a:solidFill>
                  <a:schemeClr val="bg1"/>
                </a:solidFill>
                <a:sym typeface="Wingdings" panose="05000000000000000000" pitchFamily="2" charset="2"/>
              </a:rPr>
              <a:t>};</a:t>
            </a:r>
          </a:p>
          <a:p>
            <a:r>
              <a:rPr lang="en-US" sz="2800" dirty="0">
                <a:solidFill>
                  <a:schemeClr val="bg1"/>
                </a:solidFill>
                <a:sym typeface="Wingdings" panose="05000000000000000000" pitchFamily="2" charset="2"/>
              </a:rPr>
              <a:t>const </a:t>
            </a:r>
            <a:r>
              <a:rPr lang="en-US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isJustineAnAdult</a:t>
            </a:r>
            <a:r>
              <a:rPr lang="en-US" sz="2800" dirty="0">
                <a:solidFill>
                  <a:schemeClr val="bg1"/>
                </a:solidFill>
                <a:sym typeface="Wingdings" panose="05000000000000000000" pitchFamily="2" charset="2"/>
              </a:rPr>
              <a:t>: string = </a:t>
            </a:r>
            <a:r>
              <a:rPr lang="en-US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isAdult</a:t>
            </a:r>
            <a:r>
              <a:rPr lang="en-US" sz="2800" dirty="0">
                <a:solidFill>
                  <a:schemeClr val="bg1"/>
                </a:solidFill>
                <a:sym typeface="Wingdings" panose="05000000000000000000" pitchFamily="2" charset="2"/>
              </a:rPr>
              <a:t>(</a:t>
            </a:r>
            <a:r>
              <a:rPr lang="en-US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justine</a:t>
            </a:r>
            <a:r>
              <a:rPr lang="en-US" sz="2800" dirty="0">
                <a:solidFill>
                  <a:schemeClr val="bg1"/>
                </a:solidFill>
                <a:sym typeface="Wingdings" panose="05000000000000000000" pitchFamily="2" charset="2"/>
              </a:rPr>
              <a:t>, "I shouldn't be here!");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179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F42421-6B26-EE09-3970-9567F91FE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852" y="267598"/>
            <a:ext cx="9458739" cy="815767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Compile Typescript to </a:t>
            </a:r>
            <a:r>
              <a:rPr lang="en-US" b="1" dirty="0" err="1">
                <a:solidFill>
                  <a:schemeClr val="bg1"/>
                </a:solidFill>
              </a:rPr>
              <a:t>Javascript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6485F3-79F4-B894-7B8E-44C56DFF8761}"/>
              </a:ext>
            </a:extLst>
          </p:cNvPr>
          <p:cNvSpPr txBox="1"/>
          <p:nvPr/>
        </p:nvSpPr>
        <p:spPr>
          <a:xfrm>
            <a:off x="241852" y="1237926"/>
            <a:ext cx="11257722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To install TypeScript in our project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npm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i</a:t>
            </a:r>
            <a:r>
              <a:rPr lang="en-US" sz="2800" dirty="0">
                <a:solidFill>
                  <a:schemeClr val="bg1"/>
                </a:solidFill>
              </a:rPr>
              <a:t> -D typescript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If you want to run TypeScript code in Node.js, you need to compile it to JavaScript first. You can do this using the TypeScript compiler </a:t>
            </a:r>
            <a:r>
              <a:rPr lang="en-US" sz="2800" dirty="0" err="1">
                <a:solidFill>
                  <a:schemeClr val="bg1"/>
                </a:solidFill>
              </a:rPr>
              <a:t>tsc</a:t>
            </a:r>
            <a:r>
              <a:rPr lang="en-US" sz="2800" dirty="0">
                <a:solidFill>
                  <a:schemeClr val="bg1"/>
                </a:solidFill>
              </a:rPr>
              <a:t> as shown earlier.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&gt;</a:t>
            </a:r>
            <a:r>
              <a:rPr lang="en-US" sz="2800" dirty="0" err="1">
                <a:solidFill>
                  <a:schemeClr val="bg1"/>
                </a:solidFill>
              </a:rPr>
              <a:t>npx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tsc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mySample.ts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&gt;node mySample.js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595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D6485F3-79F4-B894-7B8E-44C56DFF8761}"/>
              </a:ext>
            </a:extLst>
          </p:cNvPr>
          <p:cNvSpPr txBox="1"/>
          <p:nvPr/>
        </p:nvSpPr>
        <p:spPr>
          <a:xfrm>
            <a:off x="241852" y="3185995"/>
            <a:ext cx="1125772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dirty="0">
                <a:solidFill>
                  <a:schemeClr val="bg1"/>
                </a:solidFill>
              </a:rPr>
              <a:t>Thank you</a:t>
            </a:r>
          </a:p>
          <a:p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817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376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Node JS  &amp; NPM</vt:lpstr>
      <vt:lpstr>NodeJS</vt:lpstr>
      <vt:lpstr>NPM</vt:lpstr>
      <vt:lpstr>What is typescript</vt:lpstr>
      <vt:lpstr>Typescript</vt:lpstr>
      <vt:lpstr>Compile Typescript to Javascript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Srinivas V</dc:creator>
  <cp:lastModifiedBy>Srinivas V</cp:lastModifiedBy>
  <cp:revision>3</cp:revision>
  <dcterms:created xsi:type="dcterms:W3CDTF">2024-07-19T03:51:16Z</dcterms:created>
  <dcterms:modified xsi:type="dcterms:W3CDTF">2024-07-20T05:53:10Z</dcterms:modified>
</cp:coreProperties>
</file>