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2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66662-7902-4C09-8E10-386BC419467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A99D0E-301B-4BED-9CEB-097EB73BC31E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Group Members:</a:t>
          </a:r>
        </a:p>
      </dgm:t>
    </dgm:pt>
    <dgm:pt modelId="{52669C4C-E6AE-4AF2-B2D6-1FADD34D406A}" type="parTrans" cxnId="{8A2E56A0-E1B8-40FB-8879-86AD24F8774E}">
      <dgm:prSet/>
      <dgm:spPr/>
      <dgm:t>
        <a:bodyPr/>
        <a:lstStyle/>
        <a:p>
          <a:endParaRPr lang="en-US"/>
        </a:p>
      </dgm:t>
    </dgm:pt>
    <dgm:pt modelId="{35B435E7-938B-4462-A673-61CB27021042}" type="sibTrans" cxnId="{8A2E56A0-E1B8-40FB-8879-86AD24F8774E}">
      <dgm:prSet/>
      <dgm:spPr/>
      <dgm:t>
        <a:bodyPr/>
        <a:lstStyle/>
        <a:p>
          <a:endParaRPr lang="en-US"/>
        </a:p>
      </dgm:t>
    </dgm:pt>
    <dgm:pt modelId="{191C9EB1-A5D3-4E78-89FD-DBEEA011ADA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Adithya Reddy</a:t>
          </a:r>
        </a:p>
      </dgm:t>
    </dgm:pt>
    <dgm:pt modelId="{5470AEF6-BB2F-4072-A988-20AE956B2F3D}" type="parTrans" cxnId="{06FDE59C-FB12-4CE1-9AA2-AC536B7F7851}">
      <dgm:prSet/>
      <dgm:spPr/>
      <dgm:t>
        <a:bodyPr/>
        <a:lstStyle/>
        <a:p>
          <a:endParaRPr lang="en-US"/>
        </a:p>
      </dgm:t>
    </dgm:pt>
    <dgm:pt modelId="{B021CEE0-CDD7-42B2-91EA-ABB7F6557116}" type="sibTrans" cxnId="{06FDE59C-FB12-4CE1-9AA2-AC536B7F7851}">
      <dgm:prSet/>
      <dgm:spPr/>
      <dgm:t>
        <a:bodyPr/>
        <a:lstStyle/>
        <a:p>
          <a:endParaRPr lang="en-US"/>
        </a:p>
      </dgm:t>
    </dgm:pt>
    <dgm:pt modelId="{CE7355C0-3998-40A6-AB3E-2F8732E248EC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Sravya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Kotwal</a:t>
          </a:r>
        </a:p>
      </dgm:t>
    </dgm:pt>
    <dgm:pt modelId="{D088AD58-81D7-435A-8DB3-3A3BDFD42E7B}" type="parTrans" cxnId="{34A9A29D-DDB1-4F56-B8DB-D6E56FE14A63}">
      <dgm:prSet/>
      <dgm:spPr/>
      <dgm:t>
        <a:bodyPr/>
        <a:lstStyle/>
        <a:p>
          <a:endParaRPr lang="en-US"/>
        </a:p>
      </dgm:t>
    </dgm:pt>
    <dgm:pt modelId="{1F7E4E8D-39CD-433D-B608-C2F51CAE2104}" type="sibTrans" cxnId="{34A9A29D-DDB1-4F56-B8DB-D6E56FE14A63}">
      <dgm:prSet/>
      <dgm:spPr/>
      <dgm:t>
        <a:bodyPr/>
        <a:lstStyle/>
        <a:p>
          <a:endParaRPr lang="en-US"/>
        </a:p>
      </dgm:t>
    </dgm:pt>
    <dgm:pt modelId="{179EF387-7534-489E-B62B-05ED676CEC7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Keerthana Reddy</a:t>
          </a:r>
        </a:p>
      </dgm:t>
    </dgm:pt>
    <dgm:pt modelId="{04537F6B-1EAD-438E-8A54-30A4A10F5CD4}" type="parTrans" cxnId="{6E1980E8-4971-428D-B5BE-1FFF9183B288}">
      <dgm:prSet/>
      <dgm:spPr/>
      <dgm:t>
        <a:bodyPr/>
        <a:lstStyle/>
        <a:p>
          <a:endParaRPr lang="en-US"/>
        </a:p>
      </dgm:t>
    </dgm:pt>
    <dgm:pt modelId="{95FFE98C-1CEC-46E7-8BED-5682CDC80BB3}" type="sibTrans" cxnId="{6E1980E8-4971-428D-B5BE-1FFF9183B288}">
      <dgm:prSet/>
      <dgm:spPr/>
      <dgm:t>
        <a:bodyPr/>
        <a:lstStyle/>
        <a:p>
          <a:endParaRPr lang="en-US"/>
        </a:p>
      </dgm:t>
    </dgm:pt>
    <dgm:pt modelId="{3C2816FE-20EF-4E0F-8A6C-25A2ADC9741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Saranya Chakravarthy Korrapati</a:t>
          </a:r>
        </a:p>
      </dgm:t>
    </dgm:pt>
    <dgm:pt modelId="{9C3D60B0-288B-4D52-A247-17B785CD8A0C}" type="parTrans" cxnId="{0043C4D3-7077-46C8-9943-EEB35EDB958F}">
      <dgm:prSet/>
      <dgm:spPr/>
      <dgm:t>
        <a:bodyPr/>
        <a:lstStyle/>
        <a:p>
          <a:endParaRPr lang="en-US"/>
        </a:p>
      </dgm:t>
    </dgm:pt>
    <dgm:pt modelId="{54937CBF-D741-44AC-888D-2A9DFEDEEED1}" type="sibTrans" cxnId="{0043C4D3-7077-46C8-9943-EEB35EDB958F}">
      <dgm:prSet/>
      <dgm:spPr/>
      <dgm:t>
        <a:bodyPr/>
        <a:lstStyle/>
        <a:p>
          <a:endParaRPr lang="en-US"/>
        </a:p>
      </dgm:t>
    </dgm:pt>
    <dgm:pt modelId="{2B2B2FE5-12DA-4A85-8654-E83E0C0A39B9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Akhil Nakka</a:t>
          </a:r>
        </a:p>
      </dgm:t>
    </dgm:pt>
    <dgm:pt modelId="{7FC52D5F-1195-4034-8A2A-6717F3993031}" type="parTrans" cxnId="{C79A0236-7379-425B-AA50-62FED0E895D6}">
      <dgm:prSet/>
      <dgm:spPr/>
      <dgm:t>
        <a:bodyPr/>
        <a:lstStyle/>
        <a:p>
          <a:endParaRPr lang="en-US"/>
        </a:p>
      </dgm:t>
    </dgm:pt>
    <dgm:pt modelId="{3301FBBD-44FE-4407-B73E-D6A950F31307}" type="sibTrans" cxnId="{C79A0236-7379-425B-AA50-62FED0E895D6}">
      <dgm:prSet/>
      <dgm:spPr/>
      <dgm:t>
        <a:bodyPr/>
        <a:lstStyle/>
        <a:p>
          <a:endParaRPr lang="en-US"/>
        </a:p>
      </dgm:t>
    </dgm:pt>
    <dgm:pt modelId="{7720C65C-8F7F-4C72-8B18-562F5B06672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Samuel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Sowpathi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0EAF07-695E-4DAC-80F2-CE4A94FD76C3}" type="parTrans" cxnId="{EDE911D7-17AF-4297-BE3F-B7D1C74675BE}">
      <dgm:prSet/>
      <dgm:spPr/>
      <dgm:t>
        <a:bodyPr/>
        <a:lstStyle/>
        <a:p>
          <a:endParaRPr lang="en-US"/>
        </a:p>
      </dgm:t>
    </dgm:pt>
    <dgm:pt modelId="{6D4182F6-AF2C-4F12-A089-4146E7F72034}" type="sibTrans" cxnId="{EDE911D7-17AF-4297-BE3F-B7D1C74675BE}">
      <dgm:prSet/>
      <dgm:spPr/>
      <dgm:t>
        <a:bodyPr/>
        <a:lstStyle/>
        <a:p>
          <a:endParaRPr lang="en-US"/>
        </a:p>
      </dgm:t>
    </dgm:pt>
    <dgm:pt modelId="{529D84DE-C1AB-426B-908F-027E4E2D95D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Balaji Ganesan
Greeshma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Koneru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Nohith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Challa</a:t>
          </a:r>
        </a:p>
      </dgm:t>
    </dgm:pt>
    <dgm:pt modelId="{CB6A63F7-C216-4185-AF05-F6ACDD88744E}" type="parTrans" cxnId="{EE8277D9-5ECA-4505-A8FC-31E170526DC4}">
      <dgm:prSet/>
      <dgm:spPr/>
    </dgm:pt>
    <dgm:pt modelId="{F5532E4D-BE30-4AF8-BC68-8E6357637464}" type="sibTrans" cxnId="{EE8277D9-5ECA-4505-A8FC-31E170526DC4}">
      <dgm:prSet/>
      <dgm:spPr/>
    </dgm:pt>
    <dgm:pt modelId="{68E0B94D-B3ED-4CCF-8B29-DDE03B789E9E}" type="pres">
      <dgm:prSet presAssocID="{76666662-7902-4C09-8E10-386BC419467F}" presName="linear" presStyleCnt="0">
        <dgm:presLayoutVars>
          <dgm:dir/>
          <dgm:animLvl val="lvl"/>
          <dgm:resizeHandles val="exact"/>
        </dgm:presLayoutVars>
      </dgm:prSet>
      <dgm:spPr/>
    </dgm:pt>
    <dgm:pt modelId="{EF6D2C02-2B68-499A-B1C8-C825E11CBBBF}" type="pres">
      <dgm:prSet presAssocID="{1BA99D0E-301B-4BED-9CEB-097EB73BC31E}" presName="parentLin" presStyleCnt="0"/>
      <dgm:spPr/>
    </dgm:pt>
    <dgm:pt modelId="{74DF2745-E104-428F-920F-2F68F9434FB7}" type="pres">
      <dgm:prSet presAssocID="{1BA99D0E-301B-4BED-9CEB-097EB73BC31E}" presName="parentLeftMargin" presStyleLbl="node1" presStyleIdx="0" presStyleCnt="1"/>
      <dgm:spPr/>
    </dgm:pt>
    <dgm:pt modelId="{61CFFBC4-4B3E-4793-9FEF-83990AA7ABA9}" type="pres">
      <dgm:prSet presAssocID="{1BA99D0E-301B-4BED-9CEB-097EB73BC31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C7C8858-ABE1-40DB-ADA3-DFA6CEA489DC}" type="pres">
      <dgm:prSet presAssocID="{1BA99D0E-301B-4BED-9CEB-097EB73BC31E}" presName="negativeSpace" presStyleCnt="0"/>
      <dgm:spPr/>
    </dgm:pt>
    <dgm:pt modelId="{AF29BBE9-545C-4151-85E8-2F1A07A3617F}" type="pres">
      <dgm:prSet presAssocID="{1BA99D0E-301B-4BED-9CEB-097EB73BC31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9A95024-4C0F-4E25-9B13-E7731ED62CDE}" type="presOf" srcId="{76666662-7902-4C09-8E10-386BC419467F}" destId="{68E0B94D-B3ED-4CCF-8B29-DDE03B789E9E}" srcOrd="0" destOrd="0" presId="urn:microsoft.com/office/officeart/2005/8/layout/list1"/>
    <dgm:cxn modelId="{87AA472C-C1E3-465B-B918-DA547C00265B}" type="presOf" srcId="{1BA99D0E-301B-4BED-9CEB-097EB73BC31E}" destId="{61CFFBC4-4B3E-4793-9FEF-83990AA7ABA9}" srcOrd="1" destOrd="0" presId="urn:microsoft.com/office/officeart/2005/8/layout/list1"/>
    <dgm:cxn modelId="{C79A0236-7379-425B-AA50-62FED0E895D6}" srcId="{1BA99D0E-301B-4BED-9CEB-097EB73BC31E}" destId="{2B2B2FE5-12DA-4A85-8654-E83E0C0A39B9}" srcOrd="4" destOrd="0" parTransId="{7FC52D5F-1195-4034-8A2A-6717F3993031}" sibTransId="{3301FBBD-44FE-4407-B73E-D6A950F31307}"/>
    <dgm:cxn modelId="{BF33C85C-98EF-45FA-B218-EDF045A7181F}" type="presOf" srcId="{3C2816FE-20EF-4E0F-8A6C-25A2ADC97417}" destId="{AF29BBE9-545C-4151-85E8-2F1A07A3617F}" srcOrd="0" destOrd="3" presId="urn:microsoft.com/office/officeart/2005/8/layout/list1"/>
    <dgm:cxn modelId="{B9F99974-3821-4273-B89F-8BD957A9EDA6}" type="presOf" srcId="{2B2B2FE5-12DA-4A85-8654-E83E0C0A39B9}" destId="{AF29BBE9-545C-4151-85E8-2F1A07A3617F}" srcOrd="0" destOrd="4" presId="urn:microsoft.com/office/officeart/2005/8/layout/list1"/>
    <dgm:cxn modelId="{C7E52087-DF64-46D4-8286-1A1D20443A47}" type="presOf" srcId="{1BA99D0E-301B-4BED-9CEB-097EB73BC31E}" destId="{74DF2745-E104-428F-920F-2F68F9434FB7}" srcOrd="0" destOrd="0" presId="urn:microsoft.com/office/officeart/2005/8/layout/list1"/>
    <dgm:cxn modelId="{06FDE59C-FB12-4CE1-9AA2-AC536B7F7851}" srcId="{1BA99D0E-301B-4BED-9CEB-097EB73BC31E}" destId="{191C9EB1-A5D3-4E78-89FD-DBEEA011ADA7}" srcOrd="0" destOrd="0" parTransId="{5470AEF6-BB2F-4072-A988-20AE956B2F3D}" sibTransId="{B021CEE0-CDD7-42B2-91EA-ABB7F6557116}"/>
    <dgm:cxn modelId="{34A9A29D-DDB1-4F56-B8DB-D6E56FE14A63}" srcId="{1BA99D0E-301B-4BED-9CEB-097EB73BC31E}" destId="{CE7355C0-3998-40A6-AB3E-2F8732E248EC}" srcOrd="1" destOrd="0" parTransId="{D088AD58-81D7-435A-8DB3-3A3BDFD42E7B}" sibTransId="{1F7E4E8D-39CD-433D-B608-C2F51CAE2104}"/>
    <dgm:cxn modelId="{8A2E56A0-E1B8-40FB-8879-86AD24F8774E}" srcId="{76666662-7902-4C09-8E10-386BC419467F}" destId="{1BA99D0E-301B-4BED-9CEB-097EB73BC31E}" srcOrd="0" destOrd="0" parTransId="{52669C4C-E6AE-4AF2-B2D6-1FADD34D406A}" sibTransId="{35B435E7-938B-4462-A673-61CB27021042}"/>
    <dgm:cxn modelId="{F63145A5-401A-44A4-9D98-5DBAD8B3BBA3}" type="presOf" srcId="{191C9EB1-A5D3-4E78-89FD-DBEEA011ADA7}" destId="{AF29BBE9-545C-4151-85E8-2F1A07A3617F}" srcOrd="0" destOrd="0" presId="urn:microsoft.com/office/officeart/2005/8/layout/list1"/>
    <dgm:cxn modelId="{A0B6E1BC-BC65-442B-B647-5E6B7FD5FC44}" type="presOf" srcId="{529D84DE-C1AB-426B-908F-027E4E2D95DE}" destId="{AF29BBE9-545C-4151-85E8-2F1A07A3617F}" srcOrd="0" destOrd="6" presId="urn:microsoft.com/office/officeart/2005/8/layout/list1"/>
    <dgm:cxn modelId="{0043C4D3-7077-46C8-9943-EEB35EDB958F}" srcId="{1BA99D0E-301B-4BED-9CEB-097EB73BC31E}" destId="{3C2816FE-20EF-4E0F-8A6C-25A2ADC97417}" srcOrd="3" destOrd="0" parTransId="{9C3D60B0-288B-4D52-A247-17B785CD8A0C}" sibTransId="{54937CBF-D741-44AC-888D-2A9DFEDEEED1}"/>
    <dgm:cxn modelId="{EDE911D7-17AF-4297-BE3F-B7D1C74675BE}" srcId="{1BA99D0E-301B-4BED-9CEB-097EB73BC31E}" destId="{7720C65C-8F7F-4C72-8B18-562F5B066722}" srcOrd="5" destOrd="0" parTransId="{580EAF07-695E-4DAC-80F2-CE4A94FD76C3}" sibTransId="{6D4182F6-AF2C-4F12-A089-4146E7F72034}"/>
    <dgm:cxn modelId="{F28CE8D8-4800-4010-AD81-F90EE6775F09}" type="presOf" srcId="{CE7355C0-3998-40A6-AB3E-2F8732E248EC}" destId="{AF29BBE9-545C-4151-85E8-2F1A07A3617F}" srcOrd="0" destOrd="1" presId="urn:microsoft.com/office/officeart/2005/8/layout/list1"/>
    <dgm:cxn modelId="{EE8277D9-5ECA-4505-A8FC-31E170526DC4}" srcId="{1BA99D0E-301B-4BED-9CEB-097EB73BC31E}" destId="{529D84DE-C1AB-426B-908F-027E4E2D95DE}" srcOrd="6" destOrd="0" parTransId="{CB6A63F7-C216-4185-AF05-F6ACDD88744E}" sibTransId="{F5532E4D-BE30-4AF8-BC68-8E6357637464}"/>
    <dgm:cxn modelId="{C3C505DB-6ED8-40D9-80AD-84321C9B61E2}" type="presOf" srcId="{7720C65C-8F7F-4C72-8B18-562F5B066722}" destId="{AF29BBE9-545C-4151-85E8-2F1A07A3617F}" srcOrd="0" destOrd="5" presId="urn:microsoft.com/office/officeart/2005/8/layout/list1"/>
    <dgm:cxn modelId="{6E1980E8-4971-428D-B5BE-1FFF9183B288}" srcId="{1BA99D0E-301B-4BED-9CEB-097EB73BC31E}" destId="{179EF387-7534-489E-B62B-05ED676CEC76}" srcOrd="2" destOrd="0" parTransId="{04537F6B-1EAD-438E-8A54-30A4A10F5CD4}" sibTransId="{95FFE98C-1CEC-46E7-8BED-5682CDC80BB3}"/>
    <dgm:cxn modelId="{5E60EFFB-163D-48A0-94C3-F3BCCCA40D56}" type="presOf" srcId="{179EF387-7534-489E-B62B-05ED676CEC76}" destId="{AF29BBE9-545C-4151-85E8-2F1A07A3617F}" srcOrd="0" destOrd="2" presId="urn:microsoft.com/office/officeart/2005/8/layout/list1"/>
    <dgm:cxn modelId="{64F1226F-DAFA-4221-A6B0-A425FCD76751}" type="presParOf" srcId="{68E0B94D-B3ED-4CCF-8B29-DDE03B789E9E}" destId="{EF6D2C02-2B68-499A-B1C8-C825E11CBBBF}" srcOrd="0" destOrd="0" presId="urn:microsoft.com/office/officeart/2005/8/layout/list1"/>
    <dgm:cxn modelId="{5F5EB739-C8F4-4565-88AB-67A54B0CD9DA}" type="presParOf" srcId="{EF6D2C02-2B68-499A-B1C8-C825E11CBBBF}" destId="{74DF2745-E104-428F-920F-2F68F9434FB7}" srcOrd="0" destOrd="0" presId="urn:microsoft.com/office/officeart/2005/8/layout/list1"/>
    <dgm:cxn modelId="{8B684876-003E-4A5A-925D-136EF2C68E4C}" type="presParOf" srcId="{EF6D2C02-2B68-499A-B1C8-C825E11CBBBF}" destId="{61CFFBC4-4B3E-4793-9FEF-83990AA7ABA9}" srcOrd="1" destOrd="0" presId="urn:microsoft.com/office/officeart/2005/8/layout/list1"/>
    <dgm:cxn modelId="{F1AEA90D-8371-44DA-90FB-331EB7C80741}" type="presParOf" srcId="{68E0B94D-B3ED-4CCF-8B29-DDE03B789E9E}" destId="{AC7C8858-ABE1-40DB-ADA3-DFA6CEA489DC}" srcOrd="1" destOrd="0" presId="urn:microsoft.com/office/officeart/2005/8/layout/list1"/>
    <dgm:cxn modelId="{458AB4E8-236E-407A-9984-866F39AF3298}" type="presParOf" srcId="{68E0B94D-B3ED-4CCF-8B29-DDE03B789E9E}" destId="{AF29BBE9-545C-4151-85E8-2F1A07A3617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9BBE9-545C-4151-85E8-2F1A07A3617F}">
      <dsp:nvSpPr>
        <dsp:cNvPr id="0" name=""/>
        <dsp:cNvSpPr/>
      </dsp:nvSpPr>
      <dsp:spPr>
        <a:xfrm>
          <a:off x="0" y="333814"/>
          <a:ext cx="9872663" cy="343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228" tIns="437388" rIns="76622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Adithya Reddy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Sravya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Kotwal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Keerthana Reddy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Saranya Chakravarthy Korrapati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Akhil Nakka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Samuel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Sowpathi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Balaji Ganesan
Greeshma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Koneru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Nohith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Challa</a:t>
          </a:r>
        </a:p>
      </dsp:txBody>
      <dsp:txXfrm>
        <a:off x="0" y="333814"/>
        <a:ext cx="9872663" cy="3439800"/>
      </dsp:txXfrm>
    </dsp:sp>
    <dsp:sp modelId="{61CFFBC4-4B3E-4793-9FEF-83990AA7ABA9}">
      <dsp:nvSpPr>
        <dsp:cNvPr id="0" name=""/>
        <dsp:cNvSpPr/>
      </dsp:nvSpPr>
      <dsp:spPr>
        <a:xfrm>
          <a:off x="493633" y="23854"/>
          <a:ext cx="691086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214" tIns="0" rIns="26121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Group Members:</a:t>
          </a:r>
        </a:p>
      </dsp:txBody>
      <dsp:txXfrm>
        <a:off x="523895" y="54116"/>
        <a:ext cx="6850340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EBE-FF6C-452F-9491-14932EB28A4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D82963-0674-4FE3-8576-468CE1C2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1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EBE-FF6C-452F-9491-14932EB28A4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D82963-0674-4FE3-8576-468CE1C2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4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EBE-FF6C-452F-9491-14932EB28A4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D82963-0674-4FE3-8576-468CE1C22A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117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EBE-FF6C-452F-9491-14932EB28A4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D82963-0674-4FE3-8576-468CE1C2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3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EBE-FF6C-452F-9491-14932EB28A4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D82963-0674-4FE3-8576-468CE1C22A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602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EBE-FF6C-452F-9491-14932EB28A4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D82963-0674-4FE3-8576-468CE1C2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87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EBE-FF6C-452F-9491-14932EB28A4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2963-0674-4FE3-8576-468CE1C2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32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EBE-FF6C-452F-9491-14932EB28A4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2963-0674-4FE3-8576-468CE1C2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7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EBE-FF6C-452F-9491-14932EB28A4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2963-0674-4FE3-8576-468CE1C2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EBE-FF6C-452F-9491-14932EB28A4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D82963-0674-4FE3-8576-468CE1C2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EBE-FF6C-452F-9491-14932EB28A4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D82963-0674-4FE3-8576-468CE1C2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7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EBE-FF6C-452F-9491-14932EB28A4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D82963-0674-4FE3-8576-468CE1C2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7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EBE-FF6C-452F-9491-14932EB28A4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2963-0674-4FE3-8576-468CE1C2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6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EBE-FF6C-452F-9491-14932EB28A4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2963-0674-4FE3-8576-468CE1C2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EBE-FF6C-452F-9491-14932EB28A4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82963-0674-4FE3-8576-468CE1C2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0EBE-FF6C-452F-9491-14932EB28A4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D82963-0674-4FE3-8576-468CE1C2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4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0EBE-FF6C-452F-9491-14932EB28A4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D82963-0674-4FE3-8576-468CE1C22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whatis/whatis_vue.asp" TargetMode="External"/><Relationship Id="rId2" Type="http://schemas.openxmlformats.org/officeDocument/2006/relationships/hyperlink" Target="https://vuejs.org/guide/introdu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Learn/Tools_and_testing/Client-side_JavaScript_frameworks/Vue_getting_started" TargetMode="External"/><Relationship Id="rId4" Type="http://schemas.openxmlformats.org/officeDocument/2006/relationships/hyperlink" Target="https://github.com/vuej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F298-E188-BD25-090A-D92A74A7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38" y="584781"/>
            <a:ext cx="8911687" cy="128089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75E6A5-8A57-7486-9A46-577FBEEDB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314180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78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A5EB7-6D2C-71B9-B51D-33BDA1C85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D57F-2CD7-CA14-F515-7FEA3C13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003" y="231170"/>
            <a:ext cx="8911687" cy="83958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Vue.js Vs Angular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84CCE0-FCA3-922B-5B04-543BD39AD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141300"/>
              </p:ext>
            </p:extLst>
          </p:nvPr>
        </p:nvGraphicFramePr>
        <p:xfrm>
          <a:off x="2589213" y="2133600"/>
          <a:ext cx="8915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21250989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6562956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221838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Vue.js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Angular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4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binding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2-way binding (simple syntax)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2-way binding (more structured)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3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Directives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Simple(v-bind, v-once, v-cloak)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Complex(*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ngFor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,*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ngIf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6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Mgmt.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Vuex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which is lightweight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RxJS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Services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2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Vue router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Angular router which is more advanced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5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 with directives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 with TypeScript logic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9139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B39AF1-2C63-4BB9-3353-A1490D851DA8}"/>
              </a:ext>
            </a:extLst>
          </p:cNvPr>
          <p:cNvSpPr txBox="1"/>
          <p:nvPr/>
        </p:nvSpPr>
        <p:spPr>
          <a:xfrm>
            <a:off x="2310939" y="1301926"/>
            <a:ext cx="39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 are as follows: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68A16-1EF7-41FE-FEF8-7ACF39619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26CC-510F-51DD-1433-294D86C2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83958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Vue.js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3B72-B164-F111-EA32-185E92FE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105" y="773084"/>
            <a:ext cx="10532225" cy="6001790"/>
          </a:xfrm>
        </p:spPr>
        <p:txBody>
          <a:bodyPr numCol="2">
            <a:normAutofit fontScale="55000" lnSpcReduction="20000"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Spring Boot Project: To make a project with requirements like these, use Spring Initializer.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Web is used for REST APIs.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don't have to use Spring Boot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do work.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create REST APIs and then start the server on 8080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Vue.js project to set up the frontend using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Axios is then installed for the HTTP client to make API calls.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calls are then made to Spring Boot. Check the example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App.vue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71700" lvl="5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5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5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5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5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5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5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5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5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5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5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5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5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5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5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</a:t>
            </a:r>
          </a:p>
          <a:p>
            <a:pPr marL="2171700" lvl="5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&lt;div&gt;</a:t>
            </a:r>
          </a:p>
          <a:p>
            <a:pPr marL="2171700" lvl="5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&lt;h1&gt;{{ message }}&lt;/h1&gt;</a:t>
            </a:r>
          </a:p>
          <a:p>
            <a:pPr marL="2171700" lvl="5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&lt;/div&gt;</a:t>
            </a:r>
          </a:p>
          <a:p>
            <a:pPr marL="2171700" lvl="5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&lt;/template&gt;</a:t>
            </a:r>
          </a:p>
          <a:p>
            <a:pPr marL="2171700" lvl="5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2171700" lvl="5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'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2171700" lvl="5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default {</a:t>
            </a:r>
          </a:p>
          <a:p>
            <a:pPr marL="2171700" lvl="5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data() {</a:t>
            </a:r>
          </a:p>
          <a:p>
            <a:pPr marL="2171700" lvl="5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{ message: "" };</a:t>
            </a:r>
          </a:p>
          <a:p>
            <a:pPr marL="2171700" lvl="5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pPr marL="2171700" lvl="5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mounted() {</a:t>
            </a:r>
          </a:p>
          <a:p>
            <a:pPr marL="2171700" lvl="5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axios.get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("http://localhost:8080/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/hello")</a:t>
            </a:r>
          </a:p>
          <a:p>
            <a:pPr marL="2171700" lvl="5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.then(response =&gt;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this.message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171700" lvl="5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.catch(error =&gt;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console.error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(error));</a:t>
            </a:r>
          </a:p>
          <a:p>
            <a:pPr marL="2171700" lvl="5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2171700" lvl="5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2171700" lvl="5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942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F4340-2CC7-38DC-D26B-4BD5703F2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25D8-B6F3-45BB-9E36-8CFED356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83958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Vue.js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24DB9-0A18-A9BA-9DDE-3CBFA4D8F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53" y="1107381"/>
            <a:ext cx="10532225" cy="600179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Vue server is then run on 8081 by default using the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serve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Vue project is then built using:</a:t>
            </a: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build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command creates 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folder. Move the Vue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to your Spring Boot app's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/main/resources/static path.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Vue app will be served from the same server after you run Spring Boot.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011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A0C59-CF79-1ABB-D7F6-DA619D706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3B7B-C438-A145-65C8-A02CDF5F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83958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Output/Working of program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FF6424-54F2-583A-008C-A20CE671B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46" y="1327265"/>
            <a:ext cx="8761094" cy="4813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330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7E65950-DF29-A4B4-CDB6-E63E71E164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54" y="609600"/>
            <a:ext cx="9724466" cy="5562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038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urvey&#10;&#10;Description automatically generated">
            <a:extLst>
              <a:ext uri="{FF2B5EF4-FFF2-40B4-BE49-F238E27FC236}">
                <a16:creationId xmlns:a16="http://schemas.microsoft.com/office/drawing/2014/main" id="{D22650DE-337C-BBFB-2016-5465717CB4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17" y="508000"/>
            <a:ext cx="9665883" cy="5272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550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949EA0E-349F-9CFA-6BB4-F7F444C93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01" y="599399"/>
            <a:ext cx="11398779" cy="5659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979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urvey&#10;&#10;Description automatically generated">
            <a:extLst>
              <a:ext uri="{FF2B5EF4-FFF2-40B4-BE49-F238E27FC236}">
                <a16:creationId xmlns:a16="http://schemas.microsoft.com/office/drawing/2014/main" id="{BF989813-4A89-5495-261C-00099ED91B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83" y="1259841"/>
            <a:ext cx="11480963" cy="384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86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158AB-E144-D32A-D63A-A6D6014E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8E4B-7D68-46A1-FCF5-6AD256BB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83958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B0F4C-F206-76DD-3F2B-C2104B32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387" y="1186039"/>
            <a:ext cx="10532225" cy="60017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Vue.js stands out as a dynamic and approachable framework for modern web development, combining ease of use with powerful functionality.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reactive nature, flexible integrations, and scalability make it suitable for a wide range of applications.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you're building a small project or a complex enterprise application, Vue.js empowers developers to create seamless, interactive user experiences with efficiency and simplicity.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its community continues to grow, Vue.js remains a reliable and future-ready choice for developers."</a:t>
            </a:r>
          </a:p>
        </p:txBody>
      </p:sp>
    </p:spTree>
    <p:extLst>
      <p:ext uri="{BB962C8B-B14F-4D97-AF65-F5344CB8AC3E}">
        <p14:creationId xmlns:p14="http://schemas.microsoft.com/office/powerpoint/2010/main" val="1764607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B26B-5F97-1C22-BA09-856F3313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06" y="614278"/>
            <a:ext cx="8911687" cy="128089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ED7E-1779-3235-CDBB-AC721178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https://vuejs.org/guide/introduction.html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https://www.w3schools.com/whatis/whatis_vue.asp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https://github.com/vuejs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https://developer.mozilla.org/en-US/docs/Learn/Tools_and_testing/Client-side_JavaScript_frameworks/Vue_getting_started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https://github.com/vuejs/core</a:t>
            </a:r>
          </a:p>
        </p:txBody>
      </p:sp>
    </p:spTree>
    <p:extLst>
      <p:ext uri="{BB962C8B-B14F-4D97-AF65-F5344CB8AC3E}">
        <p14:creationId xmlns:p14="http://schemas.microsoft.com/office/powerpoint/2010/main" val="183738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8E87-12C7-AEE9-4D49-C22B45C5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241" y="683104"/>
            <a:ext cx="8911687" cy="128089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C9D9C-DDB2-7E22-CAF2-030A1DBA7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072" y="1963994"/>
            <a:ext cx="9390676" cy="4210902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Vue.js</a:t>
            </a:r>
          </a:p>
          <a:p>
            <a:pPr>
              <a:buClr>
                <a:schemeClr val="tx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Vue.js</a:t>
            </a:r>
          </a:p>
          <a:p>
            <a:pPr>
              <a:buClr>
                <a:schemeClr val="tx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Vue.js Project</a:t>
            </a:r>
          </a:p>
          <a:p>
            <a:pPr>
              <a:buClr>
                <a:schemeClr val="tx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Vue.js Directives</a:t>
            </a:r>
          </a:p>
          <a:p>
            <a:pPr>
              <a:buClr>
                <a:schemeClr val="tx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pPr>
              <a:buClr>
                <a:schemeClr val="tx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Structure</a:t>
            </a:r>
          </a:p>
          <a:p>
            <a:pPr>
              <a:buClr>
                <a:schemeClr val="tx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Vue.js Routes</a:t>
            </a:r>
          </a:p>
          <a:p>
            <a:pPr>
              <a:buClr>
                <a:schemeClr val="tx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Vue.js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</a:p>
          <a:p>
            <a:pPr>
              <a:buClr>
                <a:schemeClr val="tx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Vue.js with Spring Boot</a:t>
            </a:r>
          </a:p>
          <a:p>
            <a:pPr>
              <a:buClr>
                <a:schemeClr val="tx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Clr>
                <a:schemeClr val="tx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7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507C-6E40-10CA-B4E7-FECAD46E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4278"/>
            <a:ext cx="8911687" cy="128089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Vue.js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56F3-CE2C-E968-22A9-E96D78C2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 is a JavaScript framework for building user interfaces. 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builds on top of standard HTML, CSS, and JavaScript and provides a declarative, component-based programming model that helps you efficiently develop user interfaces of any complexity.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Vue.js lets you 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HTML with HTML attributes called 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directives.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Vue.js directives offer 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HTML applications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Vue.js provides 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built-in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directives and 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user-defined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directives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7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F9F8-94FE-74B5-28EF-5EF5618C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89" y="-66501"/>
            <a:ext cx="8911687" cy="839585"/>
          </a:xfrm>
        </p:spPr>
        <p:txBody>
          <a:bodyPr/>
          <a:lstStyle/>
          <a:p>
            <a:pPr algn="ctr"/>
            <a:r>
              <a:rPr lang="en-US" sz="4400" b="1" dirty="0"/>
              <a:t>Features of Vue.js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0EC1-F995-3DC8-80C8-D029FD066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105" y="773084"/>
            <a:ext cx="10532225" cy="6001789"/>
          </a:xfrm>
        </p:spPr>
        <p:txBody>
          <a:bodyPr/>
          <a:lstStyle/>
          <a:p>
            <a:pPr algn="l">
              <a:spcBef>
                <a:spcPts val="75"/>
              </a:spcBef>
              <a:spcAft>
                <a:spcPts val="7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Declarative Rendering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Vue extends standard HTML with a template syntax that allows us to declaratively describe HTML output based on JavaScript state.</a:t>
            </a:r>
          </a:p>
          <a:p>
            <a:pPr algn="l">
              <a:spcBef>
                <a:spcPts val="75"/>
              </a:spcBef>
              <a:spcAft>
                <a:spcPts val="75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Reactivity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DOM is dynamically updated by Vue's reactivity system in response to changes in the underlying data.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accomplished by employing its reactive declarations and data property.</a:t>
            </a:r>
          </a:p>
          <a:p>
            <a:pPr algn="l">
              <a:spcBef>
                <a:spcPts val="75"/>
              </a:spcBef>
              <a:spcAft>
                <a:spcPts val="75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Component-Based Architecture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Reusable and encapsulated components are assembled to construct applications. It is possible for each component to possess its own JS, CSS, and HTML logic.</a:t>
            </a:r>
          </a:p>
          <a:p>
            <a:pPr algn="l">
              <a:spcBef>
                <a:spcPts val="75"/>
              </a:spcBef>
              <a:spcAft>
                <a:spcPts val="75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Handling: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v-model directive facilitates the seamless processing of forms and input by facilitating two-way synchronization between the data and the view.</a:t>
            </a:r>
          </a:p>
          <a:p>
            <a:pPr algn="l">
              <a:spcBef>
                <a:spcPts val="75"/>
              </a:spcBef>
              <a:spcAft>
                <a:spcPts val="75"/>
              </a:spcAft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Reactive State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Mgmt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Vue offers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centralized state management library that enables the sharing of state between components.</a:t>
            </a:r>
          </a:p>
          <a:p>
            <a:pPr algn="l">
              <a:spcBef>
                <a:spcPts val="75"/>
              </a:spcBef>
              <a:spcAft>
                <a:spcPts val="75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Events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facilitate communication between parent and offspring components, Vue permits components to emit custom events.</a:t>
            </a:r>
          </a:p>
          <a:p>
            <a:pPr algn="l">
              <a:spcBef>
                <a:spcPts val="75"/>
              </a:spcBef>
              <a:spcAft>
                <a:spcPts val="75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Vue Router enables dynamic page changes without reloading, thereby facilitating navigation and routing in single-page applications.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2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F88DA-6348-47DD-F2ED-46C042A95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3017-63D2-4855-C90E-1451615B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54" y="226142"/>
            <a:ext cx="8911687" cy="839585"/>
          </a:xfrm>
        </p:spPr>
        <p:txBody>
          <a:bodyPr/>
          <a:lstStyle/>
          <a:p>
            <a:r>
              <a:rPr lang="en-US" sz="4400" b="1" dirty="0"/>
              <a:t>Setting up a Vue.js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C9D6-1E1C-744B-689C-4FDA9E7E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105" y="1396538"/>
            <a:ext cx="10532225" cy="5378335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set up a Vue.js project from the CLI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Node.js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installed using the commands: </a:t>
            </a:r>
          </a:p>
          <a:p>
            <a:pPr marL="1257300" lvl="3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–v</a:t>
            </a:r>
          </a:p>
          <a:p>
            <a:pPr marL="1257300" lvl="3" indent="0"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–v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Vue CLI is installed globally using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–g @vue/cli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Vue-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using the command: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&lt;project-name&gt;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attempting to create a project Vue will prompt the default setup(Babel,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ask the user to select additional features like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TypeScript, Router,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working directory to your project and run the server using: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serve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open the app in the browser under local host port 8080.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0142A-7C0C-6A93-6BFB-EBD76FC2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BB1A-E38C-C97B-980B-2D33E9EA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596" y="0"/>
            <a:ext cx="8911687" cy="839585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Vue.js Directives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93B3C-0654-EDF5-ECBF-8EA8D6B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131" y="731520"/>
            <a:ext cx="10532225" cy="6126480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v-bind: For dynamically binding attributes to a value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v-bind:src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imageUrl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alt="Dynamic Image"&gt;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v-model: This enables two-way binding b/w form inputs and component data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&lt;input v-model="name" placeholder="Enter your name"&gt;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&lt;p&gt;{{ name }}&lt;/p&gt;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v-for: This renders a list of items by using a for loop: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&lt;li v-for="(item, index) in items" :key="index"&gt;{{ item }}&lt;/li&gt;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v-once: Only one instance of the element and its offspring is produced. This element will not be updated in response to modifications to the data.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v-once&gt;{{ message }}&lt;/p&gt;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v-cloak: Utilized with CSS to conceal raw mustache elements until Vue completes compilation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[v-cloak] { display: none; }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 v-cloak&gt;{{ message }}&lt;/div&gt;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6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01960-01BA-52A1-4D09-871951DFE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DB0A-D1AD-3854-A03E-D6F20EEF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76" y="39329"/>
            <a:ext cx="8911687" cy="839585"/>
          </a:xfrm>
        </p:spPr>
        <p:txBody>
          <a:bodyPr/>
          <a:lstStyle/>
          <a:p>
            <a:pPr algn="ctr">
              <a:buClr>
                <a:schemeClr val="tx1"/>
              </a:buClr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76C5-1454-994D-E58E-DEFC4F06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311" y="1179336"/>
            <a:ext cx="10532225" cy="61264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One-Way Data Binding: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}}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text interpolation and v-bind (or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utilized for dynamic attributes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Data Binding: v-model used for form inputs (e.g., &lt;input&gt; ) to sync data between the DOM and Vue instance.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v-bind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one-way binding for attributes, whereas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two-way binding for user input.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UI is updated efficiently by Vue using the virtual DOM in response to changes.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inline styles can be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&lt;div :class="{ active: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isActive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}"&gt;&lt;/div&gt;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&lt;div :style="{ color: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textColor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}"&gt;&lt;/div&gt;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Property Binding: Properties of components or elements are dynamically bound.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&lt;component :is="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currentComponent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"&gt;&lt;/component&gt;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4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949B2-A554-DA8E-87FD-5C0B32417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6E17-4A53-C24C-62E9-00A0E0FD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83958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0A69-7157-34EA-F64D-F8D003A8C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643" y="839585"/>
            <a:ext cx="9842268" cy="581059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are usually used to build a Vue.js component in a Single File Component (SFC) format. The template, script, and style parts are all put together in one file.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&lt;template&gt;: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layout of the component is set.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needs to be inside a &lt;template&gt; tag. You can only have one root part.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the component's JavaScript code in it.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where you define data, methods, computed properties, and lifecycle hooks.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Included inside the &lt;script&gt; tag.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the component its CSS styles.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Included inside the &lt;style&gt; tag.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you only want to style this component, use the scoped property.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2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2B643-E444-A1CF-11EF-D4A930256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E13B-E9FC-A4B1-FA8E-D674006D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932" y="83126"/>
            <a:ext cx="8911687" cy="839585"/>
          </a:xfrm>
        </p:spPr>
        <p:txBody>
          <a:bodyPr/>
          <a:lstStyle/>
          <a:p>
            <a:pPr algn="ctr">
              <a:buClr>
                <a:schemeClr val="tx1"/>
              </a:buClr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Vue.js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1679-00B8-D423-84A0-2FFB0BFE6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56" y="1117213"/>
            <a:ext cx="10532225" cy="600179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routing library for Vue.js is Vue Router, which lets you make single-page apps (SPAs) with dynamic navigation.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 router is installed using: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-router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 are created in the router/index.js file.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routes = [ { path: '/', component: Home }, { path: '/about', component: About }, ];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is registered using: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(router);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 can be used in components: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&lt;router-view&gt;: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Renders the matched component.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&lt;router-link&gt;: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navigation.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navigate programmatically we use: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this.$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router.push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('/about’);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dynamic routes can be included in our project by using the syntax: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path: '/user/:id', component: User }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accessed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this.$route.params.id;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690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1623</Words>
  <Application>Microsoft Office PowerPoint</Application>
  <PresentationFormat>Widescreen</PresentationFormat>
  <Paragraphs>202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 3</vt:lpstr>
      <vt:lpstr>Wisp</vt:lpstr>
      <vt:lpstr>Vue.js</vt:lpstr>
      <vt:lpstr>Contents</vt:lpstr>
      <vt:lpstr>Introduction to Vue.js </vt:lpstr>
      <vt:lpstr>Features of Vue.js</vt:lpstr>
      <vt:lpstr>Setting up a Vue.js project</vt:lpstr>
      <vt:lpstr>Vue.js Directives</vt:lpstr>
      <vt:lpstr>Data Binding</vt:lpstr>
      <vt:lpstr>Component Structure</vt:lpstr>
      <vt:lpstr>Vue.js Routes</vt:lpstr>
      <vt:lpstr>Vue.js Vs Angular</vt:lpstr>
      <vt:lpstr>Integrating Vue.js with Spring Boot</vt:lpstr>
      <vt:lpstr>Integrating Vue.js with Spring Boot</vt:lpstr>
      <vt:lpstr>Output/Working of program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Saranya Korrapati</dc:creator>
  <cp:lastModifiedBy>Saranya Korrapati</cp:lastModifiedBy>
  <cp:revision>9</cp:revision>
  <dcterms:created xsi:type="dcterms:W3CDTF">2024-12-09T22:42:14Z</dcterms:created>
  <dcterms:modified xsi:type="dcterms:W3CDTF">2024-12-11T01:15:36Z</dcterms:modified>
</cp:coreProperties>
</file>