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5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6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6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8" name="TextBox 13"/>
          <p:cNvSpPr txBox="1"/>
          <p:nvPr/>
        </p:nvSpPr>
        <p:spPr>
          <a:xfrm>
            <a:off x="2554542" y="3314150"/>
            <a:ext cx="8610600" cy="2225041"/>
          </a:xfrm>
          <a:prstGeom prst="rect"/>
          <a:noFill/>
        </p:spPr>
        <p:txBody>
          <a:bodyPr anchor="t" bIns="45720" lIns="91440" rIns="91440" rtlCol="0" tIns="45720" wrap="square">
            <a:spAutoFit/>
          </a:bodyPr>
          <a:p>
            <a:r>
              <a:rPr dirty="0" sz="2400" lang="en-US"/>
              <a:t>STUDENT NAME: </a:t>
            </a:r>
            <a:r>
              <a:rPr altLang="en-IN" dirty="0" sz="2400" lang="en-US"/>
              <a:t>S.KEERTHANA</a:t>
            </a:r>
            <a:r>
              <a:rPr altLang="en-IN" dirty="0" sz="2400" lang="en-US"/>
              <a:t> </a:t>
            </a:r>
            <a:endParaRPr altLang="en-US" lang="zh-CN"/>
          </a:p>
          <a:p>
            <a:r>
              <a:rPr dirty="0" sz="2400" lang="en-US"/>
              <a:t>REGISTER NO AND NMID: </a:t>
            </a:r>
            <a:r>
              <a:rPr altLang="en-IN" dirty="0" sz="2400" lang="en-US"/>
              <a:t> </a:t>
            </a:r>
            <a:r>
              <a:rPr altLang="en-IN" dirty="0" sz="2400" lang="en-US"/>
              <a:t>2</a:t>
            </a:r>
            <a:r>
              <a:rPr altLang="en-IN" dirty="0" sz="2400" lang="en-US"/>
              <a:t>4</a:t>
            </a:r>
            <a:r>
              <a:rPr altLang="en-IN" dirty="0" sz="2400" lang="en-US"/>
              <a:t>1</a:t>
            </a:r>
            <a:r>
              <a:rPr altLang="en-IN" dirty="0" sz="2400" lang="en-US"/>
              <a:t>3</a:t>
            </a:r>
            <a:r>
              <a:rPr altLang="en-IN" dirty="0" sz="2400" lang="en-US"/>
              <a:t>2</a:t>
            </a:r>
            <a:r>
              <a:rPr altLang="en-IN" dirty="0" sz="2400" lang="en-US"/>
              <a:t>2</a:t>
            </a:r>
            <a:r>
              <a:rPr altLang="en-IN" dirty="0" sz="2400" lang="en-US"/>
              <a:t>3</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2</a:t>
            </a:r>
            <a:r>
              <a:rPr altLang="en-IN" dirty="0" sz="2400" lang="en-US"/>
              <a:t>0</a:t>
            </a:r>
            <a:r>
              <a:rPr altLang="en-IN" dirty="0" sz="2400" lang="en-US"/>
              <a:t>3</a:t>
            </a:r>
            <a:r>
              <a:rPr altLang="en-IN" dirty="0" sz="2400" lang="en-US"/>
              <a:t>0</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E</a:t>
            </a:r>
            <a:r>
              <a:rPr altLang="en-IN" dirty="0" sz="2400" lang="en-US"/>
              <a:t>F</a:t>
            </a:r>
            <a:r>
              <a:rPr altLang="en-IN" dirty="0" sz="2400" lang="en-US"/>
              <a:t>7</a:t>
            </a:r>
            <a:r>
              <a:rPr altLang="en-IN" dirty="0" sz="2400" lang="en-US"/>
              <a:t>A</a:t>
            </a:r>
            <a:r>
              <a:rPr altLang="en-IN" dirty="0" sz="2400" lang="en-US"/>
              <a:t>9</a:t>
            </a:r>
            <a:r>
              <a:rPr altLang="en-IN" dirty="0" sz="2400" lang="en-US"/>
              <a:t>A</a:t>
            </a:r>
            <a:r>
              <a:rPr altLang="en-IN" dirty="0" sz="2400" lang="en-US"/>
              <a:t>0</a:t>
            </a:r>
            <a:r>
              <a:rPr altLang="en-IN" dirty="0" sz="2400" lang="en-US"/>
              <a:t>D</a:t>
            </a:r>
            <a:r>
              <a:rPr altLang="en-IN" dirty="0" sz="2400" lang="en-US"/>
              <a:t>1</a:t>
            </a:r>
            <a:r>
              <a:rPr altLang="en-IN" dirty="0" sz="2400" lang="en-US"/>
              <a:t>D</a:t>
            </a:r>
            <a:r>
              <a:rPr altLang="en-IN" dirty="0" sz="2400" lang="en-US"/>
              <a:t>A</a:t>
            </a:r>
            <a:r>
              <a:rPr altLang="en-IN" dirty="0" sz="2400" lang="en-US"/>
              <a:t>3</a:t>
            </a:r>
            <a:r>
              <a:rPr altLang="en-IN" dirty="0" sz="2400" lang="en-US"/>
              <a:t>1</a:t>
            </a:r>
            <a:r>
              <a:rPr altLang="en-IN" dirty="0" sz="2400" lang="en-US"/>
              <a:t>5</a:t>
            </a:r>
            <a:r>
              <a:rPr altLang="en-IN" dirty="0" sz="2400" lang="en-US"/>
              <a:t>D</a:t>
            </a:r>
            <a:r>
              <a:rPr altLang="en-IN" dirty="0" sz="2400" lang="en-US"/>
              <a:t>A</a:t>
            </a:r>
            <a:r>
              <a:rPr altLang="en-IN" dirty="0" sz="2400" lang="en-US"/>
              <a:t>F</a:t>
            </a:r>
            <a:r>
              <a:rPr altLang="en-IN" dirty="0" sz="2400" lang="en-US"/>
              <a:t>1</a:t>
            </a:r>
            <a:r>
              <a:rPr altLang="en-IN" dirty="0" sz="2400" lang="en-US"/>
              <a:t>E</a:t>
            </a:r>
            <a:r>
              <a:rPr altLang="en-IN" dirty="0" sz="2400" lang="en-US"/>
              <a:t>4</a:t>
            </a:r>
            <a:r>
              <a:rPr altLang="en-IN" dirty="0" sz="2400" lang="en-US"/>
              <a:t>4</a:t>
            </a:r>
            <a:r>
              <a:rPr altLang="en-IN" dirty="0" sz="2400" lang="en-US"/>
              <a:t>A</a:t>
            </a:r>
            <a:r>
              <a:rPr altLang="en-IN" dirty="0" sz="2400" lang="en-US"/>
              <a:t>A</a:t>
            </a:r>
            <a:r>
              <a:rPr altLang="en-IN" dirty="0" sz="2400" lang="en-US"/>
              <a:t>A</a:t>
            </a:r>
            <a:r>
              <a:rPr altLang="en-IN" dirty="0" sz="2400" lang="en-US"/>
              <a:t>2</a:t>
            </a:r>
            <a:r>
              <a:rPr altLang="en-IN" dirty="0" sz="2400" lang="en-US"/>
              <a:t>F</a:t>
            </a:r>
            <a:r>
              <a:rPr altLang="en-IN" dirty="0" sz="2400" lang="en-US"/>
              <a:t>8</a:t>
            </a:r>
            <a:endParaRPr altLang="en-US" lang="zh-CN"/>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 </a:t>
            </a:r>
            <a:r>
              <a:rPr altLang="en-IN" dirty="0" sz="2400" lang="en-US"/>
              <a:t>CO</a:t>
            </a:r>
            <a:r>
              <a:rPr altLang="en-IN" dirty="0" sz="2400" lang="en-US"/>
              <a:t>MPUTER</a:t>
            </a:r>
            <a:r>
              <a:rPr altLang="en-IN" dirty="0" sz="2400" lang="en-US"/>
              <a:t> </a:t>
            </a:r>
            <a:r>
              <a:rPr altLang="en-IN" dirty="0" sz="2400" lang="en-US"/>
              <a:t>SCIENCE</a:t>
            </a:r>
            <a:r>
              <a:rPr altLang="en-IN" dirty="0" sz="2400" lang="en-US"/>
              <a:t> </a:t>
            </a:r>
            <a:endParaRPr altLang="en-US" lang="zh-CN"/>
          </a:p>
          <a:p>
            <a:r>
              <a:rPr altLang="en-IN" dirty="0" sz="2400" lang="en-US"/>
              <a:t>C</a:t>
            </a:r>
            <a:r>
              <a:rPr dirty="0" sz="2400" lang="en-US"/>
              <a:t>OL</a:t>
            </a:r>
            <a:r>
              <a:rPr altLang="en-IN" dirty="0" sz="2400" lang="en-US"/>
              <a:t>COLLEGDr.IM.G</a:t>
            </a:r>
            <a:r>
              <a:rPr altLang="en-IN" dirty="0" sz="2400" lang="en-US"/>
              <a:t>.</a:t>
            </a:r>
            <a:r>
              <a:rPr altLang="en-IN" dirty="0" sz="2400" lang="en-US"/>
              <a:t>R</a:t>
            </a:r>
            <a:r>
              <a:rPr altLang="en-IN" dirty="0" sz="2400" lang="en-US"/>
              <a:t> </a:t>
            </a:r>
            <a:r>
              <a:rPr altLang="en-IN" dirty="0" sz="2400" lang="en-US"/>
              <a:t>AR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IENCE</a:t>
            </a:r>
            <a:r>
              <a:rPr altLang="en-IN" dirty="0" sz="2400" lang="en-US"/>
              <a:t> </a:t>
            </a:r>
            <a:r>
              <a:rPr altLang="en-IN" dirty="0" sz="2400" lang="en-US"/>
              <a:t> </a:t>
            </a:r>
            <a:r>
              <a:rPr altLang="en-IN" dirty="0" sz="2400" lang="en-US"/>
              <a:t>COLLEGE</a:t>
            </a:r>
            <a:r>
              <a:rPr altLang="en-IN" dirty="0" sz="2400" lang="en-US"/>
              <a:t> </a:t>
            </a:r>
            <a:r>
              <a:rPr altLang="en-IN" dirty="0" sz="2400" lang="en-US"/>
              <a:t> </a:t>
            </a:r>
            <a:r>
              <a:rPr altLang="en-IN" dirty="0" sz="2400" lang="en-US"/>
              <a:t>FO</a:t>
            </a:r>
            <a:r>
              <a:rPr altLang="en-IN" dirty="0" sz="2400" lang="en-US"/>
              <a:t>R</a:t>
            </a:r>
            <a:r>
              <a:rPr altLang="en-IN" dirty="0" sz="2400" lang="en-US"/>
              <a:t> </a:t>
            </a:r>
            <a:r>
              <a:rPr altLang="en-IN" dirty="0" sz="2400" lang="en-US"/>
              <a:t>W</a:t>
            </a:r>
            <a:r>
              <a:rPr altLang="en-IN" dirty="0" sz="2400" lang="en-US"/>
              <a:t>OMEN</a:t>
            </a:r>
            <a:r>
              <a:rPr altLang="en-IN" dirty="0" sz="2400" lang="en-US"/>
              <a:t> </a:t>
            </a:r>
            <a:r>
              <a:rPr altLang="en-IN" dirty="0" sz="2400" lang="en-US"/>
              <a:t> </a:t>
            </a:r>
            <a:r>
              <a:rPr altLang="en-IN" dirty="0" sz="2400" lang="en-US"/>
              <a:t>V</a:t>
            </a:r>
            <a:r>
              <a:rPr altLang="en-IN" dirty="0" sz="2400" lang="en-US"/>
              <a:t>ILLUPURAM</a:t>
            </a:r>
            <a:r>
              <a:rPr altLang="en-IN" dirty="0" sz="2400" lang="en-US"/>
              <a:t>/</a:t>
            </a:r>
            <a:r>
              <a:rPr altLang="en-IN" dirty="0" sz="2400" lang="en-US"/>
              <a:t> </a:t>
            </a:r>
            <a:r>
              <a:rPr altLang="en-IN" dirty="0" sz="2400" lang="en-US"/>
              <a:t>A</a:t>
            </a:r>
            <a:r>
              <a:rPr altLang="en-IN" dirty="0" sz="2400" lang="en-US"/>
              <a:t>N</a:t>
            </a:r>
            <a:r>
              <a:rPr altLang="en-IN" dirty="0" sz="2400" lang="en-US"/>
              <a:t>NAMALAI</a:t>
            </a:r>
            <a:r>
              <a:rPr altLang="en-IN" dirty="0" sz="2400" lang="en-US"/>
              <a:t> </a:t>
            </a:r>
            <a:r>
              <a:rPr altLang="en-IN" dirty="0" sz="2400" lang="en-US"/>
              <a:t>UNIVERSITY</a:t>
            </a:r>
            <a:r>
              <a:rPr altLang="en-IN" dirty="0" sz="2400" lang="en-US"/>
              <a:t>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13731">
            <a:off x="2874288" y="1662116"/>
            <a:ext cx="7273214" cy="50770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2" name=""/>
          <p:cNvSpPr txBox="1"/>
          <p:nvPr/>
        </p:nvSpPr>
        <p:spPr>
          <a:xfrm>
            <a:off x="502779" y="9638508"/>
            <a:ext cx="13740547" cy="2186940"/>
          </a:xfrm>
          <a:prstGeom prst="rect"/>
        </p:spPr>
        <p:txBody>
          <a:bodyPr rtlCol="0" wrap="square">
            <a:spAutoFit/>
          </a:bodyPr>
          <a:p>
            <a:r>
              <a:rPr sz="2800" lang="en-IN">
                <a:solidFill>
                  <a:srgbClr val="000000"/>
                </a:solidFill>
              </a:rPr>
              <a:t>student portfolio benefits their academic and professional growth by documenting progress, fostering self-reflection, providing tangible evidence for applications, and serving as a tool for communication and collaboration with educators and parents. Portfolios help students become more self-directed, demonstrate diverse skills, and provide a comprehensive picture of learning that traditional tests miss. </a:t>
            </a:r>
            <a:endParaRPr sz="2800" lang="en-IN">
              <a:solidFill>
                <a:srgbClr val="000000"/>
              </a:solidFill>
            </a:endParaRPr>
          </a:p>
        </p:txBody>
      </p:sp>
      <p:sp>
        <p:nvSpPr>
          <p:cNvPr id="1048693" name=""/>
          <p:cNvSpPr txBox="1"/>
          <p:nvPr/>
        </p:nvSpPr>
        <p:spPr>
          <a:xfrm>
            <a:off x="287893" y="1695450"/>
            <a:ext cx="11473523" cy="42824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S</a:t>
            </a:r>
            <a:r>
              <a:rPr altLang="en-IN" sz="2800" lang="en-US">
                <a:solidFill>
                  <a:srgbClr val="000000"/>
                </a:solidFill>
                <a:latin typeface="Arial"/>
              </a:rPr>
              <a:t>h</a:t>
            </a:r>
            <a:r>
              <a:rPr altLang="en-IN" sz="2800" lang="en-US">
                <a:solidFill>
                  <a:srgbClr val="000000"/>
                </a:solidFill>
                <a:latin typeface="Arial"/>
              </a:rPr>
              <a:t>o</a:t>
            </a:r>
            <a:r>
              <a:rPr altLang="en-IN" sz="2800" lang="en-US">
                <a:solidFill>
                  <a:srgbClr val="000000"/>
                </a:solidFill>
                <a:latin typeface="Arial"/>
              </a:rPr>
              <a:t>w</a:t>
            </a:r>
            <a:r>
              <a:rPr altLang="en-IN" sz="2800" lang="en-US">
                <a:solidFill>
                  <a:srgbClr val="000000"/>
                </a:solidFill>
                <a:latin typeface="Arial"/>
              </a:rPr>
              <a:t>c</a:t>
            </a:r>
            <a:r>
              <a:rPr altLang="en-IN" sz="2800" lang="en-US">
                <a:solidFill>
                  <a:srgbClr val="000000"/>
                </a:solidFill>
                <a:latin typeface="Arial"/>
              </a:rPr>
              <a:t>a</a:t>
            </a:r>
            <a:r>
              <a:rPr altLang="en-IN" sz="2800" lang="en-US">
                <a:solidFill>
                  <a:srgbClr val="000000"/>
                </a:solidFill>
                <a:latin typeface="Arial"/>
              </a:rPr>
              <a:t>sing a few of your best, most relevant projects, detailing the problem solved, skills used, and outcomes achieved, and providing context and reflections on your growth and learning. A strong portfolio should also feature a professional, appealing layout, include a clear personal statement, and be easy to navigate with a dedicated contact secti</a:t>
            </a:r>
            <a:r>
              <a:rPr altLang="en-IN" sz="2800" lang="en-US">
                <a:solidFill>
                  <a:srgbClr val="000000"/>
                </a:solidFill>
                <a:latin typeface="Arial"/>
              </a:rPr>
              <a:t>o</a:t>
            </a:r>
            <a:r>
              <a:rPr altLang="en-IN" sz="2800" lang="en-US">
                <a:solidFill>
                  <a:srgbClr val="000000"/>
                </a:solidFill>
                <a:latin typeface="Arial"/>
              </a:rPr>
              <a:t>n.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E</a:t>
            </a:r>
            <a:r>
              <a:rPr altLang="en-IN" sz="2800" lang="en-US">
                <a:solidFill>
                  <a:srgbClr val="000000"/>
                </a:solidFill>
                <a:latin typeface="Arial"/>
              </a:rPr>
              <a:t>n</a:t>
            </a:r>
            <a:r>
              <a:rPr altLang="en-IN" sz="2800" lang="en-US">
                <a:solidFill>
                  <a:srgbClr val="000000"/>
                </a:solidFill>
                <a:latin typeface="Arial"/>
              </a:rPr>
              <a:t>c</a:t>
            </a:r>
            <a:r>
              <a:rPr altLang="en-IN" sz="2800" lang="en-US">
                <a:solidFill>
                  <a:srgbClr val="000000"/>
                </a:solidFill>
                <a:latin typeface="Arial"/>
              </a:rPr>
              <a:t>o</a:t>
            </a:r>
            <a:r>
              <a:rPr altLang="en-IN" sz="2800" lang="en-US">
                <a:solidFill>
                  <a:srgbClr val="000000"/>
                </a:solidFill>
                <a:latin typeface="Arial"/>
              </a:rPr>
              <a:t>u</a:t>
            </a:r>
            <a:r>
              <a:rPr altLang="en-IN" sz="2800" lang="en-US">
                <a:solidFill>
                  <a:srgbClr val="000000"/>
                </a:solidFill>
                <a:latin typeface="Arial"/>
              </a:rPr>
              <a:t>r</a:t>
            </a:r>
            <a:r>
              <a:rPr altLang="en-IN" sz="2800" lang="en-US">
                <a:solidFill>
                  <a:srgbClr val="000000"/>
                </a:solidFill>
                <a:latin typeface="Arial"/>
              </a:rPr>
              <a:t>ages student reflection on their learning. Students may come to understand what they have and have not learned. Provides students with documentation for job applications or applications to graduate school.</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T</a:t>
            </a:r>
            <a:r>
              <a:rPr altLang="en-IN" b="1" dirty="0" lang="en-US">
                <a:latin typeface="Times New Roman" panose="02020603050405020304" pitchFamily="18" charset="0"/>
                <a:cs typeface="Times New Roman" panose="02020603050405020304" pitchFamily="18" charset="0"/>
              </a:rPr>
              <a:t>U</a:t>
            </a:r>
            <a:r>
              <a:rPr altLang="en-IN" b="1" dirty="0" lang="en-US">
                <a:latin typeface="Times New Roman" panose="02020603050405020304" pitchFamily="18" charset="0"/>
                <a:cs typeface="Times New Roman" panose="02020603050405020304" pitchFamily="18" charset="0"/>
              </a:rPr>
              <a:t>D</a:t>
            </a:r>
            <a:r>
              <a:rPr altLang="en-IN" b="1" dirty="0" lang="en-US">
                <a:latin typeface="Times New Roman" panose="02020603050405020304" pitchFamily="18" charset="0"/>
                <a:cs typeface="Times New Roman" panose="02020603050405020304" pitchFamily="18" charset="0"/>
              </a:rPr>
              <a:t>E</a:t>
            </a:r>
            <a:r>
              <a:rPr altLang="en-IN" b="1" dirty="0" lang="en-US">
                <a:latin typeface="Times New Roman" panose="02020603050405020304" pitchFamily="18" charset="0"/>
                <a:cs typeface="Times New Roman" panose="02020603050405020304" pitchFamily="18" charset="0"/>
              </a:rPr>
              <a:t>N</a:t>
            </a:r>
            <a:r>
              <a:rPr altLang="en-IN" b="1" dirty="0" lang="en-US">
                <a:latin typeface="Times New Roman" panose="02020603050405020304" pitchFamily="18" charset="0"/>
                <a:cs typeface="Times New Roman" panose="02020603050405020304" pitchFamily="18" charset="0"/>
              </a:rPr>
              <a:t>T</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P</a:t>
            </a:r>
            <a:r>
              <a:rPr altLang="en-IN" b="1" dirty="0" lang="en-US">
                <a:latin typeface="Times New Roman" panose="02020603050405020304" pitchFamily="18" charset="0"/>
                <a:cs typeface="Times New Roman" panose="02020603050405020304" pitchFamily="18" charset="0"/>
              </a:rPr>
              <a:t>O</a:t>
            </a:r>
            <a:r>
              <a:rPr altLang="en-IN" b="1" dirty="0" lang="en-US">
                <a:latin typeface="Times New Roman" panose="02020603050405020304" pitchFamily="18" charset="0"/>
                <a:cs typeface="Times New Roman" panose="02020603050405020304" pitchFamily="18" charset="0"/>
              </a:rPr>
              <a:t>R</a:t>
            </a:r>
            <a:r>
              <a:rPr altLang="en-IN" b="1" dirty="0" lang="en-US">
                <a:latin typeface="Times New Roman" panose="02020603050405020304" pitchFamily="18" charset="0"/>
                <a:cs typeface="Times New Roman" panose="02020603050405020304" pitchFamily="18" charset="0"/>
              </a:rPr>
              <a:t>TFOLIO</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a:t>
            </a:r>
            <a:r>
              <a:rPr altLang="en-IN" b="1" dirty="0" lang="en-US">
                <a:latin typeface="Times New Roman" panose="02020603050405020304" pitchFamily="18" charset="0"/>
                <a:cs typeface="Times New Roman" panose="02020603050405020304" pitchFamily="18" charset="0"/>
              </a:rPr>
              <a:t>S</a:t>
            </a:r>
            <a:r>
              <a:rPr altLang="en-IN" b="1" dirty="0" lang="en-US">
                <a:latin typeface="Times New Roman" panose="02020603050405020304" pitchFamily="18" charset="0"/>
                <a:cs typeface="Times New Roman" panose="02020603050405020304" pitchFamily="18" charset="0"/>
              </a:rPr>
              <a:t>.</a:t>
            </a:r>
            <a:r>
              <a:rPr altLang="en-IN" b="1" dirty="0" lang="en-US">
                <a:latin typeface="Times New Roman" panose="02020603050405020304" pitchFamily="18" charset="0"/>
                <a:cs typeface="Times New Roman" panose="02020603050405020304" pitchFamily="18" charset="0"/>
              </a:rPr>
              <a:t>K</a:t>
            </a:r>
            <a:r>
              <a:rPr altLang="en-IN" b="1" dirty="0" lang="en-US">
                <a:latin typeface="Times New Roman" panose="02020603050405020304" pitchFamily="18" charset="0"/>
                <a:cs typeface="Times New Roman" panose="02020603050405020304" pitchFamily="18" charset="0"/>
              </a:rPr>
              <a:t>E</a:t>
            </a:r>
            <a:r>
              <a:rPr altLang="en-IN" b="1" dirty="0" lang="en-US">
                <a:latin typeface="Times New Roman" panose="02020603050405020304" pitchFamily="18" charset="0"/>
                <a:cs typeface="Times New Roman" panose="02020603050405020304" pitchFamily="18" charset="0"/>
              </a:rPr>
              <a:t>E</a:t>
            </a:r>
            <a:r>
              <a:rPr altLang="en-IN" b="1" dirty="0" lang="en-US">
                <a:latin typeface="Times New Roman" panose="02020603050405020304" pitchFamily="18" charset="0"/>
                <a:cs typeface="Times New Roman" panose="02020603050405020304" pitchFamily="18" charset="0"/>
              </a:rPr>
              <a:t>R</a:t>
            </a:r>
            <a:r>
              <a:rPr altLang="en-IN" b="1" dirty="0" lang="en-US">
                <a:latin typeface="Times New Roman" panose="02020603050405020304" pitchFamily="18" charset="0"/>
                <a:cs typeface="Times New Roman" panose="02020603050405020304" pitchFamily="18" charset="0"/>
              </a:rPr>
              <a:t>T</a:t>
            </a:r>
            <a:r>
              <a:rPr altLang="en-IN" b="1" dirty="0" lang="en-US">
                <a:latin typeface="Times New Roman" panose="02020603050405020304" pitchFamily="18" charset="0"/>
                <a:cs typeface="Times New Roman" panose="02020603050405020304" pitchFamily="18" charset="0"/>
              </a:rPr>
              <a:t>H</a:t>
            </a:r>
            <a:r>
              <a:rPr altLang="en-IN" b="1" dirty="0" lang="en-US">
                <a:latin typeface="Times New Roman" panose="02020603050405020304" pitchFamily="18" charset="0"/>
                <a:cs typeface="Times New Roman" panose="02020603050405020304" pitchFamily="18" charset="0"/>
              </a:rPr>
              <a:t>A</a:t>
            </a:r>
            <a:r>
              <a:rPr altLang="en-IN" b="1" dirty="0" lang="en-US">
                <a:latin typeface="Times New Roman" panose="02020603050405020304" pitchFamily="18" charset="0"/>
                <a:cs typeface="Times New Roman" panose="02020603050405020304" pitchFamily="18" charset="0"/>
              </a:rPr>
              <a:t>N</a:t>
            </a:r>
            <a:r>
              <a:rPr altLang="en-IN" b="1" dirty="0" lang="en-US">
                <a:latin typeface="Times New Roman" panose="02020603050405020304" pitchFamily="18" charset="0"/>
                <a:cs typeface="Times New Roman" panose="02020603050405020304" pitchFamily="18" charset="0"/>
              </a:rPr>
              <a:t>A</a:t>
            </a:r>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4" name="object 21"/>
          <p:cNvSpPr txBox="1">
            <a:spLocks noGrp="1"/>
          </p:cNvSpPr>
          <p:nvPr>
            <p:ph type="title"/>
          </p:nvPr>
        </p:nvSpPr>
        <p:spPr>
          <a:xfrm>
            <a:off x="739775" y="445388"/>
            <a:ext cx="309969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6"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659153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
          <p:cNvSpPr txBox="1"/>
          <p:nvPr/>
        </p:nvSpPr>
        <p:spPr>
          <a:xfrm rot="21585594">
            <a:off x="6283" y="1916431"/>
            <a:ext cx="12933670" cy="3025140"/>
          </a:xfrm>
          <a:prstGeom prst="rect"/>
        </p:spPr>
        <p:txBody>
          <a:bodyPr rtlCol="0" wrap="square">
            <a:spAutoFit/>
          </a:bodyPr>
          <a:p>
            <a:r>
              <a:rPr sz="2800" lang="en-IN">
                <a:solidFill>
                  <a:srgbClr val="000000"/>
                </a:solidFill>
              </a:rPr>
              <a:t>*Problem Statement:*
"As a student looking to showcase my skills and experience to potential employers, I need to create a portfolio that effectively communicates my abilities and accomplishments in data analysis and marketing. However, I'm not sure how to structure my portfolio, what projects to include, or how to present my work in a way that stands out to hiring managers."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8658225" y="2647950"/>
            <a:ext cx="3533775"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6" name=""/>
          <p:cNvSpPr txBox="1"/>
          <p:nvPr/>
        </p:nvSpPr>
        <p:spPr>
          <a:xfrm>
            <a:off x="47710" y="3220866"/>
            <a:ext cx="12144289" cy="3444240"/>
          </a:xfrm>
          <a:prstGeom prst="rect"/>
        </p:spPr>
        <p:txBody>
          <a:bodyPr rtlCol="0" wrap="square">
            <a:spAutoFit/>
          </a:bodyPr>
          <a:p>
            <a:r>
              <a:rPr sz="2800" lang="en-IN">
                <a:solidFill>
                  <a:srgbClr val="000000"/>
                </a:solidFill>
              </a:rPr>
              <a:t>project overview for a student portfolio provides a comprehensive, ongoing collection of a student's work that demonstrates learning and progress over time. It includes selected samples of their best projects, skills, and achievements, accompanied by self-reflections on their growth, learning journey, and the impact of their work. The summary is a concise introduction to the portfolio, highlighting key accomplishments and skills relevant to the target audience, such as college admissions or potential employers. </a:t>
            </a:r>
            <a:endParaRPr sz="2800" lang="en-IN">
              <a:solidFill>
                <a:srgbClr val="000000"/>
              </a:solidFill>
            </a:endParaRPr>
          </a:p>
        </p:txBody>
      </p:sp>
      <p:sp>
        <p:nvSpPr>
          <p:cNvPr id="1048607" name=""/>
          <p:cNvSpPr txBox="1"/>
          <p:nvPr/>
        </p:nvSpPr>
        <p:spPr>
          <a:xfrm rot="10800000">
            <a:off x="1167742" y="10878537"/>
            <a:ext cx="7490482" cy="929640"/>
          </a:xfrm>
          <a:prstGeom prst="rect"/>
        </p:spPr>
        <p:txBody>
          <a:bodyPr rtlCol="0" wrap="square">
            <a:spAutoFit/>
          </a:bodyPr>
          <a:p>
            <a:r>
              <a:rPr sz="2800" lang="en-IN">
                <a:solidFill>
                  <a:srgbClr val="000000"/>
                </a:solidFill>
              </a:rPr>
              <a:t>My Portfolio  contain home,skills,Education,Projects,Image,contact.</a:t>
            </a:r>
            <a:endParaRPr sz="2800" lang="en-IN">
              <a:solidFill>
                <a:srgbClr val="000000"/>
              </a:solidFill>
            </a:endParaRPr>
          </a:p>
        </p:txBody>
      </p:sp>
      <p:sp>
        <p:nvSpPr>
          <p:cNvPr id="1048608" name=""/>
          <p:cNvSpPr txBox="1"/>
          <p:nvPr/>
        </p:nvSpPr>
        <p:spPr>
          <a:xfrm>
            <a:off x="4410075" y="9994617"/>
            <a:ext cx="4572000" cy="1348740"/>
          </a:xfrm>
          <a:prstGeom prst="rect"/>
        </p:spPr>
        <p:txBody>
          <a:bodyPr rtlCol="0" wrap="square">
            <a:spAutoFit/>
          </a:bodyPr>
          <a:p>
            <a:r>
              <a:rPr sz="2800" lang="en-IN">
                <a:solidFill>
                  <a:srgbClr val="000000"/>
                </a:solidFill>
              </a:rPr>
              <a:t>My Portfolio  contain home,skills,Education,Projects,Image,contact.</a:t>
            </a:r>
            <a:endParaRPr sz="2800" lang="en-IN">
              <a:solidFill>
                <a:srgbClr val="000000"/>
              </a:solidFill>
            </a:endParaRPr>
          </a:p>
        </p:txBody>
      </p:sp>
      <p:sp>
        <p:nvSpPr>
          <p:cNvPr id="1048609" name=""/>
          <p:cNvSpPr txBox="1"/>
          <p:nvPr/>
        </p:nvSpPr>
        <p:spPr>
          <a:xfrm>
            <a:off x="359853" y="2019299"/>
            <a:ext cx="8647513" cy="929640"/>
          </a:xfrm>
          <a:prstGeom prst="rect"/>
        </p:spPr>
        <p:txBody>
          <a:bodyPr rtlCol="0" wrap="square">
            <a:spAutoFit/>
          </a:bodyPr>
          <a:p>
            <a:r>
              <a:rPr sz="2800" lang="en-IN">
                <a:solidFill>
                  <a:srgbClr val="000000"/>
                </a:solidFill>
              </a:rPr>
              <a:t>My Portfolio  contain home,skills,Education,Projects,Image,contact.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2" name=""/>
          <p:cNvSpPr txBox="1"/>
          <p:nvPr/>
        </p:nvSpPr>
        <p:spPr>
          <a:xfrm>
            <a:off x="699451" y="1857375"/>
            <a:ext cx="9245145" cy="4701541"/>
          </a:xfrm>
          <a:prstGeom prst="rect"/>
        </p:spPr>
        <p:txBody>
          <a:bodyPr rtlCol="0" wrap="square">
            <a:spAutoFit/>
          </a:bodyPr>
          <a:p>
            <a:r>
              <a:rPr altLang="en-IN" sz="2800" lang="en-US">
                <a:solidFill>
                  <a:srgbClr val="000000"/>
                </a:solidFill>
              </a:rPr>
              <a:t>*</a:t>
            </a:r>
            <a:r>
              <a:rPr altLang="en-IN" sz="2800" lang="en-US">
                <a:solidFill>
                  <a:srgbClr val="000000"/>
                </a:solidFill>
              </a:rPr>
              <a:t>S</a:t>
            </a:r>
            <a:r>
              <a:rPr altLang="en-IN" sz="2800" lang="en-US">
                <a:solidFill>
                  <a:srgbClr val="000000"/>
                </a:solidFill>
              </a:rPr>
              <a:t>t</a:t>
            </a:r>
            <a:r>
              <a:rPr altLang="en-IN" sz="2800" lang="en-US">
                <a:solidFill>
                  <a:srgbClr val="000000"/>
                </a:solidFill>
              </a:rPr>
              <a:t>udent</a:t>
            </a:r>
            <a:r>
              <a:rPr altLang="en-IN" sz="2800" lang="en-US">
                <a:solidFill>
                  <a:srgbClr val="000000"/>
                </a:solidFill>
              </a:rPr>
              <a:t>s</a:t>
            </a:r>
            <a:r>
              <a:rPr altLang="en-IN" sz="2800" lang="en-US">
                <a:solidFill>
                  <a:srgbClr val="000000"/>
                </a:solidFill>
              </a:rPr>
              <a:t>:</a:t>
            </a:r>
            <a:r>
              <a:rPr sz="2800" lang="en-IN">
                <a:solidFill>
                  <a:srgbClr val="000000"/>
                </a:solidFill>
              </a:rPr>
              <a:t>
Portfolios empower students to document their learning, track progress, reflect on their process, and articulate their skills and achievement</a:t>
            </a:r>
            <a:r>
              <a:rPr altLang="en-IN" sz="2800" lang="en-US">
                <a:solidFill>
                  <a:srgbClr val="000000"/>
                </a:solidFill>
              </a:rPr>
              <a:t>s</a:t>
            </a:r>
            <a:r>
              <a:rPr altLang="en-IN" sz="2800" lang="en-US">
                <a:solidFill>
                  <a:srgbClr val="000000"/>
                </a:solidFill>
              </a:rPr>
              <a:t>.</a:t>
            </a:r>
            <a:endParaRPr sz="2800" lang="en-IN">
              <a:solidFill>
                <a:srgbClr val="000000"/>
              </a:solidFill>
            </a:endParaRPr>
          </a:p>
          <a:p>
            <a:endParaRPr sz="2800" lang="en-IN">
              <a:solidFill>
                <a:srgbClr val="000000"/>
              </a:solidFill>
            </a:endParaRPr>
          </a:p>
          <a:p>
            <a:endParaRPr sz="2800" lang="en-IN">
              <a:solidFill>
                <a:srgbClr val="000000"/>
              </a:solidFill>
            </a:endParaRPr>
          </a:p>
          <a:p>
            <a:r>
              <a:rPr altLang="en-IN" sz="2800" lang="en-US">
                <a:solidFill>
                  <a:srgbClr val="000000"/>
                </a:solidFill>
              </a:rPr>
              <a:t> </a:t>
            </a:r>
            <a:r>
              <a:rPr altLang="en-IN" sz="2800" lang="en-US">
                <a:solidFill>
                  <a:srgbClr val="000000"/>
                </a:solidFill>
              </a:rPr>
              <a:t>*</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c</a:t>
            </a:r>
            <a:r>
              <a:rPr altLang="en-IN" sz="2800" lang="en-US">
                <a:solidFill>
                  <a:srgbClr val="000000"/>
                </a:solidFill>
              </a:rPr>
              <a:t>h</a:t>
            </a:r>
            <a:r>
              <a:rPr altLang="en-IN" sz="2800" lang="en-US">
                <a:solidFill>
                  <a:srgbClr val="000000"/>
                </a:solidFill>
              </a:rPr>
              <a:t>e</a:t>
            </a:r>
            <a:r>
              <a:rPr altLang="en-IN" sz="2800" lang="en-US">
                <a:solidFill>
                  <a:srgbClr val="000000"/>
                </a:solidFill>
              </a:rPr>
              <a:t>r</a:t>
            </a:r>
            <a:r>
              <a:rPr altLang="en-IN" sz="2800" lang="en-US">
                <a:solidFill>
                  <a:srgbClr val="000000"/>
                </a:solidFill>
              </a:rPr>
              <a:t>:</a:t>
            </a:r>
            <a:r>
              <a:rPr altLang="en-IN" sz="2800" lang="en-US">
                <a:solidFill>
                  <a:srgbClr val="000000"/>
                </a:solidFill>
              </a:rPr>
              <a:t>E</a:t>
            </a:r>
            <a:r>
              <a:rPr altLang="en-IN" sz="2800" lang="en-US">
                <a:solidFill>
                  <a:srgbClr val="000000"/>
                </a:solidFill>
              </a:rPr>
              <a:t>d</a:t>
            </a:r>
            <a:r>
              <a:rPr altLang="en-IN" sz="2800" lang="en-US">
                <a:solidFill>
                  <a:srgbClr val="000000"/>
                </a:solidFill>
              </a:rPr>
              <a:t>u</a:t>
            </a:r>
            <a:r>
              <a:rPr altLang="en-IN" sz="2800" lang="en-US">
                <a:solidFill>
                  <a:srgbClr val="000000"/>
                </a:solidFill>
              </a:rPr>
              <a:t>c</a:t>
            </a:r>
            <a:r>
              <a:rPr altLang="en-IN" sz="2800" lang="en-US">
                <a:solidFill>
                  <a:srgbClr val="000000"/>
                </a:solidFill>
              </a:rPr>
              <a:t>a</a:t>
            </a:r>
            <a:r>
              <a:rPr altLang="en-IN" sz="2800" lang="en-US">
                <a:solidFill>
                  <a:srgbClr val="000000"/>
                </a:solidFill>
              </a:rPr>
              <a:t>tors use portfolios to assess a student's understanding, identify areas for improvement, provide feedback, and observe their growth over time. </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4" name=""/>
          <p:cNvSpPr txBox="1"/>
          <p:nvPr/>
        </p:nvSpPr>
        <p:spPr>
          <a:xfrm rot="12120190">
            <a:off x="618385" y="8413350"/>
            <a:ext cx="11515298" cy="5539740"/>
          </a:xfrm>
          <a:prstGeom prst="rect"/>
        </p:spPr>
        <p:txBody>
          <a:bodyPr rtlCol="0" wrap="square">
            <a:spAutoFit/>
          </a:bodyPr>
          <a:p>
            <a:r>
              <a:rPr altLang="en-IN" sz="2800" lang="en-US">
                <a:solidFill>
                  <a:srgbClr val="000000"/>
                </a:solidFill>
              </a:rPr>
              <a:t>*</a:t>
            </a:r>
            <a:r>
              <a:rPr sz="2800" lang="en-IN">
                <a:solidFill>
                  <a:srgbClr val="000000"/>
                </a:solidFill>
              </a:rPr>
              <a:t>HTML: Using appropriate tags (e.g., &lt;header&gt;, &lt;nav&gt;, &lt;main&gt;, &lt;section&gt;, &lt;footer&gt;) for better structure and accessibility.</a:t>
            </a:r>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endParaRPr sz="2800" lang="en-IN">
              <a:solidFill>
                <a:srgbClr val="000000"/>
              </a:solidFill>
            </a:endParaRPr>
          </a:p>
          <a:p>
            <a:r>
              <a:rPr altLang="en-IN" sz="2800" lang="en-US">
                <a:solidFill>
                  <a:srgbClr val="000000"/>
                </a:solidFill>
              </a:rPr>
              <a:t>Selectors: Targeting specific HTML elements for styling (e.g., class, ID, element, attribute selectors).</a:t>
            </a:r>
            <a:endParaRPr sz="2800" lang="en-IN">
              <a:solidFill>
                <a:srgbClr val="000000"/>
              </a:solidFill>
            </a:endParaRPr>
          </a:p>
        </p:txBody>
      </p:sp>
      <p:sp>
        <p:nvSpPr>
          <p:cNvPr id="1048655" name=""/>
          <p:cNvSpPr txBox="1"/>
          <p:nvPr/>
        </p:nvSpPr>
        <p:spPr>
          <a:xfrm rot="746821">
            <a:off x="5713331" y="10177340"/>
            <a:ext cx="1325405" cy="42001440"/>
          </a:xfrm>
          <a:prstGeom prst="rect"/>
        </p:spPr>
        <p:txBody>
          <a:bodyPr rtlCol="0" wrap="square">
            <a:spAutoFit/>
          </a:bodyPr>
          <a:p>
            <a:r>
              <a:rPr sz="2800" lang="en-IN">
                <a:solidFill>
                  <a:srgbClr val="000000"/>
                </a:solidFill>
              </a:rPr>
              <a:t>[29/08, 4:18 pm] Keerthana 🧚‍♂️🥰: Selectors: Targeting specific HTML elements for styling (e.g., class, ID, element, attribute selectors).
[29/08, 4:18 pm] Keerthana 🧚‍♂️🥰: Semantic HTML: Using appropriate tags (e.g., &lt;header&gt;, &lt;nav&gt;, &lt;main&gt;, &lt;section&gt;, &lt;footer&gt;) for better structure and accessibility.
[29/08, 4:19 pm] Keerthana 🧚‍♂️🥰: DOM Manipulation: Interacting with HTML elements to dynamically change content or styles.
[29/08, 4:19 pm] Keerthana 🧚‍♂️🥰: VS Code (Visual Studio Code): A popular, free, and highly customizable editor with extensive extensions for web development</a:t>
            </a:r>
            <a:endParaRPr sz="2800" lang="en-IN">
              <a:solidFill>
                <a:srgbClr val="000000"/>
              </a:solidFill>
            </a:endParaRPr>
          </a:p>
        </p:txBody>
      </p:sp>
      <p:sp>
        <p:nvSpPr>
          <p:cNvPr id="1048656" name=""/>
          <p:cNvSpPr txBox="1"/>
          <p:nvPr/>
        </p:nvSpPr>
        <p:spPr>
          <a:xfrm>
            <a:off x="793922" y="480059"/>
            <a:ext cx="9016828" cy="6377940"/>
          </a:xfrm>
          <a:prstGeom prst="rect"/>
        </p:spPr>
        <p:txBody>
          <a:bodyPr rtlCol="0" wrap="square">
            <a:spAutoFit/>
          </a:bodyPr>
          <a:p>
            <a:endParaRPr sz="2800" lang="en-IN">
              <a:solidFill>
                <a:srgbClr val="000000"/>
              </a:solidFill>
            </a:endParaRPr>
          </a:p>
          <a:p>
            <a:endParaRPr sz="2800" lang="en-IN">
              <a:solidFill>
                <a:srgbClr val="000000"/>
              </a:solidFill>
            </a:endParaRPr>
          </a:p>
          <a:p>
            <a:r>
              <a:rPr sz="2800" lang="en-IN">
                <a:solidFill>
                  <a:srgbClr val="000000"/>
                </a:solidFill>
              </a:rPr>
              <a:t> HTML: Using appropriate tags (e.g., &lt;header&gt;, &lt;nav&gt;, &lt;main&gt;, &lt;section&gt;, &lt;footer&gt;) for better structure and accessibility.</a:t>
            </a:r>
            <a:endParaRPr sz="2800" lang="en-IN">
              <a:solidFill>
                <a:srgbClr val="000000"/>
              </a:solidFill>
            </a:endParaRPr>
          </a:p>
          <a:p>
            <a:r>
              <a:rPr altLang="en-IN" sz="2800" lang="en-US">
                <a:solidFill>
                  <a:srgbClr val="000000"/>
                </a:solidFill>
              </a:rPr>
              <a:t>C</a:t>
            </a:r>
            <a:r>
              <a:rPr altLang="en-IN" sz="2800" lang="en-US">
                <a:solidFill>
                  <a:srgbClr val="000000"/>
                </a:solidFill>
              </a:rPr>
              <a:t>s</a:t>
            </a:r>
            <a:r>
              <a:rPr altLang="en-IN" sz="2800" lang="en-US">
                <a:solidFill>
                  <a:srgbClr val="000000"/>
                </a:solidFill>
              </a:rPr>
              <a:t>s</a:t>
            </a:r>
            <a:r>
              <a:rPr altLang="en-IN" sz="2800" lang="en-US">
                <a:solidFill>
                  <a:srgbClr val="000000"/>
                </a:solidFill>
              </a:rPr>
              <a:t>:</a:t>
            </a:r>
            <a:r>
              <a:rPr altLang="en-IN" sz="2800" lang="en-US">
                <a:solidFill>
                  <a:srgbClr val="000000"/>
                </a:solidFill>
              </a:rPr>
              <a:t>Targeting specific HTML elements for styling (e.g., class, ID, element, attribute selectors).</a:t>
            </a:r>
            <a:endParaRPr sz="2800" lang="en-IN">
              <a:solidFill>
                <a:srgbClr val="000000"/>
              </a:solidFill>
            </a:endParaRPr>
          </a:p>
          <a:p>
            <a:endParaRPr sz="2800" lang="en-IN">
              <a:solidFill>
                <a:srgbClr val="000000"/>
              </a:solidFill>
            </a:endParaRPr>
          </a:p>
          <a:p>
            <a:r>
              <a:rPr altLang="en-IN" sz="2800" lang="en-US">
                <a:solidFill>
                  <a:srgbClr val="000000"/>
                </a:solidFill>
              </a:rPr>
              <a:t>j</a:t>
            </a:r>
            <a:r>
              <a:rPr altLang="en-IN" sz="2800" lang="en-US">
                <a:solidFill>
                  <a:srgbClr val="000000"/>
                </a:solidFill>
              </a:rPr>
              <a:t>a</a:t>
            </a:r>
            <a:r>
              <a:rPr altLang="en-IN" sz="2800" lang="en-US">
                <a:solidFill>
                  <a:srgbClr val="000000"/>
                </a:solidFill>
              </a:rPr>
              <a:t>v</a:t>
            </a:r>
            <a:r>
              <a:rPr altLang="en-IN" sz="2800" lang="en-US">
                <a:solidFill>
                  <a:srgbClr val="000000"/>
                </a:solidFill>
              </a:rPr>
              <a:t>a</a:t>
            </a:r>
            <a:r>
              <a:rPr altLang="en-IN" sz="2800" lang="en-US">
                <a:solidFill>
                  <a:srgbClr val="000000"/>
                </a:solidFill>
              </a:rPr>
              <a:t> </a:t>
            </a:r>
            <a:r>
              <a:rPr altLang="en-IN" sz="2800" lang="en-US">
                <a:solidFill>
                  <a:srgbClr val="000000"/>
                </a:solidFill>
              </a:rPr>
              <a:t>s</a:t>
            </a:r>
            <a:r>
              <a:rPr altLang="en-IN" sz="2800" lang="en-US">
                <a:solidFill>
                  <a:srgbClr val="000000"/>
                </a:solidFill>
              </a:rPr>
              <a:t>c</a:t>
            </a:r>
            <a:r>
              <a:rPr altLang="en-IN" sz="2800" lang="en-US">
                <a:solidFill>
                  <a:srgbClr val="000000"/>
                </a:solidFill>
              </a:rPr>
              <a:t>r</a:t>
            </a:r>
            <a:r>
              <a:rPr altLang="en-IN" sz="2800" lang="en-US">
                <a:solidFill>
                  <a:srgbClr val="000000"/>
                </a:solidFill>
              </a:rPr>
              <a:t>i</a:t>
            </a:r>
            <a:r>
              <a:rPr altLang="en-IN" sz="2800" lang="en-US">
                <a:solidFill>
                  <a:srgbClr val="000000"/>
                </a:solidFill>
              </a:rPr>
              <a:t>pt</a:t>
            </a:r>
            <a:r>
              <a:rPr altLang="en-IN" sz="2800" lang="en-US">
                <a:solidFill>
                  <a:srgbClr val="000000"/>
                </a:solidFill>
              </a:rPr>
              <a:t>:</a:t>
            </a:r>
            <a:r>
              <a:rPr altLang="en-IN" sz="2800" lang="en-US">
                <a:solidFill>
                  <a:srgbClr val="000000"/>
                </a:solidFill>
              </a:rPr>
              <a:t> </a:t>
            </a:r>
            <a:r>
              <a:rPr altLang="en-IN" sz="2800" lang="en-US">
                <a:solidFill>
                  <a:srgbClr val="000000"/>
                </a:solidFill>
              </a:rPr>
              <a:t>i</a:t>
            </a:r>
            <a:r>
              <a:rPr altLang="en-IN" sz="2800" lang="en-US">
                <a:solidFill>
                  <a:srgbClr val="000000"/>
                </a:solidFill>
              </a:rPr>
              <a:t>nteracting with HTML elements to dynamically change content or styles.</a:t>
            </a:r>
            <a:endParaRPr sz="2800" lang="en-IN">
              <a:solidFill>
                <a:srgbClr val="000000"/>
              </a:solidFill>
            </a:endParaRPr>
          </a:p>
          <a:p>
            <a:endParaRPr sz="2800" lang="en-IN">
              <a:solidFill>
                <a:srgbClr val="000000"/>
              </a:solidFill>
            </a:endParaRPr>
          </a:p>
          <a:p>
            <a:r>
              <a:rPr altLang="en-IN" sz="2800" lang="en-US">
                <a:solidFill>
                  <a:srgbClr val="000000"/>
                </a:solidFill>
              </a:rPr>
              <a:t>VS Code (Visual Studio Code): A popular, free, and highly customizable editor with extensive extensions for web development</a:t>
            </a:r>
            <a:endParaRPr sz="2800" lang="en-IN">
              <a:solidFill>
                <a:srgbClr val="000000"/>
              </a:solidFill>
            </a:endParaRPr>
          </a:p>
          <a:p>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
          <p:cNvSpPr txBox="1"/>
          <p:nvPr/>
        </p:nvSpPr>
        <p:spPr>
          <a:xfrm>
            <a:off x="80675" y="920165"/>
            <a:ext cx="12699365" cy="55397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2800" lang="en-US">
                <a:solidFill>
                  <a:srgbClr val="000000"/>
                </a:solidFill>
                <a:latin typeface="Arial"/>
              </a:rPr>
              <a:t>*</a:t>
            </a:r>
            <a:r>
              <a:rPr altLang="en-IN" sz="2800" lang="en-US">
                <a:solidFill>
                  <a:srgbClr val="000000"/>
                </a:solidFill>
                <a:latin typeface="Arial"/>
              </a:rPr>
              <a:t>About Me: A brief, engaging bio that highlights your personality, goals, and interests.</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E</a:t>
            </a:r>
            <a:r>
              <a:rPr altLang="en-IN" sz="2800" lang="en-US">
                <a:solidFill>
                  <a:srgbClr val="000000"/>
                </a:solidFill>
                <a:latin typeface="Arial"/>
              </a:rPr>
              <a:t>d</a:t>
            </a:r>
            <a:r>
              <a:rPr altLang="en-IN" sz="2800" lang="en-US">
                <a:solidFill>
                  <a:srgbClr val="000000"/>
                </a:solidFill>
                <a:latin typeface="Arial"/>
              </a:rPr>
              <a:t>ucation</a:t>
            </a:r>
            <a:r>
              <a:rPr altLang="en-IN" sz="2800" lang="en-US">
                <a:solidFill>
                  <a:srgbClr val="000000"/>
                </a:solidFill>
                <a:latin typeface="Arial"/>
              </a:rPr>
              <a:t>:</a:t>
            </a:r>
            <a:r>
              <a:rPr altLang="en-IN" sz="2800" lang="en-US">
                <a:solidFill>
                  <a:srgbClr val="000000"/>
                </a:solidFill>
                <a:latin typeface="Arial"/>
              </a:rPr>
              <a:t>Academic achievements, relevant coursework, honors, and any academic capstones.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S</a:t>
            </a:r>
            <a:r>
              <a:rPr altLang="en-IN" sz="2800" lang="en-US">
                <a:solidFill>
                  <a:srgbClr val="000000"/>
                </a:solidFill>
                <a:latin typeface="Arial"/>
              </a:rPr>
              <a:t>k</a:t>
            </a:r>
            <a:r>
              <a:rPr altLang="en-IN" sz="2800" lang="en-US">
                <a:solidFill>
                  <a:srgbClr val="000000"/>
                </a:solidFill>
                <a:latin typeface="Arial"/>
              </a:rPr>
              <a:t>i</a:t>
            </a:r>
            <a:r>
              <a:rPr altLang="en-IN" sz="2800" lang="en-US">
                <a:solidFill>
                  <a:srgbClr val="000000"/>
                </a:solidFill>
                <a:latin typeface="Arial"/>
              </a:rPr>
              <a:t>lls</a:t>
            </a:r>
            <a:r>
              <a:rPr altLang="en-IN" sz="2800" lang="en-US">
                <a:solidFill>
                  <a:srgbClr val="000000"/>
                </a:solidFill>
                <a:latin typeface="Arial"/>
              </a:rPr>
              <a:t>:</a:t>
            </a:r>
            <a:r>
              <a:rPr altLang="en-IN" sz="2800" lang="en-US">
                <a:solidFill>
                  <a:srgbClr val="000000"/>
                </a:solidFill>
                <a:latin typeface="Arial"/>
              </a:rPr>
              <a:t>A list of your technical and soft skills, often categorized or presented </a:t>
            </a:r>
            <a:r>
              <a:rPr altLang="en-IN" sz="2800" lang="en-US">
                <a:solidFill>
                  <a:srgbClr val="000000"/>
                </a:solidFill>
                <a:latin typeface="Arial"/>
              </a:rPr>
              <a:t>visually</a:t>
            </a:r>
            <a:r>
              <a:rPr altLang="en-IN" sz="2800" lang="en-US">
                <a:solidFill>
                  <a:srgbClr val="000000"/>
                </a:solidFill>
                <a:latin typeface="Arial"/>
              </a:rPr>
              <a:t>.</a:t>
            </a:r>
            <a:r>
              <a:rPr altLang="en-IN" sz="2800" lang="en-US">
                <a:solidFill>
                  <a:srgbClr val="000000"/>
                </a:solidFill>
                <a:latin typeface="Arial"/>
              </a:rPr>
              <a:t>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P</a:t>
            </a:r>
            <a:r>
              <a:rPr altLang="en-IN" sz="2800" lang="en-US">
                <a:solidFill>
                  <a:srgbClr val="000000"/>
                </a:solidFill>
                <a:latin typeface="Arial"/>
              </a:rPr>
              <a:t>r</a:t>
            </a:r>
            <a:r>
              <a:rPr altLang="en-IN" sz="2800" lang="en-US">
                <a:solidFill>
                  <a:srgbClr val="000000"/>
                </a:solidFill>
                <a:latin typeface="Arial"/>
              </a:rPr>
              <a:t>o</a:t>
            </a:r>
            <a:r>
              <a:rPr altLang="en-IN" sz="2800" lang="en-US">
                <a:solidFill>
                  <a:srgbClr val="000000"/>
                </a:solidFill>
                <a:latin typeface="Arial"/>
              </a:rPr>
              <a:t>jects</a:t>
            </a:r>
            <a:r>
              <a:rPr altLang="en-IN" sz="2800" lang="en-US">
                <a:solidFill>
                  <a:srgbClr val="000000"/>
                </a:solidFill>
                <a:latin typeface="Arial"/>
              </a:rPr>
              <a:t>:</a:t>
            </a:r>
            <a:r>
              <a:rPr altLang="en-IN" sz="2800" lang="en-US">
                <a:solidFill>
                  <a:srgbClr val="000000"/>
                </a:solidFill>
                <a:latin typeface="Arial"/>
              </a:rPr>
              <a:t>Showcase your best and most relevant work, with clear descriptions of the project, your role, and the </a:t>
            </a:r>
            <a:r>
              <a:rPr altLang="en-IN" sz="2800" lang="en-US">
                <a:solidFill>
                  <a:srgbClr val="000000"/>
                </a:solidFill>
                <a:latin typeface="Arial"/>
              </a:rPr>
              <a:t>p</a:t>
            </a:r>
            <a:r>
              <a:rPr altLang="en-IN" sz="2800" lang="en-US">
                <a:solidFill>
                  <a:srgbClr val="000000"/>
                </a:solidFill>
                <a:latin typeface="Arial"/>
              </a:rPr>
              <a:t>r</a:t>
            </a:r>
            <a:r>
              <a:rPr altLang="en-IN" sz="2800" lang="en-US">
                <a:solidFill>
                  <a:srgbClr val="000000"/>
                </a:solidFill>
                <a:latin typeface="Arial"/>
              </a:rPr>
              <a:t>o</a:t>
            </a:r>
            <a:r>
              <a:rPr altLang="en-IN" sz="2800" lang="en-US">
                <a:solidFill>
                  <a:srgbClr val="000000"/>
                </a:solidFill>
                <a:latin typeface="Arial"/>
              </a:rPr>
              <a:t>j</a:t>
            </a:r>
            <a:r>
              <a:rPr altLang="en-IN" sz="2800" lang="en-US">
                <a:solidFill>
                  <a:srgbClr val="000000"/>
                </a:solidFill>
                <a:latin typeface="Arial"/>
              </a:rPr>
              <a:t>ect</a:t>
            </a:r>
            <a:r>
              <a:rPr altLang="en-IN" sz="2800" lang="en-US">
                <a:solidFill>
                  <a:srgbClr val="000000"/>
                </a:solidFill>
                <a:latin typeface="Arial"/>
              </a:rPr>
              <a:t>.</a:t>
            </a:r>
            <a:r>
              <a:rPr altLang="en-IN" sz="2800" lang="en-US">
                <a:solidFill>
                  <a:srgbClr val="000000"/>
                </a:solidFill>
                <a:latin typeface="Arial"/>
              </a:rPr>
              <a:t>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Cover Page: Begin with a clean cover page that includes your name and contact information.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T</a:t>
            </a:r>
            <a:r>
              <a:rPr altLang="en-IN" sz="2800" lang="en-US">
                <a:solidFill>
                  <a:srgbClr val="000000"/>
                </a:solidFill>
                <a:latin typeface="Arial"/>
              </a:rPr>
              <a:t>a</a:t>
            </a:r>
            <a:r>
              <a:rPr altLang="en-IN" sz="2800" lang="en-US">
                <a:solidFill>
                  <a:srgbClr val="000000"/>
                </a:solidFill>
                <a:latin typeface="Arial"/>
              </a:rPr>
              <a:t>ble of Contents: Create a clear table of contents to help users navigate your portfolio easily. </a:t>
            </a:r>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FEATURES AND FUNCTIONALITY</a:t>
            </a:r>
          </a:p>
        </p:txBody>
      </p:sp>
      <p:sp>
        <p:nvSpPr>
          <p:cNvPr id="1048678" name=""/>
          <p:cNvSpPr txBox="1"/>
          <p:nvPr/>
        </p:nvSpPr>
        <p:spPr>
          <a:xfrm rot="115429">
            <a:off x="-300453" y="7678082"/>
            <a:ext cx="11633343" cy="6377939"/>
          </a:xfrm>
          <a:prstGeom prst="rect"/>
        </p:spPr>
        <p:txBody>
          <a:bodyPr rtlCol="0" wrap="square">
            <a:spAutoFit/>
          </a:bodyPr>
          <a:p>
            <a:r>
              <a:rPr sz="2800" lang="en-IN">
                <a:solidFill>
                  <a:srgbClr val="000000"/>
                </a:solidFill>
              </a:rPr>
              <a:t>Curated Work Samples:
A selection of assignments, projects, and other work products that showcase skills and achievements. 
Reflections:
Written or recorded reflections from the student about their learning process, challenges, and growth. 
Self-Assessments and Goal Setting:
Tools for students to assess their own progress and establish future learning objectives. 
Evidence of Progress:
Documentation that demonstrates improvement and development in skills and understanding over time, rather than just the final product. 
Alignment with Standards:
Work samples that can be linked to specific learning goals and grade-level </a:t>
            </a:r>
            <a:endParaRPr sz="2800" lang="en-IN">
              <a:solidFill>
                <a:srgbClr val="000000"/>
              </a:solidFill>
            </a:endParaRPr>
          </a:p>
        </p:txBody>
      </p:sp>
      <p:sp>
        <p:nvSpPr>
          <p:cNvPr id="1048679" name=""/>
          <p:cNvSpPr txBox="1"/>
          <p:nvPr/>
        </p:nvSpPr>
        <p:spPr>
          <a:xfrm>
            <a:off x="0" y="1318261"/>
            <a:ext cx="12699365" cy="55397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2800" lang="en-US">
                <a:solidFill>
                  <a:srgbClr val="000000"/>
                </a:solidFill>
                <a:latin typeface="Arial"/>
              </a:rPr>
              <a:t>*</a:t>
            </a:r>
            <a:r>
              <a:rPr altLang="en-IN" sz="2800" lang="en-US">
                <a:solidFill>
                  <a:srgbClr val="000000"/>
                </a:solidFill>
                <a:latin typeface="Arial"/>
              </a:rPr>
              <a:t>About Me: A brief, engaging bio that highlights your personality, goals, and interests.</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E</a:t>
            </a:r>
            <a:r>
              <a:rPr altLang="en-IN" sz="2800" lang="en-US">
                <a:solidFill>
                  <a:srgbClr val="000000"/>
                </a:solidFill>
                <a:latin typeface="Arial"/>
              </a:rPr>
              <a:t>d</a:t>
            </a:r>
            <a:r>
              <a:rPr altLang="en-IN" sz="2800" lang="en-US">
                <a:solidFill>
                  <a:srgbClr val="000000"/>
                </a:solidFill>
                <a:latin typeface="Arial"/>
              </a:rPr>
              <a:t>ucation</a:t>
            </a:r>
            <a:r>
              <a:rPr altLang="en-IN" sz="2800" lang="en-US">
                <a:solidFill>
                  <a:srgbClr val="000000"/>
                </a:solidFill>
                <a:latin typeface="Arial"/>
              </a:rPr>
              <a:t>:</a:t>
            </a:r>
            <a:r>
              <a:rPr altLang="en-IN" sz="2800" lang="en-US">
                <a:solidFill>
                  <a:srgbClr val="000000"/>
                </a:solidFill>
                <a:latin typeface="Arial"/>
              </a:rPr>
              <a:t>Academic achievements, relevant coursework, honors, and any academic capstones.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S</a:t>
            </a:r>
            <a:r>
              <a:rPr altLang="en-IN" sz="2800" lang="en-US">
                <a:solidFill>
                  <a:srgbClr val="000000"/>
                </a:solidFill>
                <a:latin typeface="Arial"/>
              </a:rPr>
              <a:t>k</a:t>
            </a:r>
            <a:r>
              <a:rPr altLang="en-IN" sz="2800" lang="en-US">
                <a:solidFill>
                  <a:srgbClr val="000000"/>
                </a:solidFill>
                <a:latin typeface="Arial"/>
              </a:rPr>
              <a:t>i</a:t>
            </a:r>
            <a:r>
              <a:rPr altLang="en-IN" sz="2800" lang="en-US">
                <a:solidFill>
                  <a:srgbClr val="000000"/>
                </a:solidFill>
                <a:latin typeface="Arial"/>
              </a:rPr>
              <a:t>lls</a:t>
            </a:r>
            <a:r>
              <a:rPr altLang="en-IN" sz="2800" lang="en-US">
                <a:solidFill>
                  <a:srgbClr val="000000"/>
                </a:solidFill>
                <a:latin typeface="Arial"/>
              </a:rPr>
              <a:t>:</a:t>
            </a:r>
            <a:r>
              <a:rPr altLang="en-IN" sz="2800" lang="en-US">
                <a:solidFill>
                  <a:srgbClr val="000000"/>
                </a:solidFill>
                <a:latin typeface="Arial"/>
              </a:rPr>
              <a:t>A list of your technical and soft skills, often categorized or presented </a:t>
            </a:r>
            <a:r>
              <a:rPr altLang="en-IN" sz="2800" lang="en-US">
                <a:solidFill>
                  <a:srgbClr val="000000"/>
                </a:solidFill>
                <a:latin typeface="Arial"/>
              </a:rPr>
              <a:t>visually</a:t>
            </a:r>
            <a:r>
              <a:rPr altLang="en-IN" sz="2800" lang="en-US">
                <a:solidFill>
                  <a:srgbClr val="000000"/>
                </a:solidFill>
                <a:latin typeface="Arial"/>
              </a:rPr>
              <a:t>.</a:t>
            </a:r>
            <a:r>
              <a:rPr altLang="en-IN" sz="2800" lang="en-US">
                <a:solidFill>
                  <a:srgbClr val="000000"/>
                </a:solidFill>
                <a:latin typeface="Arial"/>
              </a:rPr>
              <a:t>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P</a:t>
            </a:r>
            <a:r>
              <a:rPr altLang="en-IN" sz="2800" lang="en-US">
                <a:solidFill>
                  <a:srgbClr val="000000"/>
                </a:solidFill>
                <a:latin typeface="Arial"/>
              </a:rPr>
              <a:t>r</a:t>
            </a:r>
            <a:r>
              <a:rPr altLang="en-IN" sz="2800" lang="en-US">
                <a:solidFill>
                  <a:srgbClr val="000000"/>
                </a:solidFill>
                <a:latin typeface="Arial"/>
              </a:rPr>
              <a:t>o</a:t>
            </a:r>
            <a:r>
              <a:rPr altLang="en-IN" sz="2800" lang="en-US">
                <a:solidFill>
                  <a:srgbClr val="000000"/>
                </a:solidFill>
                <a:latin typeface="Arial"/>
              </a:rPr>
              <a:t>jects</a:t>
            </a:r>
            <a:r>
              <a:rPr altLang="en-IN" sz="2800" lang="en-US">
                <a:solidFill>
                  <a:srgbClr val="000000"/>
                </a:solidFill>
                <a:latin typeface="Arial"/>
              </a:rPr>
              <a:t>:</a:t>
            </a:r>
            <a:r>
              <a:rPr altLang="en-IN" sz="2800" lang="en-US">
                <a:solidFill>
                  <a:srgbClr val="000000"/>
                </a:solidFill>
                <a:latin typeface="Arial"/>
              </a:rPr>
              <a:t>Showcase your best and most relevant work, with clear descriptions of the project, your role, and the </a:t>
            </a:r>
            <a:r>
              <a:rPr altLang="en-IN" sz="2800" lang="en-US">
                <a:solidFill>
                  <a:srgbClr val="000000"/>
                </a:solidFill>
                <a:latin typeface="Arial"/>
              </a:rPr>
              <a:t>p</a:t>
            </a:r>
            <a:r>
              <a:rPr altLang="en-IN" sz="2800" lang="en-US">
                <a:solidFill>
                  <a:srgbClr val="000000"/>
                </a:solidFill>
                <a:latin typeface="Arial"/>
              </a:rPr>
              <a:t>r</a:t>
            </a:r>
            <a:r>
              <a:rPr altLang="en-IN" sz="2800" lang="en-US">
                <a:solidFill>
                  <a:srgbClr val="000000"/>
                </a:solidFill>
                <a:latin typeface="Arial"/>
              </a:rPr>
              <a:t>o</a:t>
            </a:r>
            <a:r>
              <a:rPr altLang="en-IN" sz="2800" lang="en-US">
                <a:solidFill>
                  <a:srgbClr val="000000"/>
                </a:solidFill>
                <a:latin typeface="Arial"/>
              </a:rPr>
              <a:t>j</a:t>
            </a:r>
            <a:r>
              <a:rPr altLang="en-IN" sz="2800" lang="en-US">
                <a:solidFill>
                  <a:srgbClr val="000000"/>
                </a:solidFill>
                <a:latin typeface="Arial"/>
              </a:rPr>
              <a:t>ect</a:t>
            </a:r>
            <a:r>
              <a:rPr altLang="en-IN" sz="2800" lang="en-US">
                <a:solidFill>
                  <a:srgbClr val="000000"/>
                </a:solidFill>
                <a:latin typeface="Arial"/>
              </a:rPr>
              <a:t>.</a:t>
            </a:r>
            <a:r>
              <a:rPr altLang="en-IN" sz="2800" lang="en-US">
                <a:solidFill>
                  <a:srgbClr val="000000"/>
                </a:solidFill>
                <a:latin typeface="Arial"/>
              </a:rPr>
              <a:t>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Cover Page: Begin with a clean cover page that includes your name and contact information. </a:t>
            </a:r>
            <a:endParaRPr sz="2800" lang="en-IN">
              <a:solidFill>
                <a:srgbClr val="000000"/>
              </a:solidFill>
            </a:endParaRPr>
          </a:p>
          <a:p>
            <a:r>
              <a:rPr altLang="en-IN" sz="2800" lang="en-US">
                <a:solidFill>
                  <a:srgbClr val="000000"/>
                </a:solidFill>
                <a:latin typeface="Arial"/>
              </a:rPr>
              <a:t>*</a:t>
            </a:r>
            <a:r>
              <a:rPr altLang="en-IN" sz="2800" lang="en-US">
                <a:solidFill>
                  <a:srgbClr val="000000"/>
                </a:solidFill>
                <a:latin typeface="Arial"/>
              </a:rPr>
              <a:t> </a:t>
            </a:r>
            <a:r>
              <a:rPr altLang="en-IN" sz="2800" lang="en-US">
                <a:solidFill>
                  <a:srgbClr val="000000"/>
                </a:solidFill>
                <a:latin typeface="Arial"/>
              </a:rPr>
              <a:t>T</a:t>
            </a:r>
            <a:r>
              <a:rPr altLang="en-IN" sz="2800" lang="en-US">
                <a:solidFill>
                  <a:srgbClr val="000000"/>
                </a:solidFill>
                <a:latin typeface="Arial"/>
              </a:rPr>
              <a:t>a</a:t>
            </a:r>
            <a:r>
              <a:rPr altLang="en-IN" sz="2800" lang="en-US">
                <a:solidFill>
                  <a:srgbClr val="000000"/>
                </a:solidFill>
                <a:latin typeface="Arial"/>
              </a:rPr>
              <a:t>ble of Contents: Create a clear table of contents to help users navigate your portfolio easily. </a:t>
            </a:r>
            <a:endParaRPr sz="2800" lang="en-IN">
              <a:solidFill>
                <a:srgbClr val="000000"/>
              </a:solidFill>
            </a:endParaRPr>
          </a:p>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2025-08-29T11:19:54Z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8569beb48eb144eb8ae60eb532ccf75b</vt:lpwstr>
  </property>
</Properties>
</file>