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 id="2147483661" r:id="rId3"/>
  </p:sldMasterIdLst>
  <p:notesMasterIdLst>
    <p:notesMasterId r:id="rId5"/>
  </p:notesMasterIdLst>
  <p:sldIdLst>
    <p:sldId id="256" r:id="rId4"/>
    <p:sldId id="257" r:id="rId6"/>
    <p:sldId id="262" r:id="rId7"/>
    <p:sldId id="258" r:id="rId8"/>
    <p:sldId id="259" r:id="rId9"/>
    <p:sldId id="260" r:id="rId10"/>
    <p:sldId id="261" r:id="rId11"/>
    <p:sldId id="263" r:id="rId12"/>
    <p:sldId id="271" r:id="rId13"/>
    <p:sldId id="283" r:id="rId14"/>
    <p:sldId id="264" r:id="rId15"/>
    <p:sldId id="265" r:id="rId16"/>
    <p:sldId id="266" r:id="rId17"/>
    <p:sldId id="267" r:id="rId18"/>
  </p:sldIdLst>
  <p:sldSz cx="12192000" cy="6858000"/>
  <p:notesSz cx="7772400" cy="10058400"/>
  <p:embeddedFontLst>
    <p:embeddedFont>
      <p:font typeface="Arial Narrow" panose="020B0706020202030204"/>
      <p:regular r:id="rId23"/>
    </p:embeddedFont>
  </p:embeddedFontLst>
  <p:defaultTextStyle>
    <a:defPPr>
      <a:defRPr lang="en-GB"/>
    </a:defPPr>
    <a:lvl1pPr algn="l" defTabSz="457200" rtl="0" eaLnBrk="0" fontAlgn="base" hangingPunct="0">
      <a:spcBef>
        <a:spcPct val="0"/>
      </a:spcBef>
      <a:spcAft>
        <a:spcPct val="0"/>
      </a:spcAft>
      <a:defRPr kern="1200">
        <a:solidFill>
          <a:schemeClr val="tx1"/>
        </a:solidFill>
        <a:latin typeface="Arial" panose="020B07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7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7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7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7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7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7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7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7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3627" autoAdjust="0"/>
  </p:normalViewPr>
  <p:slideViewPr>
    <p:cSldViewPr showGuides="1">
      <p:cViewPr varScale="1">
        <p:scale>
          <a:sx n="68" d="100"/>
          <a:sy n="68" d="100"/>
        </p:scale>
        <p:origin x="-828" y="-10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font" Target="fonts/font1.fntdata"/><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533400" y="763588"/>
            <a:ext cx="6702425"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lvl="0"/>
            <a:endParaRPr lang="en-US" noProof="0"/>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pPr>
              <a:defRPr/>
            </a:pPr>
            <a:endParaRPr lang="en-US"/>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lvl1pPr algn="r" eaLnBrk="1">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smtClean="0">
                <a:solidFill>
                  <a:srgbClr val="000000"/>
                </a:solidFill>
                <a:latin typeface="Times New Roman" panose="02020603050405020304" pitchFamily="16" charset="0"/>
                <a:ea typeface="DejaVu Sans"/>
                <a:cs typeface="DejaVu Sans"/>
              </a:defRPr>
            </a:lvl1pPr>
          </a:lstStyle>
          <a:p>
            <a:pPr>
              <a:defRPr/>
            </a:pPr>
            <a:fld id="{C9C2297E-7051-4468-BE5D-466751253CE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9pPr>
          </a:lstStyle>
          <a:p>
            <a:fld id="{60964284-602A-4B76-87B2-C6F351F7DE6D}" type="slidenum">
              <a:rPr lang="en-US" altLang="en-US">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5123"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5124"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704020202020204" pitchFamily="34" charset="0"/>
                <a:ea typeface="WenQuanYi Micro Hei"/>
                <a:cs typeface="WenQuanYi Micro Hei"/>
              </a:defRPr>
            </a:lvl9pPr>
          </a:lstStyle>
          <a:p>
            <a:fld id="{5EB7B3BC-3E17-4BB3-9941-3BAF6FCA0AAF}" type="slidenum">
              <a:rPr lang="en-US" altLang="en-US">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71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7172" name="Rectangle 2"/>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6"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AB886854-49D0-48B2-B45E-3C37EC6078F0}"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5B11604E-2C95-4A5C-BD63-E79AEC7CB98D}"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67E9995B-D7FC-4143-8C44-E645576B380D}"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endParaRPr lang="en-US"/>
          </a:p>
        </p:txBody>
      </p:sp>
      <p:sp>
        <p:nvSpPr>
          <p:cNvPr id="3"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4"/>
          <p:cNvSpPr>
            <a:spLocks noGrp="1" noChangeArrowheads="1"/>
          </p:cNvSpPr>
          <p:nvPr>
            <p:ph type="sldNum" idx="11"/>
          </p:nvPr>
        </p:nvSpPr>
        <p:spPr/>
        <p:txBody>
          <a:bodyPr/>
          <a:lstStyle>
            <a:lvl1pPr>
              <a:defRPr/>
            </a:lvl1pPr>
          </a:lstStyle>
          <a:p>
            <a:pPr>
              <a:defRPr/>
            </a:pPr>
            <a:fld id="{5CE2A7EB-D597-413D-B1AF-77109E9B863C}"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2374E199-9056-4079-8650-6DDEC1AE04E5}"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E77E75C1-608C-453C-AF5E-328669F4677C}"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9D99126B-E13E-449E-81AE-D743659F243A}"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pPr>
              <a:defRPr/>
            </a:pPr>
            <a:fld id="{CCA09CC5-A97B-44D3-B37E-34B500DD49C9}"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8" name="Rectangle 5"/>
          <p:cNvSpPr>
            <a:spLocks noGrp="1" noChangeArrowheads="1"/>
          </p:cNvSpPr>
          <p:nvPr>
            <p:ph type="sldNum" idx="11"/>
          </p:nvPr>
        </p:nvSpPr>
        <p:spPr/>
        <p:txBody>
          <a:bodyPr/>
          <a:lstStyle>
            <a:lvl1pPr>
              <a:defRPr/>
            </a:lvl1pPr>
          </a:lstStyle>
          <a:p>
            <a:pPr>
              <a:defRPr/>
            </a:pPr>
            <a:fld id="{E5AB3E9C-8F7E-4466-AD64-B2E3349C5F4E}"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5"/>
          <p:cNvSpPr>
            <a:spLocks noGrp="1" noChangeArrowheads="1"/>
          </p:cNvSpPr>
          <p:nvPr>
            <p:ph type="sldNum" idx="11"/>
          </p:nvPr>
        </p:nvSpPr>
        <p:spPr/>
        <p:txBody>
          <a:bodyPr/>
          <a:lstStyle>
            <a:lvl1pPr>
              <a:defRPr/>
            </a:lvl1pPr>
          </a:lstStyle>
          <a:p>
            <a:pPr>
              <a:defRPr/>
            </a:pPr>
            <a:fld id="{06600769-68A4-4954-8456-3CB72E3260E9}"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3" name="Rectangle 5"/>
          <p:cNvSpPr>
            <a:spLocks noGrp="1" noChangeArrowheads="1"/>
          </p:cNvSpPr>
          <p:nvPr>
            <p:ph type="sldNum" idx="11"/>
          </p:nvPr>
        </p:nvSpPr>
        <p:spPr/>
        <p:txBody>
          <a:bodyPr/>
          <a:lstStyle>
            <a:lvl1pPr>
              <a:defRPr/>
            </a:lvl1pPr>
          </a:lstStyle>
          <a:p>
            <a:pPr>
              <a:defRPr/>
            </a:pPr>
            <a:fld id="{CE738B63-383D-4DE7-B3FF-AD6295F5F31A}"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60BDB4B6-744F-45E2-B059-65A0BF53EA50}" type="slidenum">
              <a:rPr lang="en-US" altLang="en-US"/>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pPr>
              <a:defRPr/>
            </a:pPr>
            <a:fld id="{1053AF9C-9CC6-4FC3-B4EA-D9C16D542136}"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5"/>
          <p:cNvSpPr>
            <a:spLocks noGrp="1" noChangeArrowheads="1"/>
          </p:cNvSpPr>
          <p:nvPr>
            <p:ph type="sldNum" idx="11"/>
          </p:nvPr>
        </p:nvSpPr>
        <p:spPr/>
        <p:txBody>
          <a:bodyPr/>
          <a:lstStyle>
            <a:lvl1pPr>
              <a:defRPr/>
            </a:lvl1pPr>
          </a:lstStyle>
          <a:p>
            <a:pPr>
              <a:defRPr/>
            </a:pPr>
            <a:fld id="{E0DFFFE3-EC5D-415E-ACBB-48AC08A8EA5B}"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139AD340-E789-4B56-8FEA-809DA7BD73E3}" type="slidenum">
              <a:rPr lang="en-US" altLang="en-US"/>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5"/>
          <p:cNvSpPr>
            <a:spLocks noGrp="1" noChangeArrowheads="1"/>
          </p:cNvSpPr>
          <p:nvPr>
            <p:ph type="sldNum" idx="11"/>
          </p:nvPr>
        </p:nvSpPr>
        <p:spPr/>
        <p:txBody>
          <a:bodyPr/>
          <a:lstStyle>
            <a:lvl1pPr>
              <a:defRPr/>
            </a:lvl1pPr>
          </a:lstStyle>
          <a:p>
            <a:pPr>
              <a:defRPr/>
            </a:pPr>
            <a:fld id="{8C9E075B-7FDE-4818-87B2-4E4816FB94E5}"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5" name="Rectangle 4"/>
          <p:cNvSpPr>
            <a:spLocks noGrp="1" noChangeArrowheads="1"/>
          </p:cNvSpPr>
          <p:nvPr>
            <p:ph type="sldNum" idx="11"/>
          </p:nvPr>
        </p:nvSpPr>
        <p:spPr/>
        <p:txBody>
          <a:bodyPr/>
          <a:lstStyle>
            <a:lvl1pPr>
              <a:defRPr/>
            </a:lvl1pPr>
          </a:lstStyle>
          <a:p>
            <a:pPr>
              <a:defRPr/>
            </a:pPr>
            <a:fld id="{0E192937-E3AC-41A8-B79D-DB1DD477A0FE}"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pPr>
              <a:defRPr/>
            </a:pPr>
            <a:fld id="{F2F74E20-C414-494D-B009-D62DFFABD321}"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8" name="Rectangle 4"/>
          <p:cNvSpPr>
            <a:spLocks noGrp="1" noChangeArrowheads="1"/>
          </p:cNvSpPr>
          <p:nvPr>
            <p:ph type="sldNum" idx="11"/>
          </p:nvPr>
        </p:nvSpPr>
        <p:spPr/>
        <p:txBody>
          <a:bodyPr/>
          <a:lstStyle>
            <a:lvl1pPr>
              <a:defRPr/>
            </a:lvl1pPr>
          </a:lstStyle>
          <a:p>
            <a:pPr>
              <a:defRPr/>
            </a:pPr>
            <a:fld id="{6CF80FF4-8986-4F84-8539-AB5AB1E0CC20}"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4" name="Rectangle 4"/>
          <p:cNvSpPr>
            <a:spLocks noGrp="1" noChangeArrowheads="1"/>
          </p:cNvSpPr>
          <p:nvPr>
            <p:ph type="sldNum" idx="11"/>
          </p:nvPr>
        </p:nvSpPr>
        <p:spPr/>
        <p:txBody>
          <a:bodyPr/>
          <a:lstStyle>
            <a:lvl1pPr>
              <a:defRPr/>
            </a:lvl1pPr>
          </a:lstStyle>
          <a:p>
            <a:pPr>
              <a:defRPr/>
            </a:pPr>
            <a:fld id="{7AB09D6C-4383-4233-8DD7-9B5682B412A3}"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3" name="Rectangle 4"/>
          <p:cNvSpPr>
            <a:spLocks noGrp="1" noChangeArrowheads="1"/>
          </p:cNvSpPr>
          <p:nvPr>
            <p:ph type="sldNum" idx="11"/>
          </p:nvPr>
        </p:nvSpPr>
        <p:spPr/>
        <p:txBody>
          <a:bodyPr/>
          <a:lstStyle>
            <a:lvl1pPr>
              <a:defRPr/>
            </a:lvl1pPr>
          </a:lstStyle>
          <a:p>
            <a:pPr>
              <a:defRPr/>
            </a:pPr>
            <a:fld id="{355E9782-39F8-4DBB-BFD6-EE7AAB3F8B54}"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pPr>
              <a:defRPr/>
            </a:pPr>
            <a:fld id="{6486B72D-3CE7-478D-B3A5-575452CDC597}"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dt" idx="10"/>
          </p:nvPr>
        </p:nvSpPr>
        <p:spPr/>
        <p:txBody>
          <a:bodyPr/>
          <a:lstStyle>
            <a:lvl1pPr>
              <a:defRPr/>
            </a:lvl1pPr>
          </a:lstStyle>
          <a:p>
            <a:pPr>
              <a:defRPr/>
            </a:pPr>
            <a:r>
              <a:rPr lang="en-US"/>
              <a:t>2/7/20</a:t>
            </a:r>
            <a:endParaRPr lang="en-US"/>
          </a:p>
        </p:txBody>
      </p:sp>
      <p:sp>
        <p:nvSpPr>
          <p:cNvPr id="6" name="Rectangle 4"/>
          <p:cNvSpPr>
            <a:spLocks noGrp="1" noChangeArrowheads="1"/>
          </p:cNvSpPr>
          <p:nvPr>
            <p:ph type="sldNum" idx="11"/>
          </p:nvPr>
        </p:nvSpPr>
        <p:spPr/>
        <p:txBody>
          <a:bodyPr/>
          <a:lstStyle>
            <a:lvl1pPr>
              <a:defRPr/>
            </a:lvl1pPr>
          </a:lstStyle>
          <a:p>
            <a:pPr>
              <a:defRPr/>
            </a:pPr>
            <a:fld id="{05A48281-A7A8-45AF-A1B6-CA03BA7567B1}"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14400" y="2130425"/>
            <a:ext cx="103616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r>
              <a:rPr lang="en-GB" altLang="en-US"/>
              <a:t>Click to edit Master title style</a:t>
            </a:r>
            <a:endParaRPr lang="en-GB" altLang="en-US"/>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endParaRPr lang="en-US"/>
          </a:p>
        </p:txBody>
      </p:sp>
      <p:sp>
        <p:nvSpPr>
          <p:cNvPr id="1028" name="Text Box 3"/>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pPr eaLnBrk="1">
              <a:lnSpc>
                <a:spcPct val="93000"/>
              </a:lnSpc>
              <a:buClr>
                <a:srgbClr val="000000"/>
              </a:buClr>
              <a:buSzPct val="100000"/>
              <a:buFont typeface="Times New Roman" panose="02020603050405020304" pitchFamily="16" charset="0"/>
              <a:buNone/>
            </a:pPr>
            <a:endParaRPr lang="en-US" altLang="en-US"/>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smtClean="0">
                <a:solidFill>
                  <a:srgbClr val="8B8B8B"/>
                </a:solidFill>
                <a:latin typeface="Calibri" panose="020F0502020204030204" pitchFamily="34" charset="0"/>
                <a:ea typeface="DejaVu Sans"/>
                <a:cs typeface="DejaVu Sans"/>
              </a:defRPr>
            </a:lvl1pPr>
          </a:lstStyle>
          <a:p>
            <a:pPr>
              <a:defRPr/>
            </a:pPr>
            <a:fld id="{D60E5895-1F04-44EB-80DC-2AC8DE2D7B07}" type="slidenum">
              <a:rPr lang="en-US" altLang="en-US"/>
            </a:fld>
            <a:endParaRPr lang="en-US" altLang="en-US"/>
          </a:p>
        </p:txBody>
      </p:sp>
      <p:sp>
        <p:nvSpPr>
          <p:cNvPr id="1030" name="Rectangle 5"/>
          <p:cNvSpPr>
            <a:spLocks noGrp="1" noChangeArrowheads="1"/>
          </p:cNvSpPr>
          <p:nvPr>
            <p:ph type="body" idx="1"/>
          </p:nvPr>
        </p:nvSpPr>
        <p:spPr bwMode="auto">
          <a:xfrm>
            <a:off x="609600" y="1604963"/>
            <a:ext cx="109712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0" tIns="69088" rIns="0" bIns="0" numCol="1" anchor="t" anchorCtr="0" compatLnSpc="1"/>
          <a:lstStyle/>
          <a:p>
            <a:pPr lvl="0"/>
            <a:r>
              <a:rPr lang="en-GB" altLang="en-US"/>
              <a:t>Click to edit the outline text format</a:t>
            </a:r>
            <a:endParaRPr lang="en-GB" altLang="en-US"/>
          </a:p>
          <a:p>
            <a:pPr lvl="1"/>
            <a:r>
              <a:rPr lang="en-GB" altLang="en-US"/>
              <a:t>Second Outline Level</a:t>
            </a:r>
            <a:endParaRPr lang="en-GB" altLang="en-US"/>
          </a:p>
          <a:p>
            <a:pPr lvl="2"/>
            <a:r>
              <a:rPr lang="en-GB" altLang="en-US"/>
              <a:t>Third Outline Level</a:t>
            </a:r>
            <a:endParaRPr lang="en-GB" altLang="en-US"/>
          </a:p>
          <a:p>
            <a:pPr lvl="3"/>
            <a:r>
              <a:rPr lang="en-GB" altLang="en-US"/>
              <a:t>Fourth Outline Level</a:t>
            </a:r>
            <a:endParaRPr lang="en-GB" altLang="en-US"/>
          </a:p>
          <a:p>
            <a:pPr lvl="4"/>
            <a:r>
              <a:rPr lang="en-GB" altLang="en-US"/>
              <a:t>Fifth Outline Level</a:t>
            </a:r>
            <a:endParaRPr lang="en-GB" altLang="en-US"/>
          </a:p>
          <a:p>
            <a:pPr lvl="4"/>
            <a:r>
              <a:rPr lang="en-GB" altLang="en-US"/>
              <a:t>Sixth Outline Level</a:t>
            </a:r>
            <a:endParaRPr lang="en-GB" altLang="en-US"/>
          </a:p>
          <a:p>
            <a:pPr lvl="4"/>
            <a:r>
              <a:rPr lang="en-GB" altLang="en-US"/>
              <a:t>Seventh Outline Level</a:t>
            </a:r>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09600" y="274638"/>
            <a:ext cx="109712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r>
              <a:rPr lang="en-GB" altLang="en-US"/>
              <a:t>Click to edit Master title style</a:t>
            </a:r>
            <a:endParaRPr lang="en-GB" altLang="en-US"/>
          </a:p>
        </p:txBody>
      </p:sp>
      <p:sp>
        <p:nvSpPr>
          <p:cNvPr id="2051" name="Rectangle 2"/>
          <p:cNvSpPr>
            <a:spLocks noGrp="1" noChangeArrowheads="1"/>
          </p:cNvSpPr>
          <p:nvPr>
            <p:ph type="body" idx="1"/>
          </p:nvPr>
        </p:nvSpPr>
        <p:spPr bwMode="auto">
          <a:xfrm>
            <a:off x="609600" y="1600200"/>
            <a:ext cx="109712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GB" altLang="en-US"/>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a:defRPr/>
            </a:pPr>
            <a:r>
              <a:rPr lang="en-US"/>
              <a:t>2/7/20</a:t>
            </a:r>
            <a:endParaRPr lang="en-US"/>
          </a:p>
        </p:txBody>
      </p:sp>
      <p:sp>
        <p:nvSpPr>
          <p:cNvPr id="2053" name="Text Box 4"/>
          <p:cNvSpPr txBox="1">
            <a:spLocks noChangeArrowheads="1"/>
          </p:cNvSpPr>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pPr eaLnBrk="1">
              <a:lnSpc>
                <a:spcPct val="93000"/>
              </a:lnSpc>
              <a:buClr>
                <a:srgbClr val="000000"/>
              </a:buClr>
              <a:buSzPct val="100000"/>
              <a:buFont typeface="Times New Roman" panose="02020603050405020304" pitchFamily="16" charset="0"/>
              <a:buNone/>
            </a:pPr>
            <a:endParaRPr lang="en-US" altLang="en-US"/>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smtClean="0">
                <a:solidFill>
                  <a:srgbClr val="8B8B8B"/>
                </a:solidFill>
                <a:latin typeface="Calibri" panose="020F0502020204030204" pitchFamily="34" charset="0"/>
                <a:ea typeface="DejaVu Sans"/>
                <a:cs typeface="DejaVu Sans"/>
              </a:defRPr>
            </a:lvl1pPr>
          </a:lstStyle>
          <a:p>
            <a:pPr>
              <a:defRPr/>
            </a:pPr>
            <a:fld id="{66613E0D-5A8D-4942-B104-B02EC42E10BE}"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subTitle" idx="4294967295"/>
          </p:nvPr>
        </p:nvSpPr>
        <p:spPr>
          <a:xfrm>
            <a:off x="0" y="4143375"/>
            <a:ext cx="12192000" cy="1643063"/>
          </a:xfrm>
          <a:solidFill>
            <a:srgbClr val="FFFFFF"/>
          </a:solidFill>
        </p:spPr>
        <p:txBody>
          <a:bodyPr lIns="91440" tIns="45720" rIns="91440" bIns="45720"/>
          <a:lstStyle/>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6" charset="0"/>
                <a:cs typeface="Times New Roman" panose="02020603050405020304" pitchFamily="16" charset="0"/>
              </a:rPr>
              <a:t>         </a:t>
            </a:r>
            <a:r>
              <a:rPr lang="en-US" altLang="en-US" sz="2000" b="1" dirty="0" smtClean="0">
                <a:solidFill>
                  <a:schemeClr val="tx1"/>
                </a:solidFill>
                <a:latin typeface="Times New Roman" panose="02020603050405020304" pitchFamily="16" charset="0"/>
                <a:cs typeface="Times New Roman" panose="02020603050405020304" pitchFamily="16" charset="0"/>
              </a:rPr>
              <a:t>PRESENTED </a:t>
            </a:r>
            <a:r>
              <a:rPr lang="en-US" altLang="en-US" sz="2000" b="1" dirty="0">
                <a:solidFill>
                  <a:schemeClr val="tx1"/>
                </a:solidFill>
                <a:latin typeface="Times New Roman" panose="02020603050405020304" pitchFamily="16" charset="0"/>
                <a:cs typeface="Times New Roman" panose="02020603050405020304" pitchFamily="16" charset="0"/>
              </a:rPr>
              <a:t>BY                                                                                     SUPERVISOR</a:t>
            </a:r>
            <a:endParaRPr lang="en-US" altLang="en-US" sz="2000" b="1" dirty="0">
              <a:solidFill>
                <a:schemeClr val="tx1"/>
              </a:solidFill>
              <a:latin typeface="Times New Roman" panose="02020603050405020304" pitchFamily="16" charset="0"/>
              <a:cs typeface="Times New Roman" panose="02020603050405020304" pitchFamily="16" charset="0"/>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6" charset="0"/>
                <a:cs typeface="Times New Roman" panose="02020603050405020304" pitchFamily="16" charset="0"/>
              </a:rPr>
              <a:t>            KEERTHANA R</a:t>
            </a:r>
            <a:r>
              <a:rPr lang="en-US" altLang="en-US" sz="2000" b="1" dirty="0" smtClean="0">
                <a:solidFill>
                  <a:schemeClr val="tx1"/>
                </a:solidFill>
                <a:latin typeface="Times New Roman" panose="02020603050405020304" pitchFamily="16" charset="0"/>
                <a:cs typeface="Times New Roman" panose="02020603050405020304" pitchFamily="16" charset="0"/>
              </a:rPr>
              <a:t>                                                                         </a:t>
            </a:r>
            <a:r>
              <a:rPr lang="en-US" altLang="en-US" sz="2000" b="1" dirty="0" err="1" smtClean="0">
                <a:solidFill>
                  <a:schemeClr val="tx1"/>
                </a:solidFill>
                <a:latin typeface="Times New Roman" panose="02020603050405020304" pitchFamily="16" charset="0"/>
                <a:cs typeface="Times New Roman" panose="02020603050405020304" pitchFamily="16" charset="0"/>
              </a:rPr>
              <a:t>Mrs.K.Valli</a:t>
            </a:r>
            <a:r>
              <a:rPr lang="en-US" altLang="en-US" sz="2000" b="1" dirty="0" smtClean="0">
                <a:solidFill>
                  <a:schemeClr val="tx1"/>
                </a:solidFill>
                <a:latin typeface="Times New Roman" panose="02020603050405020304" pitchFamily="16" charset="0"/>
                <a:cs typeface="Times New Roman" panose="02020603050405020304" pitchFamily="16" charset="0"/>
              </a:rPr>
              <a:t> </a:t>
            </a:r>
            <a:r>
              <a:rPr lang="en-US" altLang="en-US" sz="2000" b="1" dirty="0" err="1">
                <a:solidFill>
                  <a:schemeClr val="tx1"/>
                </a:solidFill>
                <a:latin typeface="Times New Roman" panose="02020603050405020304" pitchFamily="16" charset="0"/>
                <a:cs typeface="Times New Roman" panose="02020603050405020304" pitchFamily="16" charset="0"/>
              </a:rPr>
              <a:t>Priyadharshini</a:t>
            </a:r>
            <a:r>
              <a:rPr lang="en-US" altLang="en-US" sz="2000" b="1" dirty="0">
                <a:solidFill>
                  <a:schemeClr val="tx1"/>
                </a:solidFill>
                <a:latin typeface="Times New Roman" panose="02020603050405020304" pitchFamily="16" charset="0"/>
                <a:cs typeface="Times New Roman" panose="02020603050405020304" pitchFamily="16" charset="0"/>
              </a:rPr>
              <a:t> M.E., (PhD),</a:t>
            </a:r>
            <a:endParaRPr lang="en-US" altLang="en-US" sz="2000" b="1" dirty="0">
              <a:solidFill>
                <a:schemeClr val="tx1"/>
              </a:solidFill>
              <a:latin typeface="Times New Roman" panose="02020603050405020304" pitchFamily="16" charset="0"/>
              <a:cs typeface="Times New Roman" panose="02020603050405020304" pitchFamily="16" charset="0"/>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6" charset="0"/>
                <a:cs typeface="Times New Roman" panose="02020603050405020304" pitchFamily="16" charset="0"/>
              </a:rPr>
              <a:t>         </a:t>
            </a:r>
            <a:r>
              <a:rPr lang="en-US" altLang="en-US" sz="2000" b="1" dirty="0" smtClean="0">
                <a:solidFill>
                  <a:schemeClr val="tx1"/>
                </a:solidFill>
                <a:latin typeface="Times New Roman" panose="02020603050405020304" pitchFamily="16" charset="0"/>
                <a:cs typeface="Times New Roman" panose="02020603050405020304" pitchFamily="16" charset="0"/>
              </a:rPr>
              <a:t>2303811710422077                                                                                    </a:t>
            </a:r>
            <a:r>
              <a:rPr lang="en-US" altLang="en-US" sz="2000" b="1" dirty="0">
                <a:solidFill>
                  <a:schemeClr val="tx1"/>
                </a:solidFill>
                <a:latin typeface="Times New Roman" panose="02020603050405020304" pitchFamily="16" charset="0"/>
                <a:cs typeface="Times New Roman" panose="02020603050405020304" pitchFamily="16" charset="0"/>
              </a:rPr>
              <a:t>AP/CSE.</a:t>
            </a:r>
            <a:endParaRPr lang="en-US" altLang="en-US" sz="2000" b="1" dirty="0">
              <a:solidFill>
                <a:schemeClr val="tx1"/>
              </a:solidFill>
              <a:latin typeface="Times New Roman" panose="02020603050405020304" pitchFamily="16" charset="0"/>
              <a:cs typeface="Times New Roman" panose="02020603050405020304" pitchFamily="16" charset="0"/>
            </a:endParaRPr>
          </a:p>
          <a:p>
            <a:pPr marL="0" indent="0" algn="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Times New Roman" panose="02020603050405020304" pitchFamily="16" charset="0"/>
              <a:cs typeface="Times New Roman" panose="02020603050405020304" pitchFamily="16"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704020202020204" pitchFamily="34" charset="0"/>
              <a:cs typeface="Arial" panose="020B07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704020202020204" pitchFamily="34" charset="0"/>
              <a:cs typeface="Arial" panose="020B07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Arial" panose="020B0704020202020204" pitchFamily="34" charset="0"/>
                <a:cs typeface="Arial" panose="020B0704020202020204" pitchFamily="34" charset="0"/>
              </a:rPr>
              <a:t>						</a:t>
            </a:r>
            <a:endParaRPr lang="en-US" altLang="en-US" sz="1800" b="1" dirty="0">
              <a:solidFill>
                <a:srgbClr val="002060"/>
              </a:solidFill>
              <a:latin typeface="Arial" panose="020B0704020202020204" pitchFamily="34" charset="0"/>
              <a:cs typeface="Arial" panose="020B07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704020202020204" pitchFamily="34" charset="0"/>
              <a:cs typeface="Arial" panose="020B07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704020202020204" pitchFamily="34" charset="0"/>
              <a:cs typeface="Arial" panose="020B0704020202020204" pitchFamily="34" charset="0"/>
            </a:endParaRPr>
          </a:p>
          <a:p>
            <a:pPr marL="0" indent="0" algn="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704020202020204" pitchFamily="34" charset="0"/>
              <a:cs typeface="Arial" panose="020B0704020202020204" pitchFamily="34"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704020202020204" pitchFamily="34" charset="0"/>
              <a:cs typeface="Arial" panose="020B0704020202020204" pitchFamily="34"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704020202020204" pitchFamily="34" charset="0"/>
              <a:cs typeface="Arial" panose="020B0704020202020204" pitchFamily="34"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704020202020204" pitchFamily="34" charset="0"/>
              <a:cs typeface="Arial" panose="020B0704020202020204" pitchFamily="34" charset="0"/>
            </a:endParaRPr>
          </a:p>
        </p:txBody>
      </p:sp>
      <p:sp>
        <p:nvSpPr>
          <p:cNvPr id="4099" name="Rectangle 2"/>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nchor="ctr"/>
          <a:lstStyle/>
          <a:p>
            <a:pPr eaLnBrk="1">
              <a:lnSpc>
                <a:spcPct val="93000"/>
              </a:lnSpc>
              <a:buClr>
                <a:srgbClr val="000000"/>
              </a:buClr>
              <a:buSzPct val="100000"/>
              <a:buFont typeface="Times New Roman" panose="02020603050405020304" pitchFamily="16" charset="0"/>
              <a:buNone/>
            </a:pPr>
            <a:endParaRPr lang="en-US" altLang="en-US"/>
          </a:p>
        </p:txBody>
      </p:sp>
      <p:pic>
        <p:nvPicPr>
          <p:cNvPr id="410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30003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4101" name="Rectangle 4"/>
          <p:cNvSpPr>
            <a:spLocks noChangeArrowheads="1"/>
          </p:cNvSpPr>
          <p:nvPr/>
        </p:nvSpPr>
        <p:spPr bwMode="auto">
          <a:xfrm>
            <a:off x="1898650" y="214313"/>
            <a:ext cx="8437563" cy="2520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7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7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7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7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7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7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7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7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7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6" charset="0"/>
              <a:buNone/>
            </a:pPr>
            <a:r>
              <a:rPr lang="en-US" altLang="en-US" sz="2000" b="1" dirty="0">
                <a:solidFill>
                  <a:srgbClr val="FF0066"/>
                </a:solidFill>
                <a:cs typeface="Arial" panose="020B0704020202020204" pitchFamily="34" charset="0"/>
              </a:rPr>
              <a:t>K.RAMAKRISHNAN COLLEGE OF TECHNOLOGY</a:t>
            </a:r>
            <a:endParaRPr lang="en-US" altLang="en-US" sz="2000" b="1" dirty="0">
              <a:solidFill>
                <a:srgbClr val="FF0066"/>
              </a:solidFill>
              <a:cs typeface="Arial" panose="020B0704020202020204" pitchFamily="34" charset="0"/>
            </a:endParaRPr>
          </a:p>
          <a:p>
            <a:pPr algn="ctr" eaLnBrk="1" hangingPunct="1">
              <a:buClr>
                <a:srgbClr val="000000"/>
              </a:buClr>
              <a:buSzPct val="100000"/>
              <a:buFont typeface="Times New Roman" panose="02020603050405020304" pitchFamily="16" charset="0"/>
              <a:buNone/>
            </a:pPr>
            <a:r>
              <a:rPr lang="en-US" altLang="en-US" sz="2000" b="1" dirty="0">
                <a:solidFill>
                  <a:srgbClr val="FF0066"/>
                </a:solidFill>
                <a:cs typeface="Arial" panose="020B0704020202020204" pitchFamily="34" charset="0"/>
              </a:rPr>
              <a:t>(AUTONOMOUS), TRICHY</a:t>
            </a:r>
            <a:br>
              <a:rPr lang="en-US" altLang="en-US" sz="2000" b="1" dirty="0">
                <a:solidFill>
                  <a:srgbClr val="FF0066"/>
                </a:solidFill>
                <a:cs typeface="Arial" panose="020B0704020202020204" pitchFamily="34" charset="0"/>
              </a:rPr>
            </a:br>
            <a:endParaRPr lang="en-US" altLang="en-US" sz="2000" b="1" dirty="0">
              <a:solidFill>
                <a:srgbClr val="FF0066"/>
              </a:solidFill>
              <a:cs typeface="Arial" panose="020B0704020202020204" pitchFamily="34" charset="0"/>
            </a:endParaRPr>
          </a:p>
          <a:p>
            <a:pPr algn="ctr" eaLnBrk="1" hangingPunct="1">
              <a:buClr>
                <a:srgbClr val="000000"/>
              </a:buClr>
              <a:buSzPct val="100000"/>
              <a:buFont typeface="Times New Roman" panose="02020603050405020304" pitchFamily="16" charset="0"/>
              <a:buNone/>
            </a:pPr>
            <a:endParaRPr lang="en-US" altLang="en-US" sz="3600" b="1" dirty="0">
              <a:solidFill>
                <a:srgbClr val="FF0066"/>
              </a:solidFill>
              <a:cs typeface="Arial" panose="020B0704020202020204" pitchFamily="34" charset="0"/>
            </a:endParaRPr>
          </a:p>
          <a:p>
            <a:pPr algn="ctr" eaLnBrk="1" hangingPunct="1">
              <a:buClr>
                <a:srgbClr val="000000"/>
              </a:buClr>
              <a:buSzPct val="100000"/>
              <a:buFont typeface="Times New Roman" panose="02020603050405020304" pitchFamily="16" charset="0"/>
              <a:buNone/>
            </a:pPr>
            <a:endParaRPr lang="en-US" altLang="en-US" sz="1600" b="1" dirty="0">
              <a:solidFill>
                <a:srgbClr val="FF0066"/>
              </a:solidFill>
              <a:cs typeface="Arial" panose="020B0704020202020204" pitchFamily="34" charset="0"/>
            </a:endParaRPr>
          </a:p>
          <a:p>
            <a:pPr algn="ctr" eaLnBrk="1" hangingPunct="1">
              <a:buClr>
                <a:srgbClr val="000000"/>
              </a:buClr>
              <a:buSzPct val="100000"/>
              <a:buFont typeface="Times New Roman" panose="02020603050405020304" pitchFamily="16" charset="0"/>
              <a:buNone/>
            </a:pPr>
            <a:endParaRPr lang="en-US" altLang="en-US" sz="1600" b="1" dirty="0">
              <a:solidFill>
                <a:srgbClr val="FF0066"/>
              </a:solidFill>
              <a:cs typeface="Arial" panose="020B0704020202020204" pitchFamily="34" charset="0"/>
            </a:endParaRPr>
          </a:p>
          <a:p>
            <a:pPr algn="ctr" eaLnBrk="1" hangingPunct="1">
              <a:buClr>
                <a:srgbClr val="000000"/>
              </a:buClr>
              <a:buSzPct val="100000"/>
              <a:buFont typeface="Times New Roman" panose="02020603050405020304" pitchFamily="16" charset="0"/>
              <a:buNone/>
            </a:pPr>
            <a:r>
              <a:rPr lang="en-US" altLang="en-US" sz="3000" b="1" dirty="0">
                <a:solidFill>
                  <a:srgbClr val="0000FF"/>
                </a:solidFill>
                <a:latin typeface="Times New Roman" panose="02020603050405020304" pitchFamily="16" charset="0"/>
                <a:cs typeface="Times New Roman" panose="02020603050405020304" pitchFamily="16" charset="0"/>
              </a:rPr>
              <a:t>ATM SIMULATION SYSTEM</a:t>
            </a:r>
            <a:endParaRPr lang="en-US" altLang="en-US" sz="3000" b="1" dirty="0">
              <a:solidFill>
                <a:srgbClr val="0000FF"/>
              </a:solidFill>
              <a:latin typeface="Times New Roman" panose="02020603050405020304" pitchFamily="16" charset="0"/>
              <a:cs typeface="Times New Roman" panose="02020603050405020304" pitchFamily="16" charset="0"/>
            </a:endParaRPr>
          </a:p>
        </p:txBody>
      </p:sp>
      <p:pic>
        <p:nvPicPr>
          <p:cNvPr id="410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en-US" sz="3800">
                <a:latin typeface="Times New Roman" panose="02020603050405020304" pitchFamily="16" charset="0"/>
                <a:cs typeface="Times New Roman" panose="02020603050405020304" pitchFamily="16" charset="0"/>
              </a:rPr>
              <a:t>                         </a:t>
            </a:r>
            <a:r>
              <a:rPr lang="en-US" altLang="en-US" sz="3800" b="1">
                <a:latin typeface="Times New Roman" panose="02020603050405020304" pitchFamily="16" charset="0"/>
                <a:cs typeface="Times New Roman" panose="02020603050405020304" pitchFamily="16" charset="0"/>
              </a:rPr>
              <a:t>LIST OF MODULES</a:t>
            </a:r>
            <a:endParaRPr lang="en-IN" altLang="en-US" sz="3800">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a:xfrm>
            <a:off x="695325" y="1600200"/>
            <a:ext cx="10885488" cy="4524375"/>
          </a:xfrm>
        </p:spPr>
        <p:txBody>
          <a:bodyPr/>
          <a:lstStyle/>
          <a:p>
            <a:pPr marL="457200" indent="-457200">
              <a:lnSpc>
                <a:spcPct val="150000"/>
              </a:lnSpc>
              <a:buNone/>
            </a:pPr>
            <a:r>
              <a:rPr lang="en-US" altLang="en-IN" sz="2000" b="1" dirty="0">
                <a:latin typeface="Times New Roman Bold" panose="02020603050405020304" charset="0"/>
                <a:cs typeface="Times New Roman Bold" panose="02020603050405020304" charset="0"/>
              </a:rPr>
              <a:t>7.    Exit Module:</a:t>
            </a:r>
            <a:endParaRPr lang="en-US" altLang="en-IN" sz="2000" b="1" dirty="0">
              <a:latin typeface="Times New Roman Bold" panose="02020603050405020304" charset="0"/>
              <a:cs typeface="Times New Roman Bold" panose="02020603050405020304" charset="0"/>
            </a:endParaRPr>
          </a:p>
          <a:p>
            <a:pPr>
              <a:lnSpc>
                <a:spcPct val="150000"/>
              </a:lnSpc>
            </a:pPr>
            <a:r>
              <a:rPr lang="en-US" altLang="en-IN" sz="1800" dirty="0">
                <a:latin typeface="Times New Roman" panose="02020603050405020304" pitchFamily="16" charset="0"/>
                <a:cs typeface="Times New Roman" panose="02020603050405020304" pitchFamily="16" charset="0"/>
              </a:rPr>
              <a:t>Allows users to exit the application gracefully by clicking the "Exit" button.  Also ensures the application closes when the window is closed</a:t>
            </a:r>
            <a:endParaRPr lang="en-US" altLang="en-IN" sz="1800" dirty="0">
              <a:latin typeface="Times New Roman" panose="02020603050405020304" pitchFamily="16" charset="0"/>
              <a:cs typeface="Times New Roman" panose="02020603050405020304" pitchFamily="16" charset="0"/>
            </a:endParaRPr>
          </a:p>
        </p:txBody>
      </p:sp>
      <p:pic>
        <p:nvPicPr>
          <p:cNvPr id="1536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53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0" y="284163"/>
            <a:ext cx="11541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algn="l"/>
            <a:r>
              <a:rPr lang="en-US" altLang="en-US"/>
              <a:t>                           </a:t>
            </a:r>
            <a:r>
              <a:rPr lang="en-US" altLang="en-US" sz="3800" b="1">
                <a:latin typeface="Times New Roman" panose="02020603050405020304" pitchFamily="16" charset="0"/>
                <a:cs typeface="Times New Roman" panose="02020603050405020304" pitchFamily="16" charset="0"/>
              </a:rPr>
              <a:t>MERITS</a:t>
            </a:r>
            <a:endParaRPr lang="en-IN" altLang="en-US" sz="3800" b="1">
              <a:latin typeface="Times New Roman" panose="02020603050405020304" pitchFamily="16" charset="0"/>
              <a:cs typeface="Times New Roman" panose="02020603050405020304" pitchFamily="16" charset="0"/>
            </a:endParaRPr>
          </a:p>
        </p:txBody>
      </p:sp>
      <p:sp>
        <p:nvSpPr>
          <p:cNvPr id="16387" name="Content Placeholder 2"/>
          <p:cNvSpPr>
            <a:spLocks noGrp="1" noChangeArrowheads="1"/>
          </p:cNvSpPr>
          <p:nvPr>
            <p:ph idx="1"/>
          </p:nvPr>
        </p:nvSpPr>
        <p:spPr>
          <a:xfrm>
            <a:off x="533400" y="1371600"/>
            <a:ext cx="10971213" cy="4524375"/>
          </a:xfrm>
        </p:spPr>
        <p:txBody>
          <a:bodyPr/>
          <a:lstStyle/>
          <a:p>
            <a:pPr marL="0" indent="0" algn="just">
              <a:lnSpc>
                <a:spcPct val="150000"/>
              </a:lnSpc>
              <a:buNone/>
            </a:pPr>
            <a:r>
              <a:rPr lang="en-US" altLang="en-US" sz="1800" b="1" dirty="0">
                <a:latin typeface="Times New Roman Regular" panose="02020603050405020304" charset="0"/>
                <a:cs typeface="Times New Roman Regular" panose="02020603050405020304" charset="0"/>
              </a:rPr>
              <a:t>1</a:t>
            </a:r>
            <a:r>
              <a:rPr lang="en-US" altLang="en-US" sz="1800" b="1" dirty="0" smtClean="0">
                <a:latin typeface="Times New Roman Regular" panose="02020603050405020304" charset="0"/>
                <a:cs typeface="Times New Roman Regular" panose="02020603050405020304" charset="0"/>
              </a:rPr>
              <a:t>.</a:t>
            </a:r>
            <a:r>
              <a:rPr lang="en-US" sz="1800" dirty="0" smtClean="0">
                <a:latin typeface="Times New Roman Regular" panose="02020603050405020304" charset="0"/>
                <a:cs typeface="Times New Roman Regular" panose="02020603050405020304" charset="0"/>
              </a:rPr>
              <a:t> 	</a:t>
            </a:r>
            <a:r>
              <a:rPr lang="en-US" sz="1800" b="1" dirty="0" smtClean="0">
                <a:latin typeface="Times New Roman Regular" panose="02020603050405020304" charset="0"/>
                <a:cs typeface="Times New Roman Regular" panose="02020603050405020304" charset="0"/>
              </a:rPr>
              <a:t>User-Friendly Interface: </a:t>
            </a:r>
            <a:r>
              <a:rPr lang="en-US" sz="1800" dirty="0" smtClean="0">
                <a:latin typeface="Times New Roman Regular" panose="02020603050405020304" charset="0"/>
                <a:cs typeface="Times New Roman Regular" panose="02020603050405020304" charset="0"/>
              </a:rPr>
              <a:t>The program provides an intuitive GUI using AWT, making it easy for users to perform banking operations like login, withdrawal, deposit, and balance inquiry.</a:t>
            </a:r>
            <a:endParaRPr lang="en-US" sz="1800" dirty="0" smtClean="0">
              <a:latin typeface="Times New Roman Regular" panose="02020603050405020304" charset="0"/>
              <a:cs typeface="Times New Roman Regular" panose="02020603050405020304" charset="0"/>
            </a:endParaRPr>
          </a:p>
          <a:p>
            <a:pPr marL="0" indent="0" algn="just">
              <a:lnSpc>
                <a:spcPct val="150000"/>
              </a:lnSpc>
              <a:buNone/>
            </a:pPr>
            <a:r>
              <a:rPr lang="en-US" sz="1800" b="1" dirty="0" smtClean="0">
                <a:latin typeface="Times New Roman Regular" panose="02020603050405020304" charset="0"/>
                <a:cs typeface="Times New Roman Regular" panose="02020603050405020304" charset="0"/>
              </a:rPr>
              <a:t>2.	Customizable and Scalable: </a:t>
            </a:r>
            <a:r>
              <a:rPr lang="en-US" sz="1800" dirty="0" smtClean="0">
                <a:latin typeface="Times New Roman Regular" panose="02020603050405020304" charset="0"/>
                <a:cs typeface="Times New Roman Regular" panose="02020603050405020304" charset="0"/>
              </a:rPr>
              <a:t>The design can be easily extended to include more features, such as fund transfers or transaction history.</a:t>
            </a:r>
            <a:endParaRPr lang="en-US" sz="1800" dirty="0" smtClean="0">
              <a:latin typeface="Times New Roman Regular" panose="02020603050405020304" charset="0"/>
              <a:cs typeface="Times New Roman Regular" panose="02020603050405020304" charset="0"/>
            </a:endParaRPr>
          </a:p>
          <a:p>
            <a:pPr marL="0" indent="0" algn="just">
              <a:lnSpc>
                <a:spcPct val="150000"/>
              </a:lnSpc>
              <a:buNone/>
            </a:pPr>
            <a:r>
              <a:rPr lang="en-US" sz="1800" b="1" dirty="0" smtClean="0">
                <a:latin typeface="Times New Roman Regular" panose="02020603050405020304" charset="0"/>
                <a:cs typeface="Times New Roman Regular" panose="02020603050405020304" charset="0"/>
              </a:rPr>
              <a:t>3.   Secure Transactions:  </a:t>
            </a:r>
            <a:r>
              <a:rPr lang="en-US" sz="1800" dirty="0" smtClean="0">
                <a:latin typeface="Times New Roman Regular" panose="02020603050405020304" charset="0"/>
                <a:cs typeface="Times New Roman Regular" panose="02020603050405020304" charset="0"/>
              </a:rPr>
              <a:t>Features login authentication to ensure only authorized users can access the system.</a:t>
            </a:r>
            <a:endParaRPr lang="en-US" sz="1800" dirty="0" smtClean="0">
              <a:latin typeface="Times New Roman Regular" panose="02020603050405020304" charset="0"/>
              <a:cs typeface="Times New Roman Regular" panose="02020603050405020304" charset="0"/>
            </a:endParaRPr>
          </a:p>
          <a:p>
            <a:pPr marL="0" indent="0" algn="just">
              <a:lnSpc>
                <a:spcPct val="150000"/>
              </a:lnSpc>
              <a:buNone/>
            </a:pPr>
            <a:r>
              <a:rPr lang="en-US" altLang="en-US" sz="1800" b="1" dirty="0" smtClean="0">
                <a:latin typeface="Times New Roman Regular" panose="02020603050405020304" charset="0"/>
                <a:cs typeface="Times New Roman Regular" panose="02020603050405020304" charset="0"/>
              </a:rPr>
              <a:t>4.	Lightweight Design: </a:t>
            </a:r>
            <a:r>
              <a:rPr lang="en-US" altLang="en-US" sz="1800" dirty="0" smtClean="0">
                <a:latin typeface="Times New Roman Regular" panose="02020603050405020304" charset="0"/>
                <a:cs typeface="Times New Roman Regular" panose="02020603050405020304" charset="0"/>
              </a:rPr>
              <a:t>AWT ensures the application is lightweight and does not require external libraries, keeping the resource usage minimal.</a:t>
            </a:r>
            <a:endParaRPr lang="en-US" altLang="en-US" sz="1800" dirty="0" smtClean="0">
              <a:latin typeface="Times New Roman Regular" panose="02020603050405020304" charset="0"/>
              <a:cs typeface="Times New Roman Regular" panose="02020603050405020304" charset="0"/>
            </a:endParaRPr>
          </a:p>
          <a:p>
            <a:pPr marL="0" indent="0" algn="just">
              <a:lnSpc>
                <a:spcPct val="150000"/>
              </a:lnSpc>
              <a:buNone/>
            </a:pPr>
            <a:r>
              <a:rPr lang="en-US" altLang="en-US" sz="1800" b="1" dirty="0">
                <a:latin typeface="Times New Roman Regular" panose="02020603050405020304" charset="0"/>
                <a:cs typeface="Times New Roman Regular" panose="02020603050405020304" charset="0"/>
              </a:rPr>
              <a:t>5</a:t>
            </a:r>
            <a:r>
              <a:rPr lang="en-US" altLang="en-US" sz="1800" b="1" dirty="0" smtClean="0">
                <a:latin typeface="Times New Roman Regular" panose="02020603050405020304" charset="0"/>
                <a:cs typeface="Times New Roman Regular" panose="02020603050405020304" charset="0"/>
              </a:rPr>
              <a:t>.</a:t>
            </a:r>
            <a:r>
              <a:rPr lang="en-IN" altLang="en-US" sz="1800" b="1" dirty="0" smtClean="0">
                <a:latin typeface="Times New Roman Regular" panose="02020603050405020304" charset="0"/>
                <a:cs typeface="Times New Roman Regular" panose="02020603050405020304" charset="0"/>
              </a:rPr>
              <a:t>	Real-Time Feedback:</a:t>
            </a:r>
            <a:r>
              <a:rPr lang="en-IN" altLang="en-US" sz="1800" dirty="0">
                <a:latin typeface="Times New Roman Regular" panose="02020603050405020304" charset="0"/>
                <a:cs typeface="Times New Roman Regular" panose="02020603050405020304" charset="0"/>
              </a:rPr>
              <a:t>Provides instant feedback on user actions, such as successful deposits or errors, enhancing the interactive experience.</a:t>
            </a:r>
            <a:endParaRPr lang="en-IN" altLang="en-US" sz="1800" dirty="0">
              <a:latin typeface="Times New Roman Regular" panose="02020603050405020304" charset="0"/>
              <a:cs typeface="Times New Roman Regular" panose="02020603050405020304" charset="0"/>
            </a:endParaRPr>
          </a:p>
        </p:txBody>
      </p:sp>
      <p:pic>
        <p:nvPicPr>
          <p:cNvPr id="1638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14000" y="260350"/>
            <a:ext cx="11541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63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r>
              <a:rPr lang="en-US" altLang="en-US">
                <a:latin typeface="Times New Roman" panose="02020603050405020304" pitchFamily="16" charset="0"/>
                <a:cs typeface="Times New Roman" panose="02020603050405020304" pitchFamily="16" charset="0"/>
              </a:rPr>
              <a:t>                     </a:t>
            </a:r>
            <a:r>
              <a:rPr lang="en-US" altLang="en-US" sz="3800" b="1">
                <a:latin typeface="Times New Roman" panose="02020603050405020304" pitchFamily="16" charset="0"/>
                <a:cs typeface="Times New Roman" panose="02020603050405020304" pitchFamily="16" charset="0"/>
              </a:rPr>
              <a:t>RESULT AND DISCUSSION</a:t>
            </a:r>
            <a:endParaRPr lang="en-IN" altLang="en-US" sz="3800" b="1">
              <a:latin typeface="Times New Roman" panose="02020603050405020304" pitchFamily="16" charset="0"/>
              <a:cs typeface="Times New Roman" panose="02020603050405020304" pitchFamily="16" charset="0"/>
            </a:endParaRPr>
          </a:p>
        </p:txBody>
      </p:sp>
      <p:pic>
        <p:nvPicPr>
          <p:cNvPr id="1741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74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7025" y="271463"/>
            <a:ext cx="11541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2" name="Picture 1" descr="Screenshot 2024-12-02 at 3.29.32 PM"/>
          <p:cNvPicPr>
            <a:picLocks noChangeAspect="1"/>
          </p:cNvPicPr>
          <p:nvPr/>
        </p:nvPicPr>
        <p:blipFill>
          <a:blip r:embed="rId3"/>
          <a:stretch>
            <a:fillRect/>
          </a:stretch>
        </p:blipFill>
        <p:spPr>
          <a:xfrm>
            <a:off x="1219200" y="1524000"/>
            <a:ext cx="3157220" cy="3989070"/>
          </a:xfrm>
          <a:prstGeom prst="rect">
            <a:avLst/>
          </a:prstGeom>
        </p:spPr>
      </p:pic>
      <p:pic>
        <p:nvPicPr>
          <p:cNvPr id="3" name="Picture 2" descr="Screenshot 2024-12-02 at 3.30.14 PM"/>
          <p:cNvPicPr>
            <a:picLocks noChangeAspect="1"/>
          </p:cNvPicPr>
          <p:nvPr/>
        </p:nvPicPr>
        <p:blipFill>
          <a:blip r:embed="rId4"/>
          <a:stretch>
            <a:fillRect/>
          </a:stretch>
        </p:blipFill>
        <p:spPr>
          <a:xfrm>
            <a:off x="7111365" y="1524000"/>
            <a:ext cx="3175635" cy="3978910"/>
          </a:xfrm>
          <a:prstGeom prst="rect">
            <a:avLst/>
          </a:prstGeom>
        </p:spPr>
      </p:pic>
      <p:sp>
        <p:nvSpPr>
          <p:cNvPr id="4" name="Text Box 3"/>
          <p:cNvSpPr txBox="1"/>
          <p:nvPr/>
        </p:nvSpPr>
        <p:spPr>
          <a:xfrm>
            <a:off x="1828800" y="5588000"/>
            <a:ext cx="1546225" cy="368300"/>
          </a:xfrm>
          <a:prstGeom prst="rect">
            <a:avLst/>
          </a:prstGeom>
          <a:noFill/>
        </p:spPr>
        <p:txBody>
          <a:bodyPr wrap="square" rtlCol="0">
            <a:spAutoFit/>
          </a:bodyPr>
          <a:p>
            <a:r>
              <a:rPr lang="en-US"/>
              <a:t>LOGIN</a:t>
            </a:r>
            <a:endParaRPr lang="en-US"/>
          </a:p>
        </p:txBody>
      </p:sp>
      <p:sp>
        <p:nvSpPr>
          <p:cNvPr id="5" name="Text Box 4"/>
          <p:cNvSpPr txBox="1"/>
          <p:nvPr/>
        </p:nvSpPr>
        <p:spPr>
          <a:xfrm>
            <a:off x="7467600" y="5638800"/>
            <a:ext cx="2292350" cy="368300"/>
          </a:xfrm>
          <a:prstGeom prst="rect">
            <a:avLst/>
          </a:prstGeom>
          <a:noFill/>
        </p:spPr>
        <p:txBody>
          <a:bodyPr wrap="square" rtlCol="0">
            <a:spAutoFit/>
          </a:bodyPr>
          <a:p>
            <a:r>
              <a:rPr lang="en-US"/>
              <a:t>CHECK BALANCE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p:txBody>
          <a:bodyPr/>
          <a:lstStyle/>
          <a:p>
            <a:r>
              <a:rPr lang="en-US" altLang="en-US" dirty="0"/>
              <a:t>                    </a:t>
            </a:r>
            <a:r>
              <a:rPr lang="en-US" altLang="en-US" sz="3800" b="1" dirty="0">
                <a:latin typeface="Times New Roman" panose="02020603050405020304" pitchFamily="16" charset="0"/>
                <a:cs typeface="Times New Roman" panose="02020603050405020304" pitchFamily="16" charset="0"/>
              </a:rPr>
              <a:t>RESULT AND DISCUSSION               </a:t>
            </a:r>
            <a:endParaRPr lang="en-IN" altLang="en-US" sz="3800" dirty="0"/>
          </a:p>
        </p:txBody>
      </p:sp>
      <p:pic>
        <p:nvPicPr>
          <p:cNvPr id="1843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14000" y="260350"/>
            <a:ext cx="11541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84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2" name="Picture 1" descr="Screenshot 2024-12-02 at 3.31.03 PM"/>
          <p:cNvPicPr>
            <a:picLocks noChangeAspect="1"/>
          </p:cNvPicPr>
          <p:nvPr/>
        </p:nvPicPr>
        <p:blipFill>
          <a:blip r:embed="rId3"/>
          <a:stretch>
            <a:fillRect/>
          </a:stretch>
        </p:blipFill>
        <p:spPr>
          <a:xfrm>
            <a:off x="1238250" y="1600200"/>
            <a:ext cx="3274695" cy="4044315"/>
          </a:xfrm>
          <a:prstGeom prst="rect">
            <a:avLst/>
          </a:prstGeom>
        </p:spPr>
      </p:pic>
      <p:pic>
        <p:nvPicPr>
          <p:cNvPr id="3" name="Picture 2" descr="Screenshot 2024-12-02 at 3.31.39 PM"/>
          <p:cNvPicPr>
            <a:picLocks noChangeAspect="1"/>
          </p:cNvPicPr>
          <p:nvPr/>
        </p:nvPicPr>
        <p:blipFill>
          <a:blip r:embed="rId4"/>
          <a:stretch>
            <a:fillRect/>
          </a:stretch>
        </p:blipFill>
        <p:spPr>
          <a:xfrm>
            <a:off x="6781800" y="1447800"/>
            <a:ext cx="3515995" cy="4416425"/>
          </a:xfrm>
          <a:prstGeom prst="rect">
            <a:avLst/>
          </a:prstGeom>
        </p:spPr>
      </p:pic>
      <p:sp>
        <p:nvSpPr>
          <p:cNvPr id="4" name="Text Box 3"/>
          <p:cNvSpPr txBox="1"/>
          <p:nvPr/>
        </p:nvSpPr>
        <p:spPr>
          <a:xfrm>
            <a:off x="1828800" y="5816600"/>
            <a:ext cx="1546225" cy="368300"/>
          </a:xfrm>
          <a:prstGeom prst="rect">
            <a:avLst/>
          </a:prstGeom>
          <a:noFill/>
        </p:spPr>
        <p:txBody>
          <a:bodyPr wrap="square" rtlCol="0">
            <a:spAutoFit/>
          </a:bodyPr>
          <a:p>
            <a:r>
              <a:rPr lang="en-US"/>
              <a:t>WITHDRAW</a:t>
            </a:r>
            <a:endParaRPr lang="en-US"/>
          </a:p>
        </p:txBody>
      </p:sp>
      <p:sp>
        <p:nvSpPr>
          <p:cNvPr id="5" name="Text Box 4"/>
          <p:cNvSpPr txBox="1"/>
          <p:nvPr/>
        </p:nvSpPr>
        <p:spPr>
          <a:xfrm>
            <a:off x="7924800" y="5943600"/>
            <a:ext cx="1546225" cy="432435"/>
          </a:xfrm>
          <a:prstGeom prst="rect">
            <a:avLst/>
          </a:prstGeom>
          <a:noFill/>
        </p:spPr>
        <p:txBody>
          <a:bodyPr wrap="square" rtlCol="0">
            <a:noAutofit/>
          </a:bodyPr>
          <a:p>
            <a:r>
              <a:rPr lang="en-US"/>
              <a:t>DEPOSIT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p:txBody>
          <a:bodyPr/>
          <a:lstStyle/>
          <a:p>
            <a:r>
              <a:rPr lang="en-US" altLang="en-US"/>
              <a:t>                                  </a:t>
            </a:r>
            <a:r>
              <a:rPr lang="en-US" altLang="en-US" sz="3800" b="1">
                <a:latin typeface="Times New Roman" panose="02020603050405020304" pitchFamily="16" charset="0"/>
                <a:cs typeface="Times New Roman" panose="02020603050405020304" pitchFamily="16" charset="0"/>
              </a:rPr>
              <a:t>QUERIES</a:t>
            </a:r>
            <a:endParaRPr lang="en-IN" altLang="en-US" sz="3800" b="1">
              <a:latin typeface="Times New Roman" panose="02020603050405020304" pitchFamily="16" charset="0"/>
              <a:cs typeface="Times New Roman" panose="02020603050405020304" pitchFamily="16" charset="0"/>
            </a:endParaRPr>
          </a:p>
        </p:txBody>
      </p:sp>
      <p:pic>
        <p:nvPicPr>
          <p:cNvPr id="1946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14000" y="260350"/>
            <a:ext cx="1154113"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94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0" name="Picture 2" descr="Haptics ppt | PPT | Free Download"/>
          <p:cNvPicPr>
            <a:picLocks noChangeAspect="1" noChangeArrowheads="1"/>
          </p:cNvPicPr>
          <p:nvPr/>
        </p:nvPicPr>
        <p:blipFill>
          <a:blip r:embed="rId3"/>
          <a:srcRect/>
          <a:stretch>
            <a:fillRect/>
          </a:stretch>
        </p:blipFill>
        <p:spPr bwMode="auto">
          <a:xfrm>
            <a:off x="3575050" y="2205038"/>
            <a:ext cx="4465638" cy="367188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1981200" y="274638"/>
            <a:ext cx="8229600" cy="1143000"/>
          </a:xfrm>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704020202020204" pitchFamily="34" charset="0"/>
                <a:cs typeface="Arial" panose="020B0704020202020204" pitchFamily="34" charset="0"/>
              </a:rPr>
              <a:t>PRESENTATION OVERVIEW</a:t>
            </a:r>
            <a:endParaRPr lang="en-US" altLang="en-US" sz="3000" b="1">
              <a:latin typeface="Arial" panose="020B0704020202020204" pitchFamily="34" charset="0"/>
              <a:cs typeface="Arial" panose="020B0704020202020204" pitchFamily="34" charset="0"/>
            </a:endParaRPr>
          </a:p>
        </p:txBody>
      </p:sp>
      <p:sp>
        <p:nvSpPr>
          <p:cNvPr id="5123" name="Text Box 2"/>
          <p:cNvSpPr txBox="1">
            <a:spLocks noChangeArrowheads="1"/>
          </p:cNvSpPr>
          <p:nvPr/>
        </p:nvSpPr>
        <p:spPr bwMode="auto">
          <a:xfrm>
            <a:off x="822325" y="1362075"/>
            <a:ext cx="10520363" cy="5410200"/>
          </a:xfrm>
          <a:prstGeom prst="rect">
            <a:avLst/>
          </a:prstGeom>
          <a:noFill/>
          <a:ln>
            <a:noFill/>
          </a:ln>
        </p:spPr>
        <p:txBody>
          <a:bodyPr/>
          <a:lstStyle>
            <a:lvl1pPr marL="342900" indent="-34163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704020202020204" pitchFamily="34" charset="0"/>
                <a:ea typeface="WenQuanYi Micro Hei"/>
                <a:cs typeface="WenQuanYi Micro Hei"/>
              </a:defRPr>
            </a:lvl1pPr>
            <a:lvl2pPr indent="-28448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7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7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7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7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7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7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7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704020202020204" pitchFamily="34" charset="0"/>
                <a:ea typeface="WenQuanYi Micro Hei"/>
                <a:cs typeface="WenQuanYi Micro Hei"/>
              </a:defRPr>
            </a:lvl9pPr>
          </a:lstStyle>
          <a:p>
            <a:pPr marL="458470" indent="-457200" algn="just"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704020202020204" pitchFamily="34" charset="0"/>
              </a:rPr>
              <a:t>Objective</a:t>
            </a:r>
            <a:endParaRPr lang="en-US" altLang="en-US" b="1" dirty="0">
              <a:solidFill>
                <a:srgbClr val="000000"/>
              </a:solidFill>
              <a:cs typeface="Arial" panose="020B0704020202020204" pitchFamily="34" charset="0"/>
            </a:endParaRPr>
          </a:p>
          <a:p>
            <a:pPr marL="458470" indent="-457200" algn="just"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704020202020204" pitchFamily="34" charset="0"/>
              </a:rPr>
              <a:t>Project Introduction</a:t>
            </a:r>
            <a:endParaRPr lang="en-US" altLang="en-US" b="1" dirty="0">
              <a:solidFill>
                <a:srgbClr val="000000"/>
              </a:solidFill>
              <a:cs typeface="Arial" panose="020B0704020202020204" pitchFamily="34" charset="0"/>
            </a:endParaRPr>
          </a:p>
          <a:p>
            <a:pPr marL="458470" indent="-457200" algn="just"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704020202020204" pitchFamily="34" charset="0"/>
              </a:rPr>
              <a:t>Problem Statement</a:t>
            </a:r>
            <a:endParaRPr lang="en-US" altLang="en-US" b="1" dirty="0">
              <a:solidFill>
                <a:srgbClr val="000000"/>
              </a:solidFill>
              <a:cs typeface="Arial" panose="020B0704020202020204" pitchFamily="34" charset="0"/>
            </a:endParaRPr>
          </a:p>
          <a:p>
            <a:pPr marL="458470" indent="-457200" algn="just" eaLnBrk="1" hangingPunct="1">
              <a:lnSpc>
                <a:spcPct val="150000"/>
              </a:lnSpc>
              <a:spcBef>
                <a:spcPts val="325"/>
              </a:spcBef>
              <a:buClr>
                <a:srgbClr val="000000"/>
              </a:buClr>
              <a:buSzPct val="100000"/>
              <a:buFont typeface="+mj-lt"/>
              <a:buAutoNum type="arabicPeriod"/>
              <a:defRPr/>
            </a:pPr>
            <a:r>
              <a:rPr lang="en-US" altLang="en-US" b="1" dirty="0">
                <a:solidFill>
                  <a:srgbClr val="000000"/>
                </a:solidFill>
                <a:cs typeface="Arial" panose="020B0704020202020204" pitchFamily="34" charset="0"/>
              </a:rPr>
              <a:t>Methodologies (Programming concepts relevant to problem statement)</a:t>
            </a:r>
            <a:endParaRPr lang="en-US" altLang="en-US" b="1" dirty="0">
              <a:solidFill>
                <a:srgbClr val="000000"/>
              </a:solidFill>
              <a:cs typeface="Arial" panose="020B0704020202020204" pitchFamily="34" charset="0"/>
            </a:endParaRPr>
          </a:p>
          <a:p>
            <a:pPr marL="344170" indent="-342900" algn="just" eaLnBrk="1" hangingPunct="1">
              <a:lnSpc>
                <a:spcPct val="150000"/>
              </a:lnSpc>
              <a:spcBef>
                <a:spcPts val="325"/>
              </a:spcBef>
              <a:buClr>
                <a:srgbClr val="000000"/>
              </a:buClr>
              <a:buSzPct val="100000"/>
              <a:buFontTx/>
              <a:buAutoNum type="arabicPeriod" startAt="5"/>
              <a:defRPr/>
            </a:pPr>
            <a:r>
              <a:rPr lang="en-US" b="1" dirty="0"/>
              <a:t>  Architecture of the proposed system </a:t>
            </a:r>
            <a:endParaRPr lang="en-US" b="1" dirty="0"/>
          </a:p>
          <a:p>
            <a:pPr marL="344170" indent="-342900" algn="just" eaLnBrk="1" hangingPunct="1">
              <a:lnSpc>
                <a:spcPct val="150000"/>
              </a:lnSpc>
              <a:spcBef>
                <a:spcPts val="325"/>
              </a:spcBef>
              <a:buClr>
                <a:srgbClr val="000000"/>
              </a:buClr>
              <a:buSzPct val="100000"/>
              <a:buFontTx/>
              <a:buAutoNum type="arabicPeriod" startAt="5"/>
              <a:defRPr/>
            </a:pPr>
            <a:r>
              <a:rPr lang="en-US" altLang="en-US" b="1" dirty="0">
                <a:solidFill>
                  <a:srgbClr val="000000"/>
                </a:solidFill>
                <a:cs typeface="Arial" panose="020B0704020202020204" pitchFamily="34" charset="0"/>
              </a:rPr>
              <a:t>  List of Modules</a:t>
            </a:r>
            <a:endParaRPr lang="en-US" b="1" dirty="0"/>
          </a:p>
          <a:p>
            <a:pPr marL="1270" indent="0" algn="just" eaLnBrk="1" hangingPunct="1">
              <a:lnSpc>
                <a:spcPct val="150000"/>
              </a:lnSpc>
              <a:spcBef>
                <a:spcPts val="325"/>
              </a:spcBef>
              <a:buClr>
                <a:srgbClr val="000000"/>
              </a:buClr>
              <a:buSzPct val="100000"/>
              <a:defRPr/>
            </a:pPr>
            <a:r>
              <a:rPr lang="en-US" b="1" dirty="0"/>
              <a:t>7.    Merits </a:t>
            </a:r>
            <a:endParaRPr lang="en-US" b="1" dirty="0"/>
          </a:p>
          <a:p>
            <a:pPr marL="458470" indent="-457200" algn="just" eaLnBrk="1" hangingPunct="1">
              <a:lnSpc>
                <a:spcPct val="150000"/>
              </a:lnSpc>
              <a:spcBef>
                <a:spcPts val="325"/>
              </a:spcBef>
              <a:buClr>
                <a:srgbClr val="000000"/>
              </a:buClr>
              <a:buSzPct val="100000"/>
              <a:defRPr/>
            </a:pPr>
            <a:r>
              <a:rPr lang="en-US" b="1" dirty="0"/>
              <a:t>8.    Results and Discussion</a:t>
            </a:r>
            <a:endParaRPr lang="en-US" b="1" dirty="0"/>
          </a:p>
          <a:p>
            <a:pPr marL="458470" indent="-457200" algn="just" eaLnBrk="1" hangingPunct="1">
              <a:lnSpc>
                <a:spcPct val="150000"/>
              </a:lnSpc>
              <a:spcBef>
                <a:spcPts val="325"/>
              </a:spcBef>
              <a:buClr>
                <a:srgbClr val="000000"/>
              </a:buClr>
              <a:buSzPct val="100000"/>
              <a:defRPr/>
            </a:pPr>
            <a:r>
              <a:rPr lang="en-US" b="1" dirty="0"/>
              <a:t>9.    Queries</a:t>
            </a:r>
            <a:endParaRPr lang="en-US" b="1" dirty="0"/>
          </a:p>
          <a:p>
            <a:pPr marL="1270" indent="0" algn="just" eaLnBrk="1" hangingPunct="1">
              <a:lnSpc>
                <a:spcPct val="150000"/>
              </a:lnSpc>
              <a:spcBef>
                <a:spcPts val="325"/>
              </a:spcBef>
              <a:buClr>
                <a:srgbClr val="000000"/>
              </a:buClr>
              <a:buSzPct val="100000"/>
              <a:defRPr/>
            </a:pPr>
            <a:endParaRPr lang="en-US" sz="2000" b="1" dirty="0"/>
          </a:p>
        </p:txBody>
      </p:sp>
      <p:pic>
        <p:nvPicPr>
          <p:cNvPr id="614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ctrTitle"/>
          </p:nvPr>
        </p:nvSpPr>
        <p:spPr>
          <a:xfrm>
            <a:off x="609600" y="260350"/>
            <a:ext cx="11102975" cy="958850"/>
          </a:xfrm>
        </p:spPr>
        <p:txBody>
          <a:bodyPr/>
          <a:lstStyle/>
          <a:p>
            <a:pPr algn="ctr"/>
            <a:r>
              <a:rPr lang="en-US" altLang="en-US" sz="3800" b="1">
                <a:latin typeface="Times New Roman" panose="02020603050405020304" pitchFamily="16" charset="0"/>
                <a:cs typeface="Times New Roman" panose="02020603050405020304" pitchFamily="16" charset="0"/>
              </a:rPr>
              <a:t>OBJECTIVE</a:t>
            </a:r>
            <a:endParaRPr lang="en-IN" altLang="en-US" sz="3800" b="1">
              <a:latin typeface="Times New Roman" panose="02020603050405020304" pitchFamily="16" charset="0"/>
              <a:cs typeface="Times New Roman" panose="02020603050405020304" pitchFamily="16" charset="0"/>
            </a:endParaRPr>
          </a:p>
        </p:txBody>
      </p:sp>
      <p:sp>
        <p:nvSpPr>
          <p:cNvPr id="8195" name="Subtitle 2"/>
          <p:cNvSpPr>
            <a:spLocks noGrp="1" noChangeArrowheads="1"/>
          </p:cNvSpPr>
          <p:nvPr>
            <p:ph type="subTitle" idx="1"/>
          </p:nvPr>
        </p:nvSpPr>
        <p:spPr>
          <a:xfrm>
            <a:off x="831850" y="1622425"/>
            <a:ext cx="10809288" cy="4848225"/>
          </a:xfrm>
        </p:spPr>
        <p:txBody>
          <a:bodyPr/>
          <a:lstStyle/>
          <a:p>
            <a:pPr algn="just">
              <a:lnSpc>
                <a:spcPct val="150000"/>
              </a:lnSpc>
            </a:pPr>
            <a:r>
              <a:rPr lang="en-US" altLang="en-US" sz="2000" dirty="0">
                <a:latin typeface="Times New Roman" panose="02020603050405020304" pitchFamily="16" charset="0"/>
                <a:cs typeface="Times New Roman" panose="02020603050405020304" pitchFamily="16" charset="0"/>
              </a:rPr>
              <a:t>	This program simulates an ATM system with a user-friendly GUI for secure banking transactions like login, withdrawal, deposit, and balance inquiry. It ensures security by validating credentials, handles errors gracefully, and provides feedback via a display area, offering a simple yet effective simulation of ATM functionalities.</a:t>
            </a:r>
            <a:endParaRPr lang="en-US" altLang="en-US" sz="2000" dirty="0">
              <a:latin typeface="Times New Roman" panose="02020603050405020304" pitchFamily="16" charset="0"/>
              <a:cs typeface="Times New Roman" panose="02020603050405020304" pitchFamily="16" charset="0"/>
            </a:endParaRPr>
          </a:p>
        </p:txBody>
      </p:sp>
      <p:pic>
        <p:nvPicPr>
          <p:cNvPr id="819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81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7025" y="188913"/>
            <a:ext cx="1154113"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ctrTitle"/>
          </p:nvPr>
        </p:nvSpPr>
        <p:spPr>
          <a:xfrm>
            <a:off x="609600" y="260350"/>
            <a:ext cx="11031538" cy="958850"/>
          </a:xfrm>
        </p:spPr>
        <p:txBody>
          <a:bodyPr/>
          <a:lstStyle/>
          <a:p>
            <a:r>
              <a:rPr lang="en-US" altLang="en-US" sz="3800" b="1">
                <a:latin typeface="Times New Roman" panose="02020603050405020304" pitchFamily="16" charset="0"/>
                <a:cs typeface="Times New Roman" panose="02020603050405020304" pitchFamily="16" charset="0"/>
              </a:rPr>
              <a:t>                              INTRODUCTION</a:t>
            </a:r>
            <a:endParaRPr lang="en-IN" altLang="en-US" sz="3800" b="1">
              <a:latin typeface="Times New Roman" panose="02020603050405020304" pitchFamily="16" charset="0"/>
              <a:cs typeface="Times New Roman" panose="02020603050405020304" pitchFamily="16" charset="0"/>
            </a:endParaRPr>
          </a:p>
        </p:txBody>
      </p:sp>
      <p:sp>
        <p:nvSpPr>
          <p:cNvPr id="9219" name="Subtitle 2"/>
          <p:cNvSpPr>
            <a:spLocks noGrp="1" noChangeArrowheads="1"/>
          </p:cNvSpPr>
          <p:nvPr>
            <p:ph type="subTitle" idx="1"/>
          </p:nvPr>
        </p:nvSpPr>
        <p:spPr>
          <a:xfrm>
            <a:off x="623888" y="1362075"/>
            <a:ext cx="11017250" cy="4994275"/>
          </a:xfrm>
        </p:spPr>
        <p:txBody>
          <a:bodyPr/>
          <a:lstStyle/>
          <a:p>
            <a:pPr algn="just">
              <a:lnSpc>
                <a:spcPct val="150000"/>
              </a:lnSpc>
              <a:buFont typeface="Arial" panose="020B0704020202020204" pitchFamily="34" charset="0"/>
              <a:buChar char="•"/>
            </a:pPr>
            <a:r>
              <a:rPr lang="en-IN" altLang="en-US" sz="2000" dirty="0">
                <a:latin typeface="Times New Roman" panose="02020603050405020304" pitchFamily="16" charset="0"/>
                <a:cs typeface="Times New Roman" panose="02020603050405020304" pitchFamily="16" charset="0"/>
              </a:rPr>
              <a:t>The ATM Simulation program</a:t>
            </a:r>
            <a:r>
              <a:rPr lang="en-US" altLang="en-IN" sz="2000" dirty="0">
                <a:latin typeface="Times New Roman" panose="02020603050405020304" pitchFamily="16" charset="0"/>
                <a:cs typeface="Times New Roman" panose="02020603050405020304" pitchFamily="16" charset="0"/>
              </a:rPr>
              <a:t> </a:t>
            </a:r>
            <a:r>
              <a:rPr lang="en-IN" altLang="en-US" sz="2000" dirty="0">
                <a:latin typeface="Times New Roman" panose="02020603050405020304" pitchFamily="16" charset="0"/>
                <a:cs typeface="Times New Roman" panose="02020603050405020304" pitchFamily="16" charset="0"/>
              </a:rPr>
              <a:t>is a Java application developed to emulate the core operations of an Automated Teller Machine (ATM). </a:t>
            </a:r>
            <a:endParaRPr lang="en-IN" altLang="en-US" sz="2000" dirty="0">
              <a:latin typeface="Times New Roman" panose="02020603050405020304" pitchFamily="16" charset="0"/>
              <a:cs typeface="Times New Roman" panose="02020603050405020304" pitchFamily="16" charset="0"/>
            </a:endParaRPr>
          </a:p>
          <a:p>
            <a:pPr algn="just">
              <a:lnSpc>
                <a:spcPct val="150000"/>
              </a:lnSpc>
              <a:buFont typeface="Arial" panose="020B0704020202020204" pitchFamily="34" charset="0"/>
              <a:buChar char="•"/>
            </a:pPr>
            <a:r>
              <a:rPr lang="en-IN" altLang="en-US" sz="2000" dirty="0">
                <a:latin typeface="Times New Roman" panose="02020603050405020304" pitchFamily="16" charset="0"/>
                <a:cs typeface="Times New Roman" panose="02020603050405020304" pitchFamily="16" charset="0"/>
              </a:rPr>
              <a:t>It leverages the AWT library to create a graphical interface that facilitates user interaction with features like secure login, fund withdrawal, deposits, and balance checking. </a:t>
            </a:r>
            <a:endParaRPr lang="en-IN" altLang="en-US" sz="2000" dirty="0">
              <a:latin typeface="Times New Roman" panose="02020603050405020304" pitchFamily="16" charset="0"/>
              <a:cs typeface="Times New Roman" panose="02020603050405020304" pitchFamily="16" charset="0"/>
            </a:endParaRPr>
          </a:p>
          <a:p>
            <a:pPr algn="just">
              <a:lnSpc>
                <a:spcPct val="150000"/>
              </a:lnSpc>
              <a:buFont typeface="Arial" panose="020B0704020202020204" pitchFamily="34" charset="0"/>
              <a:buChar char="•"/>
            </a:pPr>
            <a:r>
              <a:rPr lang="en-IN" altLang="en-US" sz="2000" dirty="0">
                <a:latin typeface="Times New Roman" panose="02020603050405020304" pitchFamily="16" charset="0"/>
                <a:cs typeface="Times New Roman" panose="02020603050405020304" pitchFamily="16" charset="0"/>
              </a:rPr>
              <a:t>This application ensures user authentication, provides clear feedback, and handles errors efficiently to deliver a secure and practical experience. </a:t>
            </a:r>
            <a:endParaRPr lang="en-IN" altLang="en-US" sz="2000" dirty="0">
              <a:latin typeface="Times New Roman" panose="02020603050405020304" pitchFamily="16" charset="0"/>
              <a:cs typeface="Times New Roman" panose="02020603050405020304" pitchFamily="16" charset="0"/>
            </a:endParaRPr>
          </a:p>
          <a:p>
            <a:pPr algn="just">
              <a:lnSpc>
                <a:spcPct val="150000"/>
              </a:lnSpc>
              <a:buFont typeface="Arial" panose="020B0704020202020204" pitchFamily="34" charset="0"/>
              <a:buChar char="•"/>
            </a:pPr>
            <a:r>
              <a:rPr lang="en-IN" altLang="en-US" sz="2000" dirty="0">
                <a:latin typeface="Times New Roman" panose="02020603050405020304" pitchFamily="16" charset="0"/>
                <a:cs typeface="Times New Roman" panose="02020603050405020304" pitchFamily="16" charset="0"/>
              </a:rPr>
              <a:t>The simulation serves as an excellent example for understanding and implementing essential ATM functions in a simplified yet effective manner.</a:t>
            </a:r>
            <a:endParaRPr lang="en-IN" altLang="en-US" sz="2000" dirty="0">
              <a:latin typeface="Times New Roman" panose="02020603050405020304" pitchFamily="16" charset="0"/>
              <a:cs typeface="Times New Roman" panose="02020603050405020304" pitchFamily="16" charset="0"/>
            </a:endParaRPr>
          </a:p>
        </p:txBody>
      </p:sp>
      <p:pic>
        <p:nvPicPr>
          <p:cNvPr id="922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87025" y="258763"/>
            <a:ext cx="1154113"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92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ctrTitle"/>
          </p:nvPr>
        </p:nvSpPr>
        <p:spPr>
          <a:xfrm>
            <a:off x="609600" y="214313"/>
            <a:ext cx="10887075" cy="1057275"/>
          </a:xfrm>
        </p:spPr>
        <p:txBody>
          <a:bodyPr/>
          <a:lstStyle/>
          <a:p>
            <a:r>
              <a:rPr lang="en-US" altLang="en-US" sz="3800" b="1">
                <a:latin typeface="Times New Roman" panose="02020603050405020304" pitchFamily="16" charset="0"/>
                <a:cs typeface="Times New Roman" panose="02020603050405020304" pitchFamily="16" charset="0"/>
              </a:rPr>
              <a:t>                       PROBLEM STATEMENT</a:t>
            </a:r>
            <a:endParaRPr lang="en-IN" altLang="en-US" sz="3800" b="1">
              <a:latin typeface="Times New Roman" panose="02020603050405020304" pitchFamily="16" charset="0"/>
              <a:cs typeface="Times New Roman" panose="02020603050405020304" pitchFamily="16" charset="0"/>
            </a:endParaRPr>
          </a:p>
        </p:txBody>
      </p:sp>
      <p:sp>
        <p:nvSpPr>
          <p:cNvPr id="10243" name="Subtitle 2"/>
          <p:cNvSpPr>
            <a:spLocks noGrp="1" noChangeArrowheads="1"/>
          </p:cNvSpPr>
          <p:nvPr>
            <p:ph type="subTitle" idx="1"/>
          </p:nvPr>
        </p:nvSpPr>
        <p:spPr>
          <a:xfrm>
            <a:off x="550863" y="1271588"/>
            <a:ext cx="10945812" cy="5084762"/>
          </a:xfrm>
        </p:spPr>
        <p:txBody>
          <a:bodyPr/>
          <a:lstStyle/>
          <a:p>
            <a:pPr algn="just">
              <a:lnSpc>
                <a:spcPct val="150000"/>
              </a:lnSpc>
            </a:pPr>
            <a:r>
              <a:rPr lang="en-US" altLang="en-US" sz="2200" dirty="0" smtClean="0">
                <a:latin typeface="Times New Roman" panose="02020603050405020304" pitchFamily="16" charset="0"/>
                <a:cs typeface="Times New Roman" panose="02020603050405020304" pitchFamily="16" charset="0"/>
              </a:rPr>
              <a:t>	</a:t>
            </a:r>
            <a:endParaRPr lang="en-IN" altLang="en-US" sz="2200" dirty="0">
              <a:latin typeface="Times New Roman" panose="02020603050405020304" pitchFamily="16" charset="0"/>
              <a:cs typeface="Times New Roman" panose="02020603050405020304" pitchFamily="16" charset="0"/>
            </a:endParaRPr>
          </a:p>
        </p:txBody>
      </p:sp>
      <p:sp>
        <p:nvSpPr>
          <p:cNvPr id="4" name="Date Placeholder 3"/>
          <p:cNvSpPr>
            <a:spLocks noGrp="1"/>
          </p:cNvSpPr>
          <p:nvPr>
            <p:ph type="dt" sz="quarter" idx="10"/>
          </p:nvPr>
        </p:nvSpPr>
        <p:spPr/>
        <p:txBody>
          <a:bodyPr/>
          <a:lstStyle/>
          <a:p>
            <a:pPr>
              <a:defRPr/>
            </a:pPr>
            <a:r>
              <a:rPr lang="en-US" dirty="0"/>
              <a:t>3/12/2024</a:t>
            </a:r>
            <a:endParaRPr lang="en-US" dirty="0"/>
          </a:p>
        </p:txBody>
      </p:sp>
      <p:pic>
        <p:nvPicPr>
          <p:cNvPr id="1024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863"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024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0" y="192088"/>
            <a:ext cx="115411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graphicFrame>
        <p:nvGraphicFramePr>
          <p:cNvPr id="2" name="Table 1"/>
          <p:cNvGraphicFramePr/>
          <p:nvPr/>
        </p:nvGraphicFramePr>
        <p:xfrm>
          <a:off x="1370330" y="1445895"/>
          <a:ext cx="9604375" cy="1237615"/>
        </p:xfrm>
        <a:graphic>
          <a:graphicData uri="http://schemas.openxmlformats.org/drawingml/2006/table">
            <a:tbl>
              <a:tblPr/>
              <a:tblGrid>
                <a:gridCol w="9604375"/>
              </a:tblGrid>
              <a:tr h="1237615">
                <a:tc>
                  <a:txBody>
                    <a:bodyPr/>
                    <a:p>
                      <a:pPr marL="12700" indent="0" algn="l" fontAlgn="ctr">
                        <a:lnSpc>
                          <a:spcPct val="150000"/>
                        </a:lnSpc>
                      </a:pPr>
                      <a:r>
                        <a:rPr sz="2000" b="0" i="0">
                          <a:solidFill>
                            <a:srgbClr val="000000"/>
                          </a:solidFill>
                          <a:latin typeface="Times New Roman Regular" panose="02020603050405020304" charset="0"/>
                          <a:ea typeface="Arial Narrow" panose="020B0706020202030204"/>
                          <a:cs typeface="Times New Roman Regular" panose="02020603050405020304" charset="0"/>
                        </a:rPr>
                        <a:t>Create a robust ATM simulation system that can handle multiple customer requests and transactions.</a:t>
                      </a:r>
                      <a:endParaRPr sz="2000" b="0" i="0">
                        <a:solidFill>
                          <a:srgbClr val="000000"/>
                        </a:solidFill>
                        <a:latin typeface="Times New Roman Regular" panose="02020603050405020304" charset="0"/>
                        <a:ea typeface="Arial Narrow" panose="020B0706020202030204"/>
                        <a:cs typeface="Times New Roman Regular" panose="02020603050405020304" charset="0"/>
                      </a:endParaRPr>
                    </a:p>
                    <a:p>
                      <a:pPr marL="12700" indent="0" algn="l" fontAlgn="ctr">
                        <a:lnSpc>
                          <a:spcPct val="150000"/>
                        </a:lnSpc>
                      </a:pPr>
                      <a:r>
                        <a:rPr sz="2000" b="0" i="0">
                          <a:solidFill>
                            <a:srgbClr val="000000"/>
                          </a:solidFill>
                          <a:latin typeface="Times New Roman Regular" panose="02020603050405020304" charset="0"/>
                          <a:ea typeface="Arial Narrow" panose="020B0706020202030204"/>
                          <a:cs typeface="Times New Roman Regular" panose="02020603050405020304" charset="0"/>
                        </a:rPr>
                        <a:t>The ATM Simulation program addresses the need for a secure, user-friendly system to replicate core ATM functionalities for learning and development. It solves the challenge of demonstrating real-world banking processes like authentication, transactions, and error handling in a modular and scalable manner, serving as both an educational tool and a foundation for future enhancements.</a:t>
                      </a:r>
                      <a:endParaRPr sz="2000" b="0" i="0">
                        <a:solidFill>
                          <a:srgbClr val="000000"/>
                        </a:solidFill>
                        <a:latin typeface="Times New Roman Regular" panose="02020603050405020304" charset="0"/>
                        <a:ea typeface="Arial Narrow" panose="020B0706020202030204"/>
                        <a:cs typeface="Times New Roman Regular" panose="02020603050405020304" charset="0"/>
                      </a:endParaRPr>
                    </a:p>
                  </a:txBody>
                  <a:tcPr marL="13017" marR="13017" marT="13017" anchor="ctr" anchorCtr="0">
                    <a:lnL>
                      <a:noFill/>
                    </a:lnL>
                    <a:lnR>
                      <a:noFill/>
                    </a:lnR>
                    <a:lnT>
                      <a:noFill/>
                    </a:lnT>
                    <a:lnB>
                      <a:noFill/>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ctrTitle"/>
          </p:nvPr>
        </p:nvSpPr>
        <p:spPr>
          <a:xfrm>
            <a:off x="623888" y="214313"/>
            <a:ext cx="10944225" cy="1057275"/>
          </a:xfrm>
        </p:spPr>
        <p:txBody>
          <a:bodyPr/>
          <a:lstStyle/>
          <a:p>
            <a:r>
              <a:rPr lang="en-US" altLang="en-US" sz="3800" b="1">
                <a:latin typeface="Times New Roman" panose="02020603050405020304" pitchFamily="16" charset="0"/>
                <a:cs typeface="Times New Roman" panose="02020603050405020304" pitchFamily="16" charset="0"/>
              </a:rPr>
              <a:t>                           METHODOLOGIES</a:t>
            </a:r>
            <a:endParaRPr lang="en-IN" altLang="en-US" sz="3800" b="1">
              <a:latin typeface="Times New Roman" panose="02020603050405020304" pitchFamily="16" charset="0"/>
              <a:cs typeface="Times New Roman" panose="02020603050405020304" pitchFamily="16" charset="0"/>
            </a:endParaRPr>
          </a:p>
        </p:txBody>
      </p:sp>
      <p:sp>
        <p:nvSpPr>
          <p:cNvPr id="11267" name="Subtitle 2"/>
          <p:cNvSpPr>
            <a:spLocks noGrp="1" noChangeArrowheads="1"/>
          </p:cNvSpPr>
          <p:nvPr>
            <p:ph type="subTitle" idx="1"/>
          </p:nvPr>
        </p:nvSpPr>
        <p:spPr>
          <a:xfrm>
            <a:off x="609600" y="1184275"/>
            <a:ext cx="10945813" cy="4943475"/>
          </a:xfrm>
        </p:spPr>
        <p:txBody>
          <a:bodyPr/>
          <a:lstStyle/>
          <a:p>
            <a:pPr lvl="0" algn="l">
              <a:lnSpc>
                <a:spcPct val="150000"/>
              </a:lnSpc>
              <a:buFont typeface="Arial" panose="020B0704020202020204" pitchFamily="34" charset="0"/>
              <a:buChar char="•"/>
            </a:pPr>
            <a:r>
              <a:rPr lang="en-US" sz="1800" b="1" dirty="0" smtClean="0">
                <a:latin typeface="Times New Roman" panose="02020603050405020304" pitchFamily="16" charset="0"/>
                <a:cs typeface="Times New Roman" panose="02020603050405020304" pitchFamily="16" charset="0"/>
              </a:rPr>
              <a:t>Encapsulation: </a:t>
            </a:r>
            <a:r>
              <a:rPr lang="en-US" sz="1800" dirty="0" smtClean="0">
                <a:latin typeface="Times New Roman" panose="02020603050405020304" pitchFamily="16" charset="0"/>
                <a:cs typeface="Times New Roman" panose="02020603050405020304" pitchFamily="16" charset="0"/>
              </a:rPr>
              <a:t>The program encapsulates data like balance, accountNumber, and pin within the class, ensuring these attributes are not directly accessible and can only be manipulated through methods like validateLogin(), withdraw(), deposit(), and checkBalance().</a:t>
            </a:r>
            <a:endParaRPr lang="en-US" sz="1800" dirty="0" smtClean="0">
              <a:latin typeface="Times New Roman" panose="02020603050405020304" pitchFamily="16" charset="0"/>
              <a:cs typeface="Times New Roman" panose="02020603050405020304" pitchFamily="16" charset="0"/>
            </a:endParaRPr>
          </a:p>
          <a:p>
            <a:pPr lvl="0" algn="l">
              <a:lnSpc>
                <a:spcPct val="150000"/>
              </a:lnSpc>
              <a:buFont typeface="Arial" panose="020B0704020202020204" pitchFamily="34" charset="0"/>
              <a:buChar char="•"/>
            </a:pPr>
            <a:r>
              <a:rPr lang="en-US" sz="1800" b="1" dirty="0" smtClean="0">
                <a:latin typeface="Times New Roman" panose="02020603050405020304" pitchFamily="16" charset="0"/>
                <a:cs typeface="Times New Roman" panose="02020603050405020304" pitchFamily="16" charset="0"/>
              </a:rPr>
              <a:t>Abstraction: </a:t>
            </a:r>
            <a:r>
              <a:rPr lang="en-US" sz="1800" dirty="0" smtClean="0">
                <a:latin typeface="Times New Roman" panose="02020603050405020304" pitchFamily="16" charset="0"/>
                <a:cs typeface="Times New Roman" panose="02020603050405020304" pitchFamily="16" charset="0"/>
              </a:rPr>
              <a:t>The program abstracts the implementation details of banking operations, such as login validation and balance updates, providing only the essential interfaces (methods) for interaction with the user.</a:t>
            </a:r>
            <a:endParaRPr lang="en-US" sz="1800" dirty="0" smtClean="0">
              <a:latin typeface="Times New Roman" panose="02020603050405020304" pitchFamily="16" charset="0"/>
              <a:cs typeface="Times New Roman" panose="02020603050405020304" pitchFamily="16" charset="0"/>
            </a:endParaRPr>
          </a:p>
          <a:p>
            <a:pPr lvl="0" algn="l">
              <a:lnSpc>
                <a:spcPct val="150000"/>
              </a:lnSpc>
              <a:buFont typeface="Arial" panose="020B0704020202020204" pitchFamily="34" charset="0"/>
              <a:buChar char="•"/>
            </a:pPr>
            <a:r>
              <a:rPr lang="en-US" sz="1800" b="1" dirty="0" smtClean="0">
                <a:latin typeface="Times New Roman" panose="02020603050405020304" pitchFamily="16" charset="0"/>
                <a:cs typeface="Times New Roman" panose="02020603050405020304" pitchFamily="16" charset="0"/>
              </a:rPr>
              <a:t>Inheritance</a:t>
            </a:r>
            <a:r>
              <a:rPr lang="en-US" sz="1800" dirty="0" smtClean="0">
                <a:latin typeface="Times New Roman" panose="02020603050405020304" pitchFamily="16" charset="0"/>
                <a:cs typeface="Times New Roman" panose="02020603050405020304" pitchFamily="16" charset="0"/>
              </a:rPr>
              <a:t>: The program uses inheritance as the ATMSimulation class extends the Frame class from AWT, inheriting its properties and methods to create a graphical user interface.</a:t>
            </a:r>
            <a:endParaRPr lang="en-US" sz="1800" dirty="0" smtClean="0">
              <a:latin typeface="Times New Roman" panose="02020603050405020304" pitchFamily="16" charset="0"/>
              <a:cs typeface="Times New Roman" panose="02020603050405020304" pitchFamily="16" charset="0"/>
            </a:endParaRPr>
          </a:p>
          <a:p>
            <a:pPr lvl="0" algn="l">
              <a:lnSpc>
                <a:spcPct val="150000"/>
              </a:lnSpc>
              <a:buFont typeface="Arial" panose="020B0704020202020204" pitchFamily="34" charset="0"/>
              <a:buChar char="•"/>
            </a:pPr>
            <a:r>
              <a:rPr lang="en-US" sz="1800" b="1" dirty="0" smtClean="0">
                <a:latin typeface="Times New Roman" panose="02020603050405020304" pitchFamily="16" charset="0"/>
                <a:cs typeface="Times New Roman" panose="02020603050405020304" pitchFamily="16" charset="0"/>
              </a:rPr>
              <a:t>Polymorphism</a:t>
            </a:r>
            <a:r>
              <a:rPr lang="en-US" sz="1800" dirty="0" smtClean="0">
                <a:latin typeface="Times New Roman" panose="02020603050405020304" pitchFamily="16" charset="0"/>
                <a:cs typeface="Times New Roman" panose="02020603050405020304" pitchFamily="16" charset="0"/>
              </a:rPr>
              <a:t>: Polymorphism is evident in the use of event handling through the ActionListener interface, where different actions (e.g., deposit, withdraw, login) are implemented uniquely for specific buttons.</a:t>
            </a:r>
            <a:endParaRPr lang="en-US" sz="1800" dirty="0" smtClean="0">
              <a:latin typeface="Times New Roman" panose="02020603050405020304" pitchFamily="16" charset="0"/>
              <a:cs typeface="Times New Roman" panose="02020603050405020304" pitchFamily="16" charset="0"/>
            </a:endParaRPr>
          </a:p>
          <a:p>
            <a:pPr lvl="0" algn="l">
              <a:lnSpc>
                <a:spcPct val="150000"/>
              </a:lnSpc>
              <a:buFont typeface="Arial" panose="020B0704020202020204" pitchFamily="34" charset="0"/>
              <a:buChar char="•"/>
            </a:pPr>
            <a:r>
              <a:rPr lang="en-US" sz="1800" b="1" dirty="0" smtClean="0">
                <a:latin typeface="Times New Roman Bold" panose="02020603050405020304" charset="0"/>
                <a:cs typeface="Times New Roman Bold" panose="02020603050405020304" charset="0"/>
              </a:rPr>
              <a:t>Classes and Objects</a:t>
            </a:r>
            <a:r>
              <a:rPr lang="en-US" sz="1800" dirty="0" smtClean="0">
                <a:latin typeface="Times New Roman" panose="02020603050405020304" pitchFamily="16" charset="0"/>
                <a:cs typeface="Times New Roman" panose="02020603050405020304" pitchFamily="16" charset="0"/>
              </a:rPr>
              <a:t>: The program is designed around the ATMSimulation class, and an object of this class (atm) is created in the main method to initiate the application.</a:t>
            </a:r>
            <a:endParaRPr lang="en-US" sz="1800" dirty="0" smtClean="0">
              <a:latin typeface="Times New Roman" panose="02020603050405020304" pitchFamily="16" charset="0"/>
              <a:cs typeface="Times New Roman" panose="02020603050405020304" pitchFamily="16" charset="0"/>
            </a:endParaRPr>
          </a:p>
        </p:txBody>
      </p:sp>
      <p:pic>
        <p:nvPicPr>
          <p:cNvPr id="1126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588"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12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613" y="18891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ctrTitle"/>
          </p:nvPr>
        </p:nvSpPr>
        <p:spPr>
          <a:xfrm>
            <a:off x="768350" y="214313"/>
            <a:ext cx="10799763" cy="1057275"/>
          </a:xfrm>
        </p:spPr>
        <p:txBody>
          <a:bodyPr/>
          <a:lstStyle/>
          <a:p>
            <a:r>
              <a:rPr lang="en-US" altLang="en-US"/>
              <a:t>        </a:t>
            </a:r>
            <a:r>
              <a:rPr lang="en-US" altLang="en-US" sz="3000" b="1">
                <a:latin typeface="Times New Roman" panose="02020603050405020304" pitchFamily="16" charset="0"/>
                <a:cs typeface="Times New Roman" panose="02020603050405020304" pitchFamily="16" charset="0"/>
              </a:rPr>
              <a:t>ARCHITECTURE OF THE PROPOSED SYSTEM</a:t>
            </a:r>
            <a:endParaRPr lang="en-IN" altLang="en-US" sz="3000" b="1">
              <a:latin typeface="Times New Roman" panose="02020603050405020304" pitchFamily="16" charset="0"/>
              <a:cs typeface="Times New Roman" panose="02020603050405020304" pitchFamily="16" charset="0"/>
            </a:endParaRPr>
          </a:p>
        </p:txBody>
      </p:sp>
      <p:pic>
        <p:nvPicPr>
          <p:cNvPr id="1331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888" y="1889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33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0" y="188913"/>
            <a:ext cx="11541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15365" name="Rectangle 5"/>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39975" algn="l"/>
              </a:tabLst>
            </a:pPr>
            <a:endPar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endParaRPr>
          </a:p>
        </p:txBody>
      </p:sp>
      <p:sp>
        <p:nvSpPr>
          <p:cNvPr id="15366" name="Rectangle 6"/>
          <p:cNvSpPr>
            <a:spLocks noChangeArrowheads="1"/>
          </p:cNvSpPr>
          <p:nvPr/>
        </p:nvSpPr>
        <p:spPr bwMode="auto">
          <a:xfrm>
            <a:off x="228600" y="315595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39975" algn="l"/>
              </a:tabLst>
            </a:pPr>
            <a:endParaRPr kumimoji="0" lang="en-US" sz="1800" b="0" i="0" u="none" strike="noStrike" cap="none" normalizeH="0" baseline="0" smtClean="0">
              <a:ln>
                <a:noFill/>
              </a:ln>
              <a:solidFill>
                <a:schemeClr val="tx1"/>
              </a:solidFill>
              <a:effectLst/>
              <a:latin typeface="Arial" panose="020B0704020202020204" pitchFamily="34" charset="0"/>
              <a:cs typeface="Arial" panose="020B0704020202020204" pitchFamily="34" charset="0"/>
            </a:endParaRPr>
          </a:p>
        </p:txBody>
      </p:sp>
      <p:pic>
        <p:nvPicPr>
          <p:cNvPr id="4" name="Picture 3" descr="Project Kickoff Whiteboard "/>
          <p:cNvPicPr>
            <a:picLocks noChangeAspect="1"/>
          </p:cNvPicPr>
          <p:nvPr/>
        </p:nvPicPr>
        <p:blipFill>
          <a:blip r:embed="rId3"/>
          <a:stretch>
            <a:fillRect/>
          </a:stretch>
        </p:blipFill>
        <p:spPr>
          <a:xfrm>
            <a:off x="1600200" y="1828800"/>
            <a:ext cx="8898890" cy="37388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en-US" altLang="en-US" sz="3800" b="1">
                <a:latin typeface="Times New Roman" panose="02020603050405020304" pitchFamily="16" charset="0"/>
                <a:cs typeface="Times New Roman" panose="02020603050405020304" pitchFamily="16" charset="0"/>
              </a:rPr>
              <a:t>                            LIST OF MODULES</a:t>
            </a:r>
            <a:endParaRPr lang="en-IN" altLang="en-US" sz="3800" b="1">
              <a:latin typeface="Times New Roman" panose="02020603050405020304" pitchFamily="16" charset="0"/>
              <a:cs typeface="Times New Roman" panose="02020603050405020304" pitchFamily="16" charset="0"/>
            </a:endParaRPr>
          </a:p>
        </p:txBody>
      </p:sp>
      <p:sp>
        <p:nvSpPr>
          <p:cNvPr id="14339" name="Content Placeholder 2"/>
          <p:cNvSpPr>
            <a:spLocks noGrp="1" noChangeArrowheads="1"/>
          </p:cNvSpPr>
          <p:nvPr>
            <p:ph idx="1"/>
          </p:nvPr>
        </p:nvSpPr>
        <p:spPr>
          <a:xfrm>
            <a:off x="623888" y="1600200"/>
            <a:ext cx="10944225" cy="4524375"/>
          </a:xfrm>
        </p:spPr>
        <p:txBody>
          <a:bodyPr/>
          <a:lstStyle/>
          <a:p>
            <a:pPr marL="457200" indent="-457200">
              <a:lnSpc>
                <a:spcPct val="150000"/>
              </a:lnSpc>
              <a:buFont typeface="+mj-lt"/>
              <a:buAutoNum type="arabicPeriod"/>
            </a:pPr>
            <a:r>
              <a:rPr lang="en-US" sz="2000" b="1" dirty="0" smtClean="0">
                <a:latin typeface="Times New Roman" panose="02020603050405020304" pitchFamily="16" charset="0"/>
                <a:cs typeface="Times New Roman" panose="02020603050405020304" pitchFamily="16" charset="0"/>
              </a:rPr>
              <a:t>User </a:t>
            </a:r>
            <a:r>
              <a:rPr lang="en-US" sz="2000" b="1" dirty="0" smtClean="0">
                <a:latin typeface="Times New Roman" panose="02020603050405020304" pitchFamily="16" charset="0"/>
                <a:cs typeface="Times New Roman" panose="02020603050405020304" pitchFamily="16" charset="0"/>
              </a:rPr>
              <a:t>Authentication Module:</a:t>
            </a:r>
            <a:endParaRPr lang="en-US" sz="2000" b="1" dirty="0" smtClean="0">
              <a:latin typeface="Times New Roman" panose="02020603050405020304" pitchFamily="16" charset="0"/>
              <a:cs typeface="Times New Roman" panose="02020603050405020304" pitchFamily="16" charset="0"/>
            </a:endParaRPr>
          </a:p>
          <a:p>
            <a:pPr>
              <a:lnSpc>
                <a:spcPct val="150000"/>
              </a:lnSpc>
            </a:pPr>
            <a:r>
              <a:rPr lang="en-US" sz="1800" dirty="0" smtClean="0">
                <a:latin typeface="Times New Roman" panose="02020603050405020304" pitchFamily="16" charset="0"/>
                <a:cs typeface="Times New Roman" panose="02020603050405020304" pitchFamily="16" charset="0"/>
              </a:rPr>
              <a:t>Validates the account number and PIN entered by the user. Enables access to other functionalities upon successful login.</a:t>
            </a:r>
            <a:endParaRPr lang="en-US" sz="1800" dirty="0" smtClean="0">
              <a:latin typeface="Times New Roman" panose="02020603050405020304" pitchFamily="16" charset="0"/>
              <a:cs typeface="Times New Roman" panose="02020603050405020304" pitchFamily="16" charset="0"/>
            </a:endParaRPr>
          </a:p>
          <a:p>
            <a:pPr marL="0" indent="0">
              <a:lnSpc>
                <a:spcPct val="150000"/>
              </a:lnSpc>
              <a:buNone/>
            </a:pPr>
            <a:r>
              <a:rPr lang="en-US" sz="2000" b="1" dirty="0" smtClean="0">
                <a:latin typeface="Times New Roman" panose="02020603050405020304" pitchFamily="16" charset="0"/>
                <a:cs typeface="Times New Roman" panose="02020603050405020304" pitchFamily="16" charset="0"/>
              </a:rPr>
              <a:t>2. 	Withdrawal Module:</a:t>
            </a:r>
            <a:endParaRPr lang="en-US" sz="2000" b="1" dirty="0" smtClean="0">
              <a:latin typeface="Times New Roman" panose="02020603050405020304" pitchFamily="16" charset="0"/>
              <a:cs typeface="Times New Roman" panose="02020603050405020304" pitchFamily="16" charset="0"/>
            </a:endParaRPr>
          </a:p>
          <a:p>
            <a:pPr>
              <a:lnSpc>
                <a:spcPct val="150000"/>
              </a:lnSpc>
            </a:pPr>
            <a:r>
              <a:rPr lang="en-US" sz="1800" dirty="0" smtClean="0">
                <a:latin typeface="Times New Roman" panose="02020603050405020304" pitchFamily="16" charset="0"/>
                <a:cs typeface="Times New Roman" panose="02020603050405020304" pitchFamily="16" charset="0"/>
              </a:rPr>
              <a:t>Allows users to withdraw money, checks for sufficient balance, and updates the account balance. Ensures the entered amount is valid and non-negative.</a:t>
            </a:r>
            <a:endParaRPr lang="en-US" sz="1800" dirty="0" smtClean="0">
              <a:latin typeface="Times New Roman" panose="02020603050405020304" pitchFamily="16" charset="0"/>
              <a:cs typeface="Times New Roman" panose="02020603050405020304" pitchFamily="16" charset="0"/>
            </a:endParaRPr>
          </a:p>
          <a:p>
            <a:pPr marL="0" indent="0">
              <a:lnSpc>
                <a:spcPct val="150000"/>
              </a:lnSpc>
              <a:buFont typeface="+mj-lt"/>
              <a:buNone/>
            </a:pPr>
            <a:r>
              <a:rPr lang="en-US" sz="2000" b="1" dirty="0" smtClean="0">
                <a:latin typeface="Times New Roman" panose="02020603050405020304" pitchFamily="16" charset="0"/>
                <a:cs typeface="Times New Roman" panose="02020603050405020304" pitchFamily="16" charset="0"/>
              </a:rPr>
              <a:t>3.	Deposit Module:</a:t>
            </a:r>
            <a:endParaRPr lang="en-US" sz="2000" b="1" dirty="0" smtClean="0">
              <a:latin typeface="Times New Roman" panose="02020603050405020304" pitchFamily="16" charset="0"/>
              <a:cs typeface="Times New Roman" panose="02020603050405020304" pitchFamily="16" charset="0"/>
            </a:endParaRPr>
          </a:p>
          <a:p>
            <a:pPr>
              <a:lnSpc>
                <a:spcPct val="150000"/>
              </a:lnSpc>
            </a:pPr>
            <a:r>
              <a:rPr lang="en-US" sz="1800" dirty="0">
                <a:latin typeface="Times New Roman" panose="02020603050405020304" pitchFamily="16" charset="0"/>
                <a:cs typeface="Times New Roman" panose="02020603050405020304" pitchFamily="16" charset="0"/>
              </a:rPr>
              <a:t>Facilitates depositing money into the account. Validates the input amount and updates the balance accordingly.</a:t>
            </a:r>
            <a:endParaRPr lang="en-US" sz="1800" dirty="0">
              <a:latin typeface="Times New Roman" panose="02020603050405020304" pitchFamily="16" charset="0"/>
              <a:cs typeface="Times New Roman" panose="02020603050405020304" pitchFamily="16" charset="0"/>
            </a:endParaRPr>
          </a:p>
        </p:txBody>
      </p:sp>
      <p:pic>
        <p:nvPicPr>
          <p:cNvPr id="1434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43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0" y="284163"/>
            <a:ext cx="11541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en-US" sz="3800">
                <a:latin typeface="Times New Roman" panose="02020603050405020304" pitchFamily="16" charset="0"/>
                <a:cs typeface="Times New Roman" panose="02020603050405020304" pitchFamily="16" charset="0"/>
              </a:rPr>
              <a:t>                         </a:t>
            </a:r>
            <a:r>
              <a:rPr lang="en-US" altLang="en-US" sz="3800" b="1">
                <a:latin typeface="Times New Roman" panose="02020603050405020304" pitchFamily="16" charset="0"/>
                <a:cs typeface="Times New Roman" panose="02020603050405020304" pitchFamily="16" charset="0"/>
              </a:rPr>
              <a:t>LIST OF MODULES</a:t>
            </a:r>
            <a:endParaRPr lang="en-IN" altLang="en-US" sz="3800">
              <a:latin typeface="Times New Roman" panose="02020603050405020304" pitchFamily="16" charset="0"/>
              <a:cs typeface="Times New Roman" panose="02020603050405020304" pitchFamily="16" charset="0"/>
            </a:endParaRPr>
          </a:p>
        </p:txBody>
      </p:sp>
      <p:sp>
        <p:nvSpPr>
          <p:cNvPr id="3" name="Content Placeholder 2"/>
          <p:cNvSpPr>
            <a:spLocks noGrp="1"/>
          </p:cNvSpPr>
          <p:nvPr>
            <p:ph idx="1"/>
          </p:nvPr>
        </p:nvSpPr>
        <p:spPr>
          <a:xfrm>
            <a:off x="695325" y="1600200"/>
            <a:ext cx="10885488" cy="4524375"/>
          </a:xfrm>
        </p:spPr>
        <p:txBody>
          <a:bodyPr/>
          <a:lstStyle/>
          <a:p>
            <a:pPr marL="457200" indent="-457200">
              <a:lnSpc>
                <a:spcPct val="150000"/>
              </a:lnSpc>
              <a:buNone/>
            </a:pPr>
            <a:r>
              <a:rPr lang="en-US" sz="2000" b="1" dirty="0" smtClean="0">
                <a:latin typeface="Times New Roman Bold" panose="02020603050405020304" charset="0"/>
                <a:cs typeface="Times New Roman Bold" panose="02020603050405020304" charset="0"/>
              </a:rPr>
              <a:t>4. </a:t>
            </a:r>
            <a:r>
              <a:rPr lang="en-US" sz="2000" dirty="0" smtClean="0">
                <a:latin typeface="Times New Roman" panose="02020603050405020304" pitchFamily="16" charset="0"/>
                <a:cs typeface="Times New Roman" panose="02020603050405020304" pitchFamily="16" charset="0"/>
              </a:rPr>
              <a:t> </a:t>
            </a:r>
            <a:r>
              <a:rPr lang="en-US" sz="2000" b="1" dirty="0" smtClean="0">
                <a:latin typeface="Times New Roman Bold" panose="02020603050405020304" charset="0"/>
                <a:cs typeface="Times New Roman Bold" panose="02020603050405020304" charset="0"/>
              </a:rPr>
              <a:t>Balance Inquiry Module:</a:t>
            </a:r>
            <a:endParaRPr lang="en-US" sz="2000" b="1" dirty="0" smtClean="0">
              <a:latin typeface="Times New Roman Bold" panose="02020603050405020304" charset="0"/>
              <a:cs typeface="Times New Roman Bold" panose="02020603050405020304" charset="0"/>
            </a:endParaRPr>
          </a:p>
          <a:p>
            <a:pPr marL="457200" indent="-457200">
              <a:lnSpc>
                <a:spcPct val="150000"/>
              </a:lnSpc>
              <a:buNone/>
            </a:pPr>
            <a:r>
              <a:rPr lang="en-US" sz="1800" dirty="0" smtClean="0">
                <a:latin typeface="Times New Roman" panose="02020603050405020304" pitchFamily="16" charset="0"/>
                <a:cs typeface="Times New Roman" panose="02020603050405020304" pitchFamily="16" charset="0"/>
              </a:rPr>
              <a:t>Displays the current account balance to the user. Provides feedback in the display area after successful login.</a:t>
            </a:r>
            <a:endParaRPr lang="en-US" sz="1800" dirty="0" smtClean="0">
              <a:latin typeface="Times New Roman" panose="02020603050405020304" pitchFamily="16" charset="0"/>
              <a:cs typeface="Times New Roman" panose="02020603050405020304" pitchFamily="16" charset="0"/>
            </a:endParaRPr>
          </a:p>
          <a:p>
            <a:pPr marL="457200" indent="-457200">
              <a:lnSpc>
                <a:spcPct val="150000"/>
              </a:lnSpc>
              <a:buNone/>
            </a:pPr>
            <a:r>
              <a:rPr lang="en-US" sz="2000" b="1" dirty="0" smtClean="0">
                <a:latin typeface="Times New Roman" panose="02020603050405020304" pitchFamily="16" charset="0"/>
                <a:cs typeface="Times New Roman" panose="02020603050405020304" pitchFamily="16" charset="0"/>
              </a:rPr>
              <a:t>5.   Graphical </a:t>
            </a:r>
            <a:r>
              <a:rPr lang="en-US" sz="2000" b="1" dirty="0" smtClean="0">
                <a:latin typeface="Times New Roman" panose="02020603050405020304" pitchFamily="16" charset="0"/>
                <a:cs typeface="Times New Roman" panose="02020603050405020304" pitchFamily="16" charset="0"/>
              </a:rPr>
              <a:t>User Interface (GUI) </a:t>
            </a:r>
            <a:r>
              <a:rPr lang="en-US" sz="2000" b="1" dirty="0" smtClean="0">
                <a:latin typeface="Times New Roman" panose="02020603050405020304" pitchFamily="16" charset="0"/>
                <a:cs typeface="Times New Roman" panose="02020603050405020304" pitchFamily="16" charset="0"/>
              </a:rPr>
              <a:t>Module:</a:t>
            </a:r>
            <a:endParaRPr lang="en-US" sz="2000" b="1" dirty="0" smtClean="0">
              <a:latin typeface="Times New Roman" panose="02020603050405020304" pitchFamily="16" charset="0"/>
              <a:cs typeface="Times New Roman" panose="02020603050405020304" pitchFamily="16" charset="0"/>
            </a:endParaRPr>
          </a:p>
          <a:p>
            <a:pPr>
              <a:lnSpc>
                <a:spcPct val="150000"/>
              </a:lnSpc>
            </a:pPr>
            <a:r>
              <a:rPr lang="en-US" sz="1800" dirty="0" smtClean="0">
                <a:latin typeface="Times New Roman" panose="02020603050405020304" pitchFamily="16" charset="0"/>
                <a:cs typeface="Times New Roman" panose="02020603050405020304" pitchFamily="16" charset="0"/>
              </a:rPr>
              <a:t>Manages the graphical user interface using AWT components like buttons, text fields, labels, and text areas. Handles user interaction and provides feedback for each operation.	</a:t>
            </a:r>
            <a:endParaRPr lang="en-US" sz="1800" dirty="0" smtClean="0">
              <a:latin typeface="Times New Roman" panose="02020603050405020304" pitchFamily="16" charset="0"/>
              <a:cs typeface="Times New Roman" panose="02020603050405020304" pitchFamily="16" charset="0"/>
            </a:endParaRPr>
          </a:p>
          <a:p>
            <a:pPr marL="0" indent="0">
              <a:lnSpc>
                <a:spcPct val="150000"/>
              </a:lnSpc>
              <a:buNone/>
            </a:pPr>
            <a:r>
              <a:rPr lang="en-US" altLang="en-IN" sz="2000" b="1" dirty="0">
                <a:latin typeface="Times New Roman Bold" panose="02020603050405020304" charset="0"/>
                <a:cs typeface="Times New Roman Bold" panose="02020603050405020304" charset="0"/>
              </a:rPr>
              <a:t>6.  Error Handling Module:</a:t>
            </a:r>
            <a:endParaRPr lang="en-US" altLang="en-IN" sz="2000" b="1" dirty="0">
              <a:latin typeface="Times New Roman Bold" panose="02020603050405020304" charset="0"/>
              <a:cs typeface="Times New Roman Bold" panose="02020603050405020304" charset="0"/>
            </a:endParaRPr>
          </a:p>
          <a:p>
            <a:pPr>
              <a:lnSpc>
                <a:spcPct val="150000"/>
              </a:lnSpc>
            </a:pPr>
            <a:r>
              <a:rPr lang="en-US" altLang="en-IN" sz="1800" dirty="0">
                <a:latin typeface="Times New Roman" panose="02020603050405020304" pitchFamily="16" charset="0"/>
                <a:cs typeface="Times New Roman" panose="02020603050405020304" pitchFamily="16" charset="0"/>
              </a:rPr>
              <a:t>Handles invalid inputs such as non-numeric values for account number, PIN, or transaction amounts. Displays appropriate error messages to guide the user.</a:t>
            </a:r>
            <a:endParaRPr lang="en-US" altLang="en-IN" sz="1800" dirty="0">
              <a:latin typeface="Times New Roman" panose="02020603050405020304" pitchFamily="16" charset="0"/>
              <a:cs typeface="Times New Roman" panose="02020603050405020304" pitchFamily="16" charset="0"/>
            </a:endParaRPr>
          </a:p>
        </p:txBody>
      </p:sp>
      <p:pic>
        <p:nvPicPr>
          <p:cNvPr id="1536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888" y="260350"/>
            <a:ext cx="1066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153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0" y="284163"/>
            <a:ext cx="11541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7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7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7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7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5498</Words>
  <Application>WPS Writer</Application>
  <PresentationFormat>Custom</PresentationFormat>
  <Paragraphs>109</Paragraphs>
  <Slides>14</Slides>
  <Notes>2</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14</vt:i4>
      </vt:variant>
    </vt:vector>
  </HeadingPairs>
  <TitlesOfParts>
    <vt:vector size="35" baseType="lpstr">
      <vt:lpstr>Arial</vt:lpstr>
      <vt:lpstr>SimSun</vt:lpstr>
      <vt:lpstr>Wingdings</vt:lpstr>
      <vt:lpstr>WenQuanYi Micro Hei</vt:lpstr>
      <vt:lpstr>Thonburi</vt:lpstr>
      <vt:lpstr>Times New Roman</vt:lpstr>
      <vt:lpstr>DejaVu Sans</vt:lpstr>
      <vt:lpstr>苹方-简</vt:lpstr>
      <vt:lpstr>Calibri</vt:lpstr>
      <vt:lpstr>Helvetica Neue</vt:lpstr>
      <vt:lpstr>DejaVu Sans</vt:lpstr>
      <vt:lpstr>WenQuanYi Micro Hei</vt:lpstr>
      <vt:lpstr>Times New Roman Regular</vt:lpstr>
      <vt:lpstr>Arial Narrow</vt:lpstr>
      <vt:lpstr>Times New Roman Bold</vt:lpstr>
      <vt:lpstr>Microsoft YaHei</vt:lpstr>
      <vt:lpstr>汉仪旗黑</vt:lpstr>
      <vt:lpstr>Arial Unicode MS</vt:lpstr>
      <vt:lpstr>宋体-简</vt:lpstr>
      <vt:lpstr>Office Theme</vt:lpstr>
      <vt:lpstr>1_Office Theme</vt:lpstr>
      <vt:lpstr>PowerPoint 演示文稿</vt:lpstr>
      <vt:lpstr>PRESENTATION OVERVIEW</vt:lpstr>
      <vt:lpstr>OBJECTIVE</vt:lpstr>
      <vt:lpstr>                              INTRODUCTION</vt:lpstr>
      <vt:lpstr>                       PROBLEM STATEMENT</vt:lpstr>
      <vt:lpstr>                           METHODOLOGIES</vt:lpstr>
      <vt:lpstr>        ARCHITECTURE OF THE PROPOSED SYSTEM</vt:lpstr>
      <vt:lpstr>                            LIST OF MODULES</vt:lpstr>
      <vt:lpstr>                         LIST OF MODULES</vt:lpstr>
      <vt:lpstr>                         LIST OF MODULES</vt:lpstr>
      <vt:lpstr>                           MERITS</vt:lpstr>
      <vt:lpstr>                     RESULT AND DISCUSSION</vt:lpstr>
      <vt:lpstr>                    RESULT AND DISCUSSION               </vt:lpstr>
      <vt:lpstr>                                  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Keerthana Rengarao</cp:lastModifiedBy>
  <cp:revision>192</cp:revision>
  <cp:lastPrinted>2024-12-02T16:37:13Z</cp:lastPrinted>
  <dcterms:created xsi:type="dcterms:W3CDTF">2024-12-02T16:37:13Z</dcterms:created>
  <dcterms:modified xsi:type="dcterms:W3CDTF">2024-12-02T16:37:13Z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AppVersion" pid="2">
    <vt:lpwstr>16.0000</vt:lpwstr>
  </property>
  <property fmtid="{D5CDD505-2E9C-101B-9397-08002B2CF9AE}" name="HiddenSlides" pid="3">
    <vt:r8>0</vt:r8>
  </property>
  <property fmtid="{D5CDD505-2E9C-101B-9397-08002B2CF9AE}" name="HyperlinksChanged" pid="4">
    <vt:bool>false</vt:bool>
  </property>
  <property fmtid="{D5CDD505-2E9C-101B-9397-08002B2CF9AE}" name="ICV" pid="5">
    <vt:lpwstr>1E6367DB6A5ECA23CB854D673EDB549E_42</vt:lpwstr>
  </property>
  <property fmtid="{D5CDD505-2E9C-101B-9397-08002B2CF9AE}" name="KSOProductBuildVer" pid="6">
    <vt:lpwstr>1033-6.10.1.8197</vt:lpwstr>
  </property>
  <property fmtid="{D5CDD505-2E9C-101B-9397-08002B2CF9AE}" name="LinksUpToDate" pid="7">
    <vt:bool>false</vt:bool>
  </property>
  <property fmtid="{D5CDD505-2E9C-101B-9397-08002B2CF9AE}" name="MMClips" pid="8">
    <vt:r8>0</vt:r8>
  </property>
  <property fmtid="{D5CDD505-2E9C-101B-9397-08002B2CF9AE}" name="NXPowerLiteLastOptimized" pid="9">
    <vt:lpwstr>283961</vt:lpwstr>
  </property>
  <property fmtid="{D5CDD505-2E9C-101B-9397-08002B2CF9AE}" name="NXPowerLiteSettings" pid="10">
    <vt:lpwstr>F7000400038000</vt:lpwstr>
  </property>
  <property fmtid="{D5CDD505-2E9C-101B-9397-08002B2CF9AE}" name="NXPowerLiteVersion" pid="11">
    <vt:lpwstr>S10.3.1</vt:lpwstr>
  </property>
  <property fmtid="{D5CDD505-2E9C-101B-9397-08002B2CF9AE}" name="Notes" pid="12">
    <vt:r8>0</vt:r8>
  </property>
  <property fmtid="{D5CDD505-2E9C-101B-9397-08002B2CF9AE}" name="PresentationFormat" pid="13">
    <vt:lpwstr>On-screen Show (4:3)</vt:lpwstr>
  </property>
  <property fmtid="{D5CDD505-2E9C-101B-9397-08002B2CF9AE}" name="ScaleCrop" pid="14">
    <vt:bool>false</vt:bool>
  </property>
  <property fmtid="{D5CDD505-2E9C-101B-9397-08002B2CF9AE}" name="ShareDoc" pid="15">
    <vt:bool>false</vt:bool>
  </property>
  <property fmtid="{D5CDD505-2E9C-101B-9397-08002B2CF9AE}" name="Slides" pid="16">
    <vt:r8>18</vt:r8>
  </property>
</Properties>
</file>