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</p:sldIdLst>
  <p:sldSz cy="5143500" cx="9144000"/>
  <p:notesSz cx="6858000" cy="9144000"/>
  <p:embeddedFontLst>
    <p:embeddedFont>
      <p:font typeface="Proxima Nova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ProximaNova-bold.fntdata"/><Relationship Id="rId82" Type="http://schemas.openxmlformats.org/officeDocument/2006/relationships/font" Target="fonts/ProximaNova-boldItalic.fntdata"/><Relationship Id="rId81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font" Target="fonts/ProximaNova-regular.fntdata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db4ed46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db4ed46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db4ed46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db4ed46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db4ed46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db4ed46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db4ed46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db4ed46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db4ed46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db4ed4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db4ed46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db4ed46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db4ed46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db4ed46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db4ed46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db4ed46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db4ed46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db4ed46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db4ed46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db4ed46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d0c0878a_2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d0c0878a_2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db4ed46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db4ed46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db4ed46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db4ed46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db4ed46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db4ed46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db4ed46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db4ed46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db4ed46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db4ed46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db4ed46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db4ed46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db4ed46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db4ed46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db4ed46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db4ed46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db4ed46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db4ed46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db4ed46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db4ed46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db4ed4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db4ed4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db4ed46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db4ed46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db4ed46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db4ed46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dfd9dcc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dfd9dcc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db4ed46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db4ed46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db4ed46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db4ed46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db4ed46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db4ed46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dfd9dcc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dfd9dcc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dfd9dcc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dfd9dcc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de0566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de0566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de0566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de0566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db4ed46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db4ed46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dfd9dcc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dfd9dcc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db4ed46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db4ed46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dfd9dc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dfd9dc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dfd9dc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dfd9dc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6fdab7d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6fdab7d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6fdab7d1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6fdab7d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dfd9dc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dfd9dc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b915fd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b915fd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a75bd92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a75bd92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6fdab7d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6fdab7d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db4ed46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db4ed46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e121f8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2e121f8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c226512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c226512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c226512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c226512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c226512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c226512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c226512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c226512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c226512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c226512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c226512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c226512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c2265124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c2265124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c2265124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c2265124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c2265124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c2265124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de0566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de0566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c2265124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c2265124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c2265124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c2265124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c2265124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c2265124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c226512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c226512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c2265124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c2265124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c2265124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c2265124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c2265124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c2265124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c2265124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c2265124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c2265124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c2265124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cc22c5f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cc22c5f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db4ed4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db4ed4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c226512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c226512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c2265124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c2265124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c2265124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c2265124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c2265124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c2265124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a75bd92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a75bd92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db4ed46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db4ed46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db4ed46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db4ed46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Fundamentals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Varma Bhupatiraju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43550" y="674400"/>
            <a:ext cx="82035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354875" y="3009600"/>
            <a:ext cx="57978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in 1995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Brendan Eich at Netscape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 dismissed as gimmick &amp; unstable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2000, People began to realize its power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7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in 1995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Brendan Eich at Netscape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 dismissed as gimmick &amp; unstable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2000, People began to realize its 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Later standardized and more browsers starting to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is named as </a:t>
            </a:r>
            <a:r>
              <a:rPr b="1" lang="en"/>
              <a:t>Ecmascript</a:t>
            </a:r>
            <a:r>
              <a:rPr lang="en"/>
              <a:t>, implementation of Ecmascript in browser is </a:t>
            </a:r>
            <a:r>
              <a:rPr b="1" lang="en"/>
              <a:t>JavaScript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ES5 is running, but ES6 released in 2015. Brower companies almost completed implementation of ES6 at 99%.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start with ES5, but will learn ES6 later classes.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in 1995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Brendan Eich at Netscape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 dismissed as gimmick &amp; unstable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2000, People began to realize its 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Later standardized and more browsers starting to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Continues to grow as client side and server side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open source frameworks &amp; libraries developed using JS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jQuery (2006)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Backbone (2010)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Ember.js (2013)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lang="en">
                <a:solidFill>
                  <a:srgbClr val="E69138"/>
                </a:solidFill>
              </a:rPr>
              <a:t>Node.js (2009)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Angular.JS (Google) (2010)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React.js (Facebook) (2013)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Setup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DEMO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 Console (Most popular)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 Console (Most popular)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console.log(‘Hello’)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 Console (Most popular)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console.log(‘Hello’)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javascript alert function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Line Comments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 Line Comments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43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Line Comments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	// My single line comment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251300" y="445025"/>
            <a:ext cx="8520600" cy="44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JavaScript?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Setup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Debugging &amp; Comments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Basics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Operators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Operator Precedence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Controlling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https://developer.mozilla.org/en-US/docs/Web/JavaScript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Line Comments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	// My single line comment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Multie Line Comments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	/* My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Multiline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   Comments*/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Basics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container for a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Basics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container for a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is weakly/dynamically typed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Basics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container for a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is weakly/dynamically typed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specify variable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Basics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container for a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is weakly/dynamically typed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specify variable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types can change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Basics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container for a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is weakly/dynamically typed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specify variable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types can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we don’t know a variable’s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Basics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var persons=10;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typeof(persons); //??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persons=[“Ram”,”Ravi”,”Rani”];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typeof(persons); //??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Loosely typed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Few types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Loosely typed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Few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Primitives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Primitives</a:t>
            </a:r>
            <a:endParaRPr/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Number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Javascript?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Primitives</a:t>
            </a:r>
            <a:endParaRPr/>
          </a:p>
        </p:txBody>
      </p:sp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positive or negative integer or decimal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Greater than 5e-324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than 1.7976931348623157e+308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NaN (Not a number) when you treat number outside of its range.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Nothing equal to NaN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isNaN to check if number is NaN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Primitives</a:t>
            </a:r>
            <a:endParaRPr/>
          </a:p>
        </p:txBody>
      </p:sp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of characters within quotes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Quotes can be single or double quotes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Primitives</a:t>
            </a:r>
            <a:endParaRPr/>
          </a:p>
        </p:txBody>
      </p:sp>
      <p:sp>
        <p:nvSpPr>
          <p:cNvPr id="248" name="Google Shape;24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two values true or false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Falsy values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 ‘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Null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Undefined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other values are truthy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Data Types</a:t>
            </a:r>
            <a:endParaRPr/>
          </a:p>
        </p:txBody>
      </p:sp>
      <p:sp>
        <p:nvSpPr>
          <p:cNvPr id="254" name="Google Shape;25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Undefined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 Data Types</a:t>
            </a:r>
            <a:endParaRPr/>
          </a:p>
        </p:txBody>
      </p:sp>
      <p:sp>
        <p:nvSpPr>
          <p:cNvPr id="260" name="Google Shape;26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[Array]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{Object}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 Data Types</a:t>
            </a:r>
            <a:endParaRPr/>
          </a:p>
        </p:txBody>
      </p:sp>
      <p:sp>
        <p:nvSpPr>
          <p:cNvPr id="266" name="Google Shape;26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[Array]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 for multiple values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 Data Types</a:t>
            </a:r>
            <a:endParaRPr/>
          </a:p>
        </p:txBody>
      </p:sp>
      <p:sp>
        <p:nvSpPr>
          <p:cNvPr id="272" name="Google Shape;27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[Array]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 for multiple values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numerical indices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 Data Types</a:t>
            </a:r>
            <a:endParaRPr/>
          </a:p>
        </p:txBody>
      </p:sp>
      <p:sp>
        <p:nvSpPr>
          <p:cNvPr id="278" name="Google Shape;27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[Array]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 for multiple values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numerical indices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Indices are zero-based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 Data Types</a:t>
            </a:r>
            <a:endParaRPr/>
          </a:p>
        </p:txBody>
      </p:sp>
      <p:sp>
        <p:nvSpPr>
          <p:cNvPr id="284" name="Google Shape;28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{Object}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 for Key value pairs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Pairs are separated by comma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and values separated by colon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 Data Types</a:t>
            </a:r>
            <a:endParaRPr/>
          </a:p>
        </p:txBody>
      </p:sp>
      <p:sp>
        <p:nvSpPr>
          <p:cNvPr id="290" name="Google Shape;290;p51"/>
          <p:cNvSpPr txBox="1"/>
          <p:nvPr>
            <p:ph idx="1" type="body"/>
          </p:nvPr>
        </p:nvSpPr>
        <p:spPr>
          <a:xfrm>
            <a:off x="381650" y="112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[Object]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person = 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name: “Varma”,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city: “Vizag”,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age: 20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Javascript?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learn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 Data Types</a:t>
            </a:r>
            <a:endParaRPr/>
          </a:p>
        </p:txBody>
      </p:sp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[Object]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access properties of person object using either dot or bracket notation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?person.name   (Dot Notation)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?person[“name”]  (Bracket Notation)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Operators</a:t>
            </a:r>
            <a:endParaRPr/>
          </a:p>
        </p:txBody>
      </p:sp>
      <p:sp>
        <p:nvSpPr>
          <p:cNvPr id="302" name="Google Shape;30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Substract 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Devide 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Multiply 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Modulus 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 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Decrement --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Operators</a:t>
            </a:r>
            <a:endParaRPr/>
          </a:p>
        </p:txBody>
      </p:sp>
      <p:sp>
        <p:nvSpPr>
          <p:cNvPr id="308" name="Google Shape;308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Operators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+=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-=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%=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/=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Operators</a:t>
            </a:r>
            <a:endParaRPr/>
          </a:p>
        </p:txBody>
      </p:sp>
      <p:sp>
        <p:nvSpPr>
          <p:cNvPr id="314" name="Google Shape;31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r>
              <a:rPr lang="en"/>
              <a:t> Operators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&gt;=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&lt;=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Operators</a:t>
            </a:r>
            <a:endParaRPr/>
          </a:p>
        </p:txBody>
      </p:sp>
      <p:sp>
        <p:nvSpPr>
          <p:cNvPr id="320" name="Google Shape;320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&amp; Not operators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==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!=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===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!==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Operators</a:t>
            </a:r>
            <a:endParaRPr/>
          </a:p>
        </p:txBody>
      </p:sp>
      <p:sp>
        <p:nvSpPr>
          <p:cNvPr id="326" name="Google Shape;326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&amp;&amp; (Logical AND)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| |   (Logics 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!     (Logical NOT)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Operators</a:t>
            </a:r>
            <a:endParaRPr/>
          </a:p>
        </p:txBody>
      </p:sp>
      <p:sp>
        <p:nvSpPr>
          <p:cNvPr id="332" name="Google Shape;33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Operators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== Just values need to be equal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=== Both value and data type of value must be equal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338" name="Google Shape;338;p59"/>
          <p:cNvSpPr txBox="1"/>
          <p:nvPr>
            <p:ph idx="1" type="body"/>
          </p:nvPr>
        </p:nvSpPr>
        <p:spPr>
          <a:xfrm>
            <a:off x="311700" y="948275"/>
            <a:ext cx="85206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if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if .. else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if block executes when expression to true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else block executes when expression is false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if .. else if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Multiple if .. else if .. else are allowed when needed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ternary operator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Short form of if-else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Switch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Similar to if-else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Can switch any value, not just boolean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344" name="Google Shape;344;p60"/>
          <p:cNvSpPr txBox="1"/>
          <p:nvPr>
            <p:ph idx="1" type="body"/>
          </p:nvPr>
        </p:nvSpPr>
        <p:spPr>
          <a:xfrm>
            <a:off x="311700" y="948275"/>
            <a:ext cx="85206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b="1" lang="en"/>
              <a:t>while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.. while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350" name="Google Shape;350;p61"/>
          <p:cNvSpPr txBox="1"/>
          <p:nvPr>
            <p:ph idx="1" type="body"/>
          </p:nvPr>
        </p:nvSpPr>
        <p:spPr>
          <a:xfrm>
            <a:off x="311700" y="948275"/>
            <a:ext cx="8520600" cy="3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Math</a:t>
            </a:r>
            <a:r>
              <a:rPr lang="en"/>
              <a:t> is a built-in object in JavaScript that has properties and methods for doing mathematical operations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Math.ceil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Math.floor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Math.round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Math.max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Math.min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Math.abs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Math.sqrt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Math.pow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Math.random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Javascript?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56" name="Google Shape;356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logical group of one or more expressions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Invoked arbitrarily to execute expressions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Declaring new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Expressions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Declarations vs Function Expressions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Arrow Functions (ES6)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362" name="Google Shape;362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Composite Data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 for multiple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Arrays</a:t>
            </a:r>
            <a:endParaRPr/>
          </a:p>
        </p:txBody>
      </p:sp>
      <p:sp>
        <p:nvSpPr>
          <p:cNvPr id="368" name="Google Shape;368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Composite Data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 for multiple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have properties and methods useful to working with Arrays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374" name="Google Shape;374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one useful property - length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380" name="Google Shape;380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one useful property - length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myNumbers=[“one”,”two”,”three”];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console.log(myNumbers.length); ??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386" name="Google Shape;386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Mutator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new item to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392" name="Google Shape;392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Mutator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new item to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myNumbers.push(“four”);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will be our array now look like?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398" name="Google Shape;398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Mutator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new item to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myNumbers.push(“four”);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will be our array now look like?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new item to beginning of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??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404" name="Google Shape;404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Mutator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new item to end of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myNumbers.push(“four”);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will be our array now look like?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Add new item to beginning of array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myNumbers.unshift(“zero”);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410" name="Google Shape;410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Mutator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item from end of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myNumbers.pop();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will be our array now look like?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Javascript?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Enterprise Adoption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Facebook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Paypal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many more..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416" name="Google Shape;416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Mutator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item from end of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myNumbers.pop();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will be our array now look like?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Remove item from beginning of array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myNumbers.shift();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422" name="Google Shape;422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Mutator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Add/remove items from anywhere in the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428" name="Google Shape;428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Mutator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Add/remove items from anywhere in the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array.</a:t>
            </a:r>
            <a:r>
              <a:rPr b="1" lang="en"/>
              <a:t>splice</a:t>
            </a:r>
            <a:r>
              <a:rPr lang="en"/>
              <a:t>(index, howmanytoremove, newitem1,.....,newitemN);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myFruits=[“orange”,”apple”,”mango”,”banana”];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myFruits.splice(2,0,”grape”,”strawberry”);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myFruits.splice(2,1,”grape”,”strawberry”);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434" name="Google Shape;434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Accessor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the elements of array in to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myLetters=[“a”,”b”,”c”];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myLetters.join(); ?? a,b,c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myLetters.join(‘ ‘); ?? a b 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myLetters.join(‘|’); ?? a|b|c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440" name="Google Shape;440;p76"/>
          <p:cNvSpPr txBox="1"/>
          <p:nvPr>
            <p:ph idx="1" type="body"/>
          </p:nvPr>
        </p:nvSpPr>
        <p:spPr>
          <a:xfrm>
            <a:off x="311700" y="1152475"/>
            <a:ext cx="8520600" cy="3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Accessor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indices of items with  indexOf/lastIndexOf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fruits = ["Banana", "Orange", "Apple", "Mango","Apple"];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a = fruits.indexOf("Apple");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a=fruits.lastIndexOf(“Apple”)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446" name="Google Shape;446;p77"/>
          <p:cNvSpPr txBox="1"/>
          <p:nvPr>
            <p:ph idx="1" type="body"/>
          </p:nvPr>
        </p:nvSpPr>
        <p:spPr>
          <a:xfrm>
            <a:off x="311700" y="1152475"/>
            <a:ext cx="8520600" cy="3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Accessor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slice to return a subset of the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fruits = ["Banana", "Orange", "Apple", "Mango","Apple"];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citrus = fruits.slice(1, 3);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citrus?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452" name="Google Shape;452;p78"/>
          <p:cNvSpPr txBox="1"/>
          <p:nvPr>
            <p:ph idx="1" type="body"/>
          </p:nvPr>
        </p:nvSpPr>
        <p:spPr>
          <a:xfrm>
            <a:off x="311700" y="1152475"/>
            <a:ext cx="8520600" cy="3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458" name="Google Shape;458;p79"/>
          <p:cNvSpPr txBox="1"/>
          <p:nvPr>
            <p:ph idx="1" type="body"/>
          </p:nvPr>
        </p:nvSpPr>
        <p:spPr>
          <a:xfrm>
            <a:off x="311700" y="1152475"/>
            <a:ext cx="8520600" cy="3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forEach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calls a provided function once for each element in an array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myNumbers.forEach(function(item,index) {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console.log(“Item “ item + “ with index “ + index);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});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464" name="Google Shape;464;p80"/>
          <p:cNvSpPr txBox="1"/>
          <p:nvPr>
            <p:ph idx="1" type="body"/>
          </p:nvPr>
        </p:nvSpPr>
        <p:spPr>
          <a:xfrm>
            <a:off x="311700" y="948275"/>
            <a:ext cx="85206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For loop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for(var i=0;i&lt;myFruits.length;i++){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console.log("Item " + myFruits[i] + " at postion " + i);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470" name="Google Shape;470;p81"/>
          <p:cNvSpPr txBox="1"/>
          <p:nvPr>
            <p:ph idx="1" type="body"/>
          </p:nvPr>
        </p:nvSpPr>
        <p:spPr>
          <a:xfrm>
            <a:off x="311700" y="948275"/>
            <a:ext cx="85206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every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checks if all elements in an array pass a test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ages=[32,25,18,10];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isAllAdults = ages.every(function(age){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return age &gt;= 18;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});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isAllAdults??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in 1995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476" name="Google Shape;476;p82"/>
          <p:cNvSpPr txBox="1"/>
          <p:nvPr>
            <p:ph idx="1" type="body"/>
          </p:nvPr>
        </p:nvSpPr>
        <p:spPr>
          <a:xfrm>
            <a:off x="311700" y="948275"/>
            <a:ext cx="85206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some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checks if atleast one element of an array pass a test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ages=[3,12,18,10];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var isAnyAdult = ages.some(function(age){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return age &gt;= 18;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});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isAnyAdult??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482" name="Google Shape;482;p83"/>
          <p:cNvSpPr txBox="1"/>
          <p:nvPr>
            <p:ph idx="1" type="body"/>
          </p:nvPr>
        </p:nvSpPr>
        <p:spPr>
          <a:xfrm>
            <a:off x="311700" y="948275"/>
            <a:ext cx="85206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filter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creates an array filled with all array elements that pass a test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ages=[3,12,18,22,10];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var adultsOnly = ages.filter(function(age){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return age &gt;= 18;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});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adultsOnly??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488" name="Google Shape;488;p84"/>
          <p:cNvSpPr txBox="1"/>
          <p:nvPr>
            <p:ph idx="1" type="body"/>
          </p:nvPr>
        </p:nvSpPr>
        <p:spPr>
          <a:xfrm>
            <a:off x="311700" y="948275"/>
            <a:ext cx="85206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map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creates a new array with the results of calling a function for every array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var myMarks=[50,62,90];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var myNewMarks=myMarks.map(function(mark){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return mark+10;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});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494" name="Google Shape;494;p85"/>
          <p:cNvSpPr txBox="1"/>
          <p:nvPr>
            <p:ph idx="1" type="body"/>
          </p:nvPr>
        </p:nvSpPr>
        <p:spPr>
          <a:xfrm>
            <a:off x="311700" y="948275"/>
            <a:ext cx="85206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reduce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reduces the array to a single value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numbers=[1,2,3];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total = numbers.reduce(function(total,number) { return total+number; });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total??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500" name="Google Shape;500;p86"/>
          <p:cNvSpPr txBox="1"/>
          <p:nvPr>
            <p:ph idx="1" type="body"/>
          </p:nvPr>
        </p:nvSpPr>
        <p:spPr>
          <a:xfrm>
            <a:off x="311700" y="948275"/>
            <a:ext cx="85206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</a:t>
            </a:r>
            <a:r>
              <a:rPr lang="en"/>
              <a:t>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concat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reverse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sort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in 1995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Brendan Eich at Netscape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in 1995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Brendan Eich at Netscape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 dismissed as gimmick &amp; unstable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