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259" r:id="rId4"/>
    <p:sldId id="260" r:id="rId5"/>
    <p:sldId id="262" r:id="rId6"/>
    <p:sldId id="263" r:id="rId7"/>
    <p:sldId id="264" r:id="rId8"/>
    <p:sldId id="266" r:id="rId9"/>
    <p:sldId id="273" r:id="rId10"/>
    <p:sldId id="274" r:id="rId11"/>
    <p:sldId id="265" r:id="rId12"/>
    <p:sldId id="268" r:id="rId13"/>
    <p:sldId id="269" r:id="rId14"/>
    <p:sldId id="270" r:id="rId15"/>
    <p:sldId id="267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F961244-C778-4B85-B1C4-5DC3E318095A}">
          <p14:sldIdLst>
            <p14:sldId id="256"/>
            <p14:sldId id="261"/>
            <p14:sldId id="259"/>
            <p14:sldId id="260"/>
            <p14:sldId id="262"/>
            <p14:sldId id="263"/>
            <p14:sldId id="264"/>
            <p14:sldId id="266"/>
            <p14:sldId id="273"/>
            <p14:sldId id="274"/>
            <p14:sldId id="265"/>
            <p14:sldId id="268"/>
            <p14:sldId id="269"/>
            <p14:sldId id="270"/>
            <p14:sldId id="267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4E5644-B8D9-4E9A-8BB4-68FF2BD5B37A}" v="61" dt="2024-11-30T11:32:30.0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53" autoAdjust="0"/>
    <p:restoredTop sz="94713" autoAdjust="0"/>
  </p:normalViewPr>
  <p:slideViewPr>
    <p:cSldViewPr snapToGrid="0">
      <p:cViewPr varScale="1">
        <p:scale>
          <a:sx n="86" d="100"/>
          <a:sy n="86" d="100"/>
        </p:scale>
        <p:origin x="72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2990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dana b" userId="6502fbf2c08d418c" providerId="LiveId" clId="{D59F7C6F-04CF-4BEC-A7A2-A8EF38D783BC}"/>
    <pc:docChg chg="modSld">
      <pc:chgData name="chandana b" userId="6502fbf2c08d418c" providerId="LiveId" clId="{D59F7C6F-04CF-4BEC-A7A2-A8EF38D783BC}" dt="2024-11-30T11:38:38.688" v="1" actId="20577"/>
      <pc:docMkLst>
        <pc:docMk/>
      </pc:docMkLst>
      <pc:sldChg chg="modSp mod">
        <pc:chgData name="chandana b" userId="6502fbf2c08d418c" providerId="LiveId" clId="{D59F7C6F-04CF-4BEC-A7A2-A8EF38D783BC}" dt="2024-11-30T11:38:33.085" v="0" actId="20577"/>
        <pc:sldMkLst>
          <pc:docMk/>
          <pc:sldMk cId="1273299842" sldId="273"/>
        </pc:sldMkLst>
        <pc:spChg chg="mod">
          <ac:chgData name="chandana b" userId="6502fbf2c08d418c" providerId="LiveId" clId="{D59F7C6F-04CF-4BEC-A7A2-A8EF38D783BC}" dt="2024-11-30T11:38:33.085" v="0" actId="20577"/>
          <ac:spMkLst>
            <pc:docMk/>
            <pc:sldMk cId="1273299842" sldId="273"/>
            <ac:spMk id="9" creationId="{082F1B01-64A5-5A60-C935-FA7DD2335B42}"/>
          </ac:spMkLst>
        </pc:spChg>
      </pc:sldChg>
      <pc:sldChg chg="modSp mod">
        <pc:chgData name="chandana b" userId="6502fbf2c08d418c" providerId="LiveId" clId="{D59F7C6F-04CF-4BEC-A7A2-A8EF38D783BC}" dt="2024-11-30T11:38:38.688" v="1" actId="20577"/>
        <pc:sldMkLst>
          <pc:docMk/>
          <pc:sldMk cId="4068680339" sldId="274"/>
        </pc:sldMkLst>
        <pc:spChg chg="mod">
          <ac:chgData name="chandana b" userId="6502fbf2c08d418c" providerId="LiveId" clId="{D59F7C6F-04CF-4BEC-A7A2-A8EF38D783BC}" dt="2024-11-30T11:38:38.688" v="1" actId="20577"/>
          <ac:spMkLst>
            <pc:docMk/>
            <pc:sldMk cId="4068680339" sldId="274"/>
            <ac:spMk id="5" creationId="{697A3F31-4502-AEA0-59A5-D2ED637B4AFD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4D0D24-A9D7-41B3-8FAA-BE63DBBCB43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7534DEA-5E94-41FA-99DE-3FDA96055AA6}">
      <dgm:prSet/>
      <dgm:spPr/>
      <dgm:t>
        <a:bodyPr/>
        <a:lstStyle/>
        <a:p>
          <a:r>
            <a:rPr lang="en-IN" b="1" dirty="0"/>
            <a:t>Requirement Analysis</a:t>
          </a:r>
        </a:p>
        <a:p>
          <a:r>
            <a:rPr lang="en-IN" b="1" dirty="0"/>
            <a:t>1.  </a:t>
          </a:r>
          <a:r>
            <a:rPr lang="en-IN" dirty="0"/>
            <a:t>user interaction scenarios,</a:t>
          </a:r>
        </a:p>
        <a:p>
          <a:r>
            <a:rPr lang="en-IN" dirty="0"/>
            <a:t>2.task definition</a:t>
          </a:r>
        </a:p>
        <a:p>
          <a:r>
            <a:rPr lang="en-IN" dirty="0"/>
            <a:t>3.platform identification</a:t>
          </a:r>
        </a:p>
      </dgm:t>
    </dgm:pt>
    <dgm:pt modelId="{2BFF7924-8E64-4C99-B3BD-DE6D44EDC9C1}" type="parTrans" cxnId="{12A09F5E-51CF-47B0-8230-5A1FC087F4C8}">
      <dgm:prSet/>
      <dgm:spPr/>
      <dgm:t>
        <a:bodyPr/>
        <a:lstStyle/>
        <a:p>
          <a:endParaRPr lang="en-IN"/>
        </a:p>
      </dgm:t>
    </dgm:pt>
    <dgm:pt modelId="{2DA01F19-8CFF-4ED4-A8C4-8761EA0DCF52}" type="sibTrans" cxnId="{12A09F5E-51CF-47B0-8230-5A1FC087F4C8}">
      <dgm:prSet/>
      <dgm:spPr/>
      <dgm:t>
        <a:bodyPr/>
        <a:lstStyle/>
        <a:p>
          <a:endParaRPr lang="en-IN"/>
        </a:p>
      </dgm:t>
    </dgm:pt>
    <dgm:pt modelId="{F71D00AD-8F26-45FF-A002-09AD859050BB}">
      <dgm:prSet custT="1"/>
      <dgm:spPr/>
      <dgm:t>
        <a:bodyPr/>
        <a:lstStyle/>
        <a:p>
          <a:r>
            <a:rPr lang="en-IN" sz="1200" b="1" dirty="0">
              <a:latin typeface="+mj-lt"/>
              <a:cs typeface="Times New Roman" panose="02020603050405020304" pitchFamily="18" charset="0"/>
            </a:rPr>
            <a:t>System Design and Architecture</a:t>
          </a:r>
          <a:r>
            <a:rPr lang="en-IN" sz="1100" b="1" dirty="0">
              <a:latin typeface="+mj-lt"/>
              <a:cs typeface="Times New Roman" panose="02020603050405020304" pitchFamily="18" charset="0"/>
            </a:rPr>
            <a:t>                </a:t>
          </a:r>
        </a:p>
        <a:p>
          <a:endParaRPr lang="en-IN" sz="1100" b="1" dirty="0">
            <a:latin typeface="+mj-lt"/>
            <a:cs typeface="Times New Roman" panose="02020603050405020304" pitchFamily="18" charset="0"/>
          </a:endParaRPr>
        </a:p>
        <a:p>
          <a:r>
            <a:rPr lang="en-IN" sz="1100" b="1" dirty="0">
              <a:latin typeface="+mj-lt"/>
              <a:cs typeface="Times New Roman" panose="02020603050405020304" pitchFamily="18" charset="0"/>
            </a:rPr>
            <a:t>1.</a:t>
          </a:r>
          <a:r>
            <a:rPr lang="en-IN" sz="1100" dirty="0"/>
            <a:t>modular architecture</a:t>
          </a:r>
        </a:p>
      </dgm:t>
    </dgm:pt>
    <dgm:pt modelId="{7166BF03-0CA6-4D0F-B059-3D9FCEE21252}" type="parTrans" cxnId="{D47F694A-CDE6-47A2-A0E0-286F9A563480}">
      <dgm:prSet/>
      <dgm:spPr/>
      <dgm:t>
        <a:bodyPr/>
        <a:lstStyle/>
        <a:p>
          <a:endParaRPr lang="en-IN"/>
        </a:p>
      </dgm:t>
    </dgm:pt>
    <dgm:pt modelId="{1576CA41-EFFA-4A00-ABE9-0F4F3110848A}" type="sibTrans" cxnId="{D47F694A-CDE6-47A2-A0E0-286F9A563480}">
      <dgm:prSet/>
      <dgm:spPr/>
      <dgm:t>
        <a:bodyPr/>
        <a:lstStyle/>
        <a:p>
          <a:endParaRPr lang="en-IN"/>
        </a:p>
      </dgm:t>
    </dgm:pt>
    <dgm:pt modelId="{3FF92127-F0E2-4E83-85CC-3FDCDB7BCBA0}">
      <dgm:prSet/>
      <dgm:spPr/>
      <dgm:t>
        <a:bodyPr/>
        <a:lstStyle/>
        <a:p>
          <a:r>
            <a:rPr lang="en-IN" dirty="0"/>
            <a:t>I</a:t>
          </a:r>
          <a:r>
            <a:rPr lang="en-IN" b="1" dirty="0"/>
            <a:t>mplementation  </a:t>
          </a:r>
          <a:r>
            <a:rPr lang="en-IN" dirty="0"/>
            <a:t>   </a:t>
          </a:r>
        </a:p>
        <a:p>
          <a:endParaRPr lang="en-IN" dirty="0"/>
        </a:p>
        <a:p>
          <a:r>
            <a:rPr lang="en-IN" dirty="0"/>
            <a:t>1.fron-tend</a:t>
          </a:r>
        </a:p>
        <a:p>
          <a:r>
            <a:rPr lang="en-IN" dirty="0"/>
            <a:t>2.speech recognition </a:t>
          </a:r>
        </a:p>
      </dgm:t>
    </dgm:pt>
    <dgm:pt modelId="{40C597A1-65DC-4385-878F-CAE5A272061B}" type="parTrans" cxnId="{EEDC9F29-A2FD-4B06-93D5-C935E5A67361}">
      <dgm:prSet/>
      <dgm:spPr/>
      <dgm:t>
        <a:bodyPr/>
        <a:lstStyle/>
        <a:p>
          <a:endParaRPr lang="en-IN"/>
        </a:p>
      </dgm:t>
    </dgm:pt>
    <dgm:pt modelId="{F0A02491-691E-4EBB-AB8C-40EA62888A02}" type="sibTrans" cxnId="{EEDC9F29-A2FD-4B06-93D5-C935E5A67361}">
      <dgm:prSet/>
      <dgm:spPr/>
      <dgm:t>
        <a:bodyPr/>
        <a:lstStyle/>
        <a:p>
          <a:endParaRPr lang="en-IN"/>
        </a:p>
      </dgm:t>
    </dgm:pt>
    <dgm:pt modelId="{359AF178-A733-4A7E-B6A7-DE73969E4C21}">
      <dgm:prSet/>
      <dgm:spPr/>
      <dgm:t>
        <a:bodyPr/>
        <a:lstStyle/>
        <a:p>
          <a:r>
            <a:rPr lang="en-IN" b="1" dirty="0"/>
            <a:t>Training the Chatbot</a:t>
          </a:r>
        </a:p>
        <a:p>
          <a:endParaRPr lang="en-IN" b="1" dirty="0"/>
        </a:p>
        <a:p>
          <a:r>
            <a:rPr lang="en-IN" b="1" dirty="0"/>
            <a:t>1.</a:t>
          </a:r>
          <a:r>
            <a:rPr lang="en-IN" dirty="0"/>
            <a:t>training  data collection</a:t>
          </a:r>
        </a:p>
      </dgm:t>
    </dgm:pt>
    <dgm:pt modelId="{DA6C72B9-AAD0-472F-AB9F-BCC80B755CA5}" type="parTrans" cxnId="{D5E5274F-B13F-46FC-81C2-18D91BE57C78}">
      <dgm:prSet/>
      <dgm:spPr/>
      <dgm:t>
        <a:bodyPr/>
        <a:lstStyle/>
        <a:p>
          <a:endParaRPr lang="en-IN"/>
        </a:p>
      </dgm:t>
    </dgm:pt>
    <dgm:pt modelId="{28857165-ED75-453D-B64F-DE53B93F6558}" type="sibTrans" cxnId="{D5E5274F-B13F-46FC-81C2-18D91BE57C78}">
      <dgm:prSet/>
      <dgm:spPr/>
      <dgm:t>
        <a:bodyPr/>
        <a:lstStyle/>
        <a:p>
          <a:endParaRPr lang="en-IN"/>
        </a:p>
      </dgm:t>
    </dgm:pt>
    <dgm:pt modelId="{ECAEAADD-7DFC-43AD-8D7A-A40EADB10201}">
      <dgm:prSet/>
      <dgm:spPr/>
      <dgm:t>
        <a:bodyPr/>
        <a:lstStyle/>
        <a:p>
          <a:r>
            <a:rPr lang="en-IN" b="1" dirty="0"/>
            <a:t>Testing and Evaluation</a:t>
          </a:r>
        </a:p>
        <a:p>
          <a:r>
            <a:rPr lang="en-IN" b="1" dirty="0"/>
            <a:t>1.</a:t>
          </a:r>
          <a:r>
            <a:rPr lang="en-IN" dirty="0"/>
            <a:t>unit testing</a:t>
          </a:r>
        </a:p>
        <a:p>
          <a:r>
            <a:rPr lang="en-IN" dirty="0"/>
            <a:t>2.integration testing</a:t>
          </a:r>
        </a:p>
        <a:p>
          <a:r>
            <a:rPr lang="en-IN" dirty="0"/>
            <a:t>3.user testing</a:t>
          </a:r>
        </a:p>
      </dgm:t>
    </dgm:pt>
    <dgm:pt modelId="{1C29D3FB-2338-4608-84DF-80C2C9B9603A}" type="parTrans" cxnId="{0E089761-ED63-4286-A21A-72A8F4308404}">
      <dgm:prSet/>
      <dgm:spPr/>
      <dgm:t>
        <a:bodyPr/>
        <a:lstStyle/>
        <a:p>
          <a:endParaRPr lang="en-IN"/>
        </a:p>
      </dgm:t>
    </dgm:pt>
    <dgm:pt modelId="{5CEF8536-F99C-41D1-9EBF-6AA235FFAD95}" type="sibTrans" cxnId="{0E089761-ED63-4286-A21A-72A8F4308404}">
      <dgm:prSet/>
      <dgm:spPr/>
      <dgm:t>
        <a:bodyPr/>
        <a:lstStyle/>
        <a:p>
          <a:endParaRPr lang="en-IN"/>
        </a:p>
      </dgm:t>
    </dgm:pt>
    <dgm:pt modelId="{0406E382-2FD0-40DB-AF70-9FD8331FCF5E}" type="pres">
      <dgm:prSet presAssocID="{0B4D0D24-A9D7-41B3-8FAA-BE63DBBCB43C}" presName="Name0" presStyleCnt="0">
        <dgm:presLayoutVars>
          <dgm:dir/>
          <dgm:resizeHandles val="exact"/>
        </dgm:presLayoutVars>
      </dgm:prSet>
      <dgm:spPr/>
    </dgm:pt>
    <dgm:pt modelId="{D1F5346A-91F1-4D01-918C-DB3155462F27}" type="pres">
      <dgm:prSet presAssocID="{27534DEA-5E94-41FA-99DE-3FDA96055AA6}" presName="node" presStyleLbl="node1" presStyleIdx="0" presStyleCnt="5">
        <dgm:presLayoutVars>
          <dgm:bulletEnabled val="1"/>
        </dgm:presLayoutVars>
      </dgm:prSet>
      <dgm:spPr/>
    </dgm:pt>
    <dgm:pt modelId="{DB278451-F977-404F-BF81-AB62EBA27F01}" type="pres">
      <dgm:prSet presAssocID="{2DA01F19-8CFF-4ED4-A8C4-8761EA0DCF52}" presName="sibTrans" presStyleLbl="sibTrans2D1" presStyleIdx="0" presStyleCnt="4"/>
      <dgm:spPr/>
    </dgm:pt>
    <dgm:pt modelId="{15468A97-B455-4D19-AA12-B7ED7F54EA8F}" type="pres">
      <dgm:prSet presAssocID="{2DA01F19-8CFF-4ED4-A8C4-8761EA0DCF52}" presName="connectorText" presStyleLbl="sibTrans2D1" presStyleIdx="0" presStyleCnt="4"/>
      <dgm:spPr/>
    </dgm:pt>
    <dgm:pt modelId="{C6065BAF-33B7-4666-9C46-48AD5CD909C7}" type="pres">
      <dgm:prSet presAssocID="{F71D00AD-8F26-45FF-A002-09AD859050BB}" presName="node" presStyleLbl="node1" presStyleIdx="1" presStyleCnt="5">
        <dgm:presLayoutVars>
          <dgm:bulletEnabled val="1"/>
        </dgm:presLayoutVars>
      </dgm:prSet>
      <dgm:spPr/>
    </dgm:pt>
    <dgm:pt modelId="{163F2CA7-F28D-4CE7-86EB-4CC7A8459BEC}" type="pres">
      <dgm:prSet presAssocID="{1576CA41-EFFA-4A00-ABE9-0F4F3110848A}" presName="sibTrans" presStyleLbl="sibTrans2D1" presStyleIdx="1" presStyleCnt="4"/>
      <dgm:spPr/>
    </dgm:pt>
    <dgm:pt modelId="{0FC6AF66-282D-48B1-95A8-92145D0903C5}" type="pres">
      <dgm:prSet presAssocID="{1576CA41-EFFA-4A00-ABE9-0F4F3110848A}" presName="connectorText" presStyleLbl="sibTrans2D1" presStyleIdx="1" presStyleCnt="4"/>
      <dgm:spPr/>
    </dgm:pt>
    <dgm:pt modelId="{7B4BCAF6-241C-49A0-9FB0-A14EB3A98E3F}" type="pres">
      <dgm:prSet presAssocID="{3FF92127-F0E2-4E83-85CC-3FDCDB7BCBA0}" presName="node" presStyleLbl="node1" presStyleIdx="2" presStyleCnt="5">
        <dgm:presLayoutVars>
          <dgm:bulletEnabled val="1"/>
        </dgm:presLayoutVars>
      </dgm:prSet>
      <dgm:spPr/>
    </dgm:pt>
    <dgm:pt modelId="{26B549E4-BC58-4C0D-BE54-1B446C75A8F4}" type="pres">
      <dgm:prSet presAssocID="{F0A02491-691E-4EBB-AB8C-40EA62888A02}" presName="sibTrans" presStyleLbl="sibTrans2D1" presStyleIdx="2" presStyleCnt="4"/>
      <dgm:spPr/>
    </dgm:pt>
    <dgm:pt modelId="{E316B2BA-EA9B-430F-B276-92A5A7CE8A72}" type="pres">
      <dgm:prSet presAssocID="{F0A02491-691E-4EBB-AB8C-40EA62888A02}" presName="connectorText" presStyleLbl="sibTrans2D1" presStyleIdx="2" presStyleCnt="4"/>
      <dgm:spPr/>
    </dgm:pt>
    <dgm:pt modelId="{34F8CD1D-5AAF-47E7-A6F7-08FF709F3C43}" type="pres">
      <dgm:prSet presAssocID="{359AF178-A733-4A7E-B6A7-DE73969E4C21}" presName="node" presStyleLbl="node1" presStyleIdx="3" presStyleCnt="5">
        <dgm:presLayoutVars>
          <dgm:bulletEnabled val="1"/>
        </dgm:presLayoutVars>
      </dgm:prSet>
      <dgm:spPr/>
    </dgm:pt>
    <dgm:pt modelId="{C4F0B105-83AF-49B5-BB29-2563F927F010}" type="pres">
      <dgm:prSet presAssocID="{28857165-ED75-453D-B64F-DE53B93F6558}" presName="sibTrans" presStyleLbl="sibTrans2D1" presStyleIdx="3" presStyleCnt="4"/>
      <dgm:spPr/>
    </dgm:pt>
    <dgm:pt modelId="{1737C4A3-7AEC-49E3-A1A9-02DF7349EF2A}" type="pres">
      <dgm:prSet presAssocID="{28857165-ED75-453D-B64F-DE53B93F6558}" presName="connectorText" presStyleLbl="sibTrans2D1" presStyleIdx="3" presStyleCnt="4"/>
      <dgm:spPr/>
    </dgm:pt>
    <dgm:pt modelId="{2A7E1073-5845-4B23-B1D4-B8957EC3E78F}" type="pres">
      <dgm:prSet presAssocID="{ECAEAADD-7DFC-43AD-8D7A-A40EADB10201}" presName="node" presStyleLbl="node1" presStyleIdx="4" presStyleCnt="5">
        <dgm:presLayoutVars>
          <dgm:bulletEnabled val="1"/>
        </dgm:presLayoutVars>
      </dgm:prSet>
      <dgm:spPr/>
    </dgm:pt>
  </dgm:ptLst>
  <dgm:cxnLst>
    <dgm:cxn modelId="{ABE2490A-0192-41B8-99D0-3E6F028DF78A}" type="presOf" srcId="{28857165-ED75-453D-B64F-DE53B93F6558}" destId="{1737C4A3-7AEC-49E3-A1A9-02DF7349EF2A}" srcOrd="1" destOrd="0" presId="urn:microsoft.com/office/officeart/2005/8/layout/process1"/>
    <dgm:cxn modelId="{96523E13-24BC-4A81-99DE-369EBF5537B9}" type="presOf" srcId="{2DA01F19-8CFF-4ED4-A8C4-8761EA0DCF52}" destId="{DB278451-F977-404F-BF81-AB62EBA27F01}" srcOrd="0" destOrd="0" presId="urn:microsoft.com/office/officeart/2005/8/layout/process1"/>
    <dgm:cxn modelId="{AEBE531E-8C72-4932-9334-22A6B8B668CD}" type="presOf" srcId="{28857165-ED75-453D-B64F-DE53B93F6558}" destId="{C4F0B105-83AF-49B5-BB29-2563F927F010}" srcOrd="0" destOrd="0" presId="urn:microsoft.com/office/officeart/2005/8/layout/process1"/>
    <dgm:cxn modelId="{EEDC9F29-A2FD-4B06-93D5-C935E5A67361}" srcId="{0B4D0D24-A9D7-41B3-8FAA-BE63DBBCB43C}" destId="{3FF92127-F0E2-4E83-85CC-3FDCDB7BCBA0}" srcOrd="2" destOrd="0" parTransId="{40C597A1-65DC-4385-878F-CAE5A272061B}" sibTransId="{F0A02491-691E-4EBB-AB8C-40EA62888A02}"/>
    <dgm:cxn modelId="{5F5DD836-9ABC-4FC3-A244-E854BEC93D48}" type="presOf" srcId="{F71D00AD-8F26-45FF-A002-09AD859050BB}" destId="{C6065BAF-33B7-4666-9C46-48AD5CD909C7}" srcOrd="0" destOrd="0" presId="urn:microsoft.com/office/officeart/2005/8/layout/process1"/>
    <dgm:cxn modelId="{1FE2DB38-843B-48E4-9A2B-78FD513A1B7F}" type="presOf" srcId="{3FF92127-F0E2-4E83-85CC-3FDCDB7BCBA0}" destId="{7B4BCAF6-241C-49A0-9FB0-A14EB3A98E3F}" srcOrd="0" destOrd="0" presId="urn:microsoft.com/office/officeart/2005/8/layout/process1"/>
    <dgm:cxn modelId="{12A09F5E-51CF-47B0-8230-5A1FC087F4C8}" srcId="{0B4D0D24-A9D7-41B3-8FAA-BE63DBBCB43C}" destId="{27534DEA-5E94-41FA-99DE-3FDA96055AA6}" srcOrd="0" destOrd="0" parTransId="{2BFF7924-8E64-4C99-B3BD-DE6D44EDC9C1}" sibTransId="{2DA01F19-8CFF-4ED4-A8C4-8761EA0DCF52}"/>
    <dgm:cxn modelId="{0E089761-ED63-4286-A21A-72A8F4308404}" srcId="{0B4D0D24-A9D7-41B3-8FAA-BE63DBBCB43C}" destId="{ECAEAADD-7DFC-43AD-8D7A-A40EADB10201}" srcOrd="4" destOrd="0" parTransId="{1C29D3FB-2338-4608-84DF-80C2C9B9603A}" sibTransId="{5CEF8536-F99C-41D1-9EBF-6AA235FFAD95}"/>
    <dgm:cxn modelId="{D47F694A-CDE6-47A2-A0E0-286F9A563480}" srcId="{0B4D0D24-A9D7-41B3-8FAA-BE63DBBCB43C}" destId="{F71D00AD-8F26-45FF-A002-09AD859050BB}" srcOrd="1" destOrd="0" parTransId="{7166BF03-0CA6-4D0F-B059-3D9FCEE21252}" sibTransId="{1576CA41-EFFA-4A00-ABE9-0F4F3110848A}"/>
    <dgm:cxn modelId="{D5E5274F-B13F-46FC-81C2-18D91BE57C78}" srcId="{0B4D0D24-A9D7-41B3-8FAA-BE63DBBCB43C}" destId="{359AF178-A733-4A7E-B6A7-DE73969E4C21}" srcOrd="3" destOrd="0" parTransId="{DA6C72B9-AAD0-472F-AB9F-BCC80B755CA5}" sibTransId="{28857165-ED75-453D-B64F-DE53B93F6558}"/>
    <dgm:cxn modelId="{BDEC5D50-F964-4C8C-9C78-E0ACDFA1859F}" type="presOf" srcId="{1576CA41-EFFA-4A00-ABE9-0F4F3110848A}" destId="{0FC6AF66-282D-48B1-95A8-92145D0903C5}" srcOrd="1" destOrd="0" presId="urn:microsoft.com/office/officeart/2005/8/layout/process1"/>
    <dgm:cxn modelId="{BE721681-E4BE-42E5-A4F8-944C3AC7FD9D}" type="presOf" srcId="{ECAEAADD-7DFC-43AD-8D7A-A40EADB10201}" destId="{2A7E1073-5845-4B23-B1D4-B8957EC3E78F}" srcOrd="0" destOrd="0" presId="urn:microsoft.com/office/officeart/2005/8/layout/process1"/>
    <dgm:cxn modelId="{259EA2A2-6E81-4739-A167-4B717669BF02}" type="presOf" srcId="{2DA01F19-8CFF-4ED4-A8C4-8761EA0DCF52}" destId="{15468A97-B455-4D19-AA12-B7ED7F54EA8F}" srcOrd="1" destOrd="0" presId="urn:microsoft.com/office/officeart/2005/8/layout/process1"/>
    <dgm:cxn modelId="{6461A0A3-8175-462C-BD98-9BE222DFFEAE}" type="presOf" srcId="{359AF178-A733-4A7E-B6A7-DE73969E4C21}" destId="{34F8CD1D-5AAF-47E7-A6F7-08FF709F3C43}" srcOrd="0" destOrd="0" presId="urn:microsoft.com/office/officeart/2005/8/layout/process1"/>
    <dgm:cxn modelId="{B95485C0-7E59-47FA-A7D6-0BD3953608D7}" type="presOf" srcId="{27534DEA-5E94-41FA-99DE-3FDA96055AA6}" destId="{D1F5346A-91F1-4D01-918C-DB3155462F27}" srcOrd="0" destOrd="0" presId="urn:microsoft.com/office/officeart/2005/8/layout/process1"/>
    <dgm:cxn modelId="{013F07D8-39E1-4F13-B2C7-5730EC1B9C79}" type="presOf" srcId="{0B4D0D24-A9D7-41B3-8FAA-BE63DBBCB43C}" destId="{0406E382-2FD0-40DB-AF70-9FD8331FCF5E}" srcOrd="0" destOrd="0" presId="urn:microsoft.com/office/officeart/2005/8/layout/process1"/>
    <dgm:cxn modelId="{3BF98CD8-DA3C-4235-8BA7-4979648B5B5E}" type="presOf" srcId="{F0A02491-691E-4EBB-AB8C-40EA62888A02}" destId="{E316B2BA-EA9B-430F-B276-92A5A7CE8A72}" srcOrd="1" destOrd="0" presId="urn:microsoft.com/office/officeart/2005/8/layout/process1"/>
    <dgm:cxn modelId="{57B896E4-C7A6-408D-9034-B99CC975B446}" type="presOf" srcId="{1576CA41-EFFA-4A00-ABE9-0F4F3110848A}" destId="{163F2CA7-F28D-4CE7-86EB-4CC7A8459BEC}" srcOrd="0" destOrd="0" presId="urn:microsoft.com/office/officeart/2005/8/layout/process1"/>
    <dgm:cxn modelId="{2C4D37F8-338A-4F13-9A7B-C544766D8BB8}" type="presOf" srcId="{F0A02491-691E-4EBB-AB8C-40EA62888A02}" destId="{26B549E4-BC58-4C0D-BE54-1B446C75A8F4}" srcOrd="0" destOrd="0" presId="urn:microsoft.com/office/officeart/2005/8/layout/process1"/>
    <dgm:cxn modelId="{CFEAB2FD-21F7-4185-8A89-FA9BA73E0D11}" type="presParOf" srcId="{0406E382-2FD0-40DB-AF70-9FD8331FCF5E}" destId="{D1F5346A-91F1-4D01-918C-DB3155462F27}" srcOrd="0" destOrd="0" presId="urn:microsoft.com/office/officeart/2005/8/layout/process1"/>
    <dgm:cxn modelId="{1E1CEC6A-3955-4E61-94A7-D4DFC4B6AB49}" type="presParOf" srcId="{0406E382-2FD0-40DB-AF70-9FD8331FCF5E}" destId="{DB278451-F977-404F-BF81-AB62EBA27F01}" srcOrd="1" destOrd="0" presId="urn:microsoft.com/office/officeart/2005/8/layout/process1"/>
    <dgm:cxn modelId="{B188F0B1-E45F-4208-B88B-F7161BEF9825}" type="presParOf" srcId="{DB278451-F977-404F-BF81-AB62EBA27F01}" destId="{15468A97-B455-4D19-AA12-B7ED7F54EA8F}" srcOrd="0" destOrd="0" presId="urn:microsoft.com/office/officeart/2005/8/layout/process1"/>
    <dgm:cxn modelId="{A2EA12A9-879B-4F47-9FDD-31F513C6C619}" type="presParOf" srcId="{0406E382-2FD0-40DB-AF70-9FD8331FCF5E}" destId="{C6065BAF-33B7-4666-9C46-48AD5CD909C7}" srcOrd="2" destOrd="0" presId="urn:microsoft.com/office/officeart/2005/8/layout/process1"/>
    <dgm:cxn modelId="{148D04D2-20D8-4F7C-AAA4-C22A6C143698}" type="presParOf" srcId="{0406E382-2FD0-40DB-AF70-9FD8331FCF5E}" destId="{163F2CA7-F28D-4CE7-86EB-4CC7A8459BEC}" srcOrd="3" destOrd="0" presId="urn:microsoft.com/office/officeart/2005/8/layout/process1"/>
    <dgm:cxn modelId="{B9730AD5-0A5D-4200-B679-ED9C602567C0}" type="presParOf" srcId="{163F2CA7-F28D-4CE7-86EB-4CC7A8459BEC}" destId="{0FC6AF66-282D-48B1-95A8-92145D0903C5}" srcOrd="0" destOrd="0" presId="urn:microsoft.com/office/officeart/2005/8/layout/process1"/>
    <dgm:cxn modelId="{9915C75F-DA01-46D0-8BF0-39A3C9F625CE}" type="presParOf" srcId="{0406E382-2FD0-40DB-AF70-9FD8331FCF5E}" destId="{7B4BCAF6-241C-49A0-9FB0-A14EB3A98E3F}" srcOrd="4" destOrd="0" presId="urn:microsoft.com/office/officeart/2005/8/layout/process1"/>
    <dgm:cxn modelId="{EFCE6C5A-DBA9-4D46-A6F2-907B2E0B89BF}" type="presParOf" srcId="{0406E382-2FD0-40DB-AF70-9FD8331FCF5E}" destId="{26B549E4-BC58-4C0D-BE54-1B446C75A8F4}" srcOrd="5" destOrd="0" presId="urn:microsoft.com/office/officeart/2005/8/layout/process1"/>
    <dgm:cxn modelId="{7FA9FB12-FCDC-4A07-A7B3-5880F5F8E8F5}" type="presParOf" srcId="{26B549E4-BC58-4C0D-BE54-1B446C75A8F4}" destId="{E316B2BA-EA9B-430F-B276-92A5A7CE8A72}" srcOrd="0" destOrd="0" presId="urn:microsoft.com/office/officeart/2005/8/layout/process1"/>
    <dgm:cxn modelId="{90F8E61D-5BD9-47E9-98B6-5536656DC839}" type="presParOf" srcId="{0406E382-2FD0-40DB-AF70-9FD8331FCF5E}" destId="{34F8CD1D-5AAF-47E7-A6F7-08FF709F3C43}" srcOrd="6" destOrd="0" presId="urn:microsoft.com/office/officeart/2005/8/layout/process1"/>
    <dgm:cxn modelId="{ACE051C1-4C3D-46F7-9BEE-C48E9A7276A8}" type="presParOf" srcId="{0406E382-2FD0-40DB-AF70-9FD8331FCF5E}" destId="{C4F0B105-83AF-49B5-BB29-2563F927F010}" srcOrd="7" destOrd="0" presId="urn:microsoft.com/office/officeart/2005/8/layout/process1"/>
    <dgm:cxn modelId="{C6C46257-6BA8-46E7-88C8-97249315C7E1}" type="presParOf" srcId="{C4F0B105-83AF-49B5-BB29-2563F927F010}" destId="{1737C4A3-7AEC-49E3-A1A9-02DF7349EF2A}" srcOrd="0" destOrd="0" presId="urn:microsoft.com/office/officeart/2005/8/layout/process1"/>
    <dgm:cxn modelId="{17DB8BAC-5BE6-4E1F-8263-18713B0A3B32}" type="presParOf" srcId="{0406E382-2FD0-40DB-AF70-9FD8331FCF5E}" destId="{2A7E1073-5845-4B23-B1D4-B8957EC3E78F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F5346A-91F1-4D01-918C-DB3155462F27}">
      <dsp:nvSpPr>
        <dsp:cNvPr id="0" name=""/>
        <dsp:cNvSpPr/>
      </dsp:nvSpPr>
      <dsp:spPr>
        <a:xfrm>
          <a:off x="4990" y="1242633"/>
          <a:ext cx="1546991" cy="18853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 dirty="0"/>
            <a:t>Requirement Analysis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 dirty="0"/>
            <a:t>1.  </a:t>
          </a:r>
          <a:r>
            <a:rPr lang="en-IN" sz="1300" kern="1200" dirty="0"/>
            <a:t>user interaction scenarios,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2.task definition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3.platform identification</a:t>
          </a:r>
        </a:p>
      </dsp:txBody>
      <dsp:txXfrm>
        <a:off x="50300" y="1287943"/>
        <a:ext cx="1456371" cy="1794776"/>
      </dsp:txXfrm>
    </dsp:sp>
    <dsp:sp modelId="{DB278451-F977-404F-BF81-AB62EBA27F01}">
      <dsp:nvSpPr>
        <dsp:cNvPr id="0" name=""/>
        <dsp:cNvSpPr/>
      </dsp:nvSpPr>
      <dsp:spPr>
        <a:xfrm>
          <a:off x="1706681" y="1993505"/>
          <a:ext cx="327962" cy="3836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1706681" y="2070236"/>
        <a:ext cx="229573" cy="230191"/>
      </dsp:txXfrm>
    </dsp:sp>
    <dsp:sp modelId="{C6065BAF-33B7-4666-9C46-48AD5CD909C7}">
      <dsp:nvSpPr>
        <dsp:cNvPr id="0" name=""/>
        <dsp:cNvSpPr/>
      </dsp:nvSpPr>
      <dsp:spPr>
        <a:xfrm>
          <a:off x="2170778" y="1242633"/>
          <a:ext cx="1546991" cy="18853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>
              <a:latin typeface="+mj-lt"/>
              <a:cs typeface="Times New Roman" panose="02020603050405020304" pitchFamily="18" charset="0"/>
            </a:rPr>
            <a:t>System Design and Architecture</a:t>
          </a:r>
          <a:r>
            <a:rPr lang="en-IN" sz="1100" b="1" kern="1200" dirty="0">
              <a:latin typeface="+mj-lt"/>
              <a:cs typeface="Times New Roman" panose="02020603050405020304" pitchFamily="18" charset="0"/>
            </a:rPr>
            <a:t>               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b="1" kern="1200" dirty="0">
            <a:latin typeface="+mj-lt"/>
            <a:cs typeface="Times New Roman" panose="02020603050405020304" pitchFamily="18" charset="0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 dirty="0">
              <a:latin typeface="+mj-lt"/>
              <a:cs typeface="Times New Roman" panose="02020603050405020304" pitchFamily="18" charset="0"/>
            </a:rPr>
            <a:t>1.</a:t>
          </a:r>
          <a:r>
            <a:rPr lang="en-IN" sz="1100" kern="1200" dirty="0"/>
            <a:t>modular architecture</a:t>
          </a:r>
        </a:p>
      </dsp:txBody>
      <dsp:txXfrm>
        <a:off x="2216088" y="1287943"/>
        <a:ext cx="1456371" cy="1794776"/>
      </dsp:txXfrm>
    </dsp:sp>
    <dsp:sp modelId="{163F2CA7-F28D-4CE7-86EB-4CC7A8459BEC}">
      <dsp:nvSpPr>
        <dsp:cNvPr id="0" name=""/>
        <dsp:cNvSpPr/>
      </dsp:nvSpPr>
      <dsp:spPr>
        <a:xfrm>
          <a:off x="3872469" y="1993505"/>
          <a:ext cx="327962" cy="3836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3872469" y="2070236"/>
        <a:ext cx="229573" cy="230191"/>
      </dsp:txXfrm>
    </dsp:sp>
    <dsp:sp modelId="{7B4BCAF6-241C-49A0-9FB0-A14EB3A98E3F}">
      <dsp:nvSpPr>
        <dsp:cNvPr id="0" name=""/>
        <dsp:cNvSpPr/>
      </dsp:nvSpPr>
      <dsp:spPr>
        <a:xfrm>
          <a:off x="4336567" y="1242633"/>
          <a:ext cx="1546991" cy="18853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I</a:t>
          </a:r>
          <a:r>
            <a:rPr lang="en-IN" sz="1300" b="1" kern="1200" dirty="0"/>
            <a:t>mplementation  </a:t>
          </a:r>
          <a:r>
            <a:rPr lang="en-IN" sz="1300" kern="1200" dirty="0"/>
            <a:t>  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1.fron-tend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2.speech recognition </a:t>
          </a:r>
        </a:p>
      </dsp:txBody>
      <dsp:txXfrm>
        <a:off x="4381877" y="1287943"/>
        <a:ext cx="1456371" cy="1794776"/>
      </dsp:txXfrm>
    </dsp:sp>
    <dsp:sp modelId="{26B549E4-BC58-4C0D-BE54-1B446C75A8F4}">
      <dsp:nvSpPr>
        <dsp:cNvPr id="0" name=""/>
        <dsp:cNvSpPr/>
      </dsp:nvSpPr>
      <dsp:spPr>
        <a:xfrm>
          <a:off x="6038258" y="1993505"/>
          <a:ext cx="327962" cy="3836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6038258" y="2070236"/>
        <a:ext cx="229573" cy="230191"/>
      </dsp:txXfrm>
    </dsp:sp>
    <dsp:sp modelId="{34F8CD1D-5AAF-47E7-A6F7-08FF709F3C43}">
      <dsp:nvSpPr>
        <dsp:cNvPr id="0" name=""/>
        <dsp:cNvSpPr/>
      </dsp:nvSpPr>
      <dsp:spPr>
        <a:xfrm>
          <a:off x="6502355" y="1242633"/>
          <a:ext cx="1546991" cy="18853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 dirty="0"/>
            <a:t>Training the Chatbot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b="1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 dirty="0"/>
            <a:t>1.</a:t>
          </a:r>
          <a:r>
            <a:rPr lang="en-IN" sz="1300" kern="1200" dirty="0"/>
            <a:t>training  data collection</a:t>
          </a:r>
        </a:p>
      </dsp:txBody>
      <dsp:txXfrm>
        <a:off x="6547665" y="1287943"/>
        <a:ext cx="1456371" cy="1794776"/>
      </dsp:txXfrm>
    </dsp:sp>
    <dsp:sp modelId="{C4F0B105-83AF-49B5-BB29-2563F927F010}">
      <dsp:nvSpPr>
        <dsp:cNvPr id="0" name=""/>
        <dsp:cNvSpPr/>
      </dsp:nvSpPr>
      <dsp:spPr>
        <a:xfrm>
          <a:off x="8204046" y="1993505"/>
          <a:ext cx="327962" cy="3836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8204046" y="2070236"/>
        <a:ext cx="229573" cy="230191"/>
      </dsp:txXfrm>
    </dsp:sp>
    <dsp:sp modelId="{2A7E1073-5845-4B23-B1D4-B8957EC3E78F}">
      <dsp:nvSpPr>
        <dsp:cNvPr id="0" name=""/>
        <dsp:cNvSpPr/>
      </dsp:nvSpPr>
      <dsp:spPr>
        <a:xfrm>
          <a:off x="8668143" y="1242633"/>
          <a:ext cx="1546991" cy="18853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 dirty="0"/>
            <a:t>Testing and Evaluation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 dirty="0"/>
            <a:t>1.</a:t>
          </a:r>
          <a:r>
            <a:rPr lang="en-IN" sz="1300" kern="1200" dirty="0"/>
            <a:t>unit testing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2.integration testing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3.user testing</a:t>
          </a:r>
        </a:p>
      </dsp:txBody>
      <dsp:txXfrm>
        <a:off x="8713453" y="1287943"/>
        <a:ext cx="1456371" cy="1794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C7077-0A43-4715-8CE9-C17578281FF2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CB22DE-F499-445B-9FB6-C07A9C005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471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B22DE-F499-445B-9FB6-C07A9C00531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499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B22DE-F499-445B-9FB6-C07A9C00531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584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B22DE-F499-445B-9FB6-C07A9C00531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707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mb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mb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ransition spd="slow">
    <p:comb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mb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ransition spd="slow">
    <p:comb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mb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mb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mb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ransition spd="slow">
    <p:comb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C4LBV38aqb0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13ECF-1CC2-E392-4799-993DD6BA1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711" y="0"/>
            <a:ext cx="11494591" cy="15121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MYSURU ROYAL INSTITUTE OF TECHNOLOGY, 									   MANDYA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236F1D-3007-5586-6BB7-94CDB5F08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4126" y="2638222"/>
            <a:ext cx="10226565" cy="4219777"/>
          </a:xfrm>
        </p:spPr>
        <p:txBody>
          <a:bodyPr>
            <a:normAutofit fontScale="92500" lnSpcReduction="20000"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Project</a:t>
            </a:r>
          </a:p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							On </a:t>
            </a:r>
          </a:p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   Virtual Assistant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											Presented By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SEEMA FIRDOS											BHUMIKA.V[4MU22CS005]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										CHANDANA.B[4MU22CS009]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Dept.of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CSE												KEERTHANA.M[4MU22CS030]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	KEERTHANA.M[4MU22CS031]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9D71B4-E514-3313-8A8C-A3373A71F355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872" y="1512135"/>
            <a:ext cx="1576550" cy="11260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98744661"/>
      </p:ext>
    </p:extLst>
  </p:cSld>
  <p:clrMapOvr>
    <a:masterClrMapping/>
  </p:clrMapOvr>
  <p:transition spd="slow">
    <p:comb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2CEC3-A63F-E590-6C90-ED5E653F8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7" y="992673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97A3F31-4502-AEA0-59A5-D2ED637B4AFD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640157" y="2329946"/>
            <a:ext cx="8911686" cy="2345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Limited Understanding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Struggles with complex or nuanced queries.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Lack of Empathy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Misses the human touch needed for certain interactions.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Maintenance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Requires regular updates and technical maintenance.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Privacy Concerns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Handling sensitive data requires robust security measures.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Reluctance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Some users prefer human interaction over chatbots.</a:t>
            </a:r>
          </a:p>
        </p:txBody>
      </p:sp>
    </p:spTree>
    <p:extLst>
      <p:ext uri="{BB962C8B-B14F-4D97-AF65-F5344CB8AC3E}">
        <p14:creationId xmlns:p14="http://schemas.microsoft.com/office/powerpoint/2010/main" val="4068680339"/>
      </p:ext>
    </p:extLst>
  </p:cSld>
  <p:clrMapOvr>
    <a:masterClrMapping/>
  </p:clrMapOvr>
  <p:transition spd="slow">
    <p:comb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69BD6-C917-4F39-E8AC-2BC39BCDF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32" y="998247"/>
            <a:ext cx="8915399" cy="80251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 OUTPUT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E7AE1-BFB6-E3C8-17DD-34D665829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3788" y="2002867"/>
            <a:ext cx="9424686" cy="285226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virtual assistant chatbot  "</a:t>
            </a:r>
            <a:r>
              <a:rPr lang="en-US" sz="20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Shifra</a:t>
            </a:r>
            <a:r>
              <a:rPr lang="en-US" sz="20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 is expected to provide an efficient and interactive platform for users to perform tasks through voice commands.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It will allow users to open web applications like YouTube, Google, and social media platforms, as well as perform basic tasks like checking the time and date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629731"/>
      </p:ext>
    </p:extLst>
  </p:cSld>
  <p:clrMapOvr>
    <a:masterClrMapping/>
  </p:clrMapOvr>
  <p:transition spd="slow">
    <p:comb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944CC7-A49C-B010-2BAE-53984EFBF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731" y="770709"/>
            <a:ext cx="10097589" cy="568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186624"/>
      </p:ext>
    </p:extLst>
  </p:cSld>
  <p:clrMapOvr>
    <a:masterClrMapping/>
  </p:clrMapOvr>
  <p:transition spd="slow">
    <p:comb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020ABA-2E76-8801-1634-7FA5C9786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484" y="406101"/>
            <a:ext cx="10107561" cy="604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495188"/>
      </p:ext>
    </p:extLst>
  </p:cSld>
  <p:clrMapOvr>
    <a:masterClrMapping/>
  </p:clrMapOvr>
  <p:transition spd="slow">
    <p:comb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60522F-CB8B-FBF7-5400-1E4F10FE4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491" y="504423"/>
            <a:ext cx="10038735" cy="591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488008"/>
      </p:ext>
    </p:extLst>
  </p:cSld>
  <p:clrMapOvr>
    <a:masterClrMapping/>
  </p:clrMapOvr>
  <p:transition spd="slow">
    <p:comb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091C83-A27A-3A68-B541-0149440A4507}"/>
              </a:ext>
            </a:extLst>
          </p:cNvPr>
          <p:cNvSpPr txBox="1"/>
          <p:nvPr/>
        </p:nvSpPr>
        <p:spPr>
          <a:xfrm>
            <a:off x="868101" y="1828698"/>
            <a:ext cx="9329195" cy="25671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63500" indent="-457200" algn="l">
              <a:lnSpc>
                <a:spcPct val="150000"/>
              </a:lnSpc>
              <a:spcBef>
                <a:spcPts val="1090"/>
              </a:spcBef>
              <a:buFont typeface="+mj-lt"/>
              <a:buAutoNum type="arabicPeriod"/>
            </a:pPr>
            <a:r>
              <a:rPr lang="en-US" sz="2000" kern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J.</a:t>
            </a:r>
            <a:r>
              <a:rPr lang="en-US" sz="2000" b="0" kern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Smith</a:t>
            </a:r>
            <a:r>
              <a:rPr lang="en-US" sz="2000" b="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 Johnson, and M. Williams, “Deep Learning Techniques for Virtual Assistants," in </a:t>
            </a:r>
            <a:r>
              <a:rPr lang="en-US" sz="2000" b="0" i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Advances in AI and Machine Learning Applications</a:t>
            </a:r>
            <a:r>
              <a:rPr lang="en-US" sz="2000" b="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 Roberts, Ed. New York, NY: Springer, pp. 45-67, 2019.</a:t>
            </a:r>
            <a:endParaRPr lang="en-IN" sz="2000" b="1" ker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323850" indent="-457200" algn="just">
              <a:lnSpc>
                <a:spcPct val="165000"/>
              </a:lnSpc>
              <a:spcBef>
                <a:spcPts val="1090"/>
              </a:spcBef>
              <a:buFont typeface="+mj-lt"/>
              <a:buAutoNum type="arabicPeriod"/>
            </a:pPr>
            <a:r>
              <a:rPr lang="en-US" sz="2000" b="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"Building a Virtual Assistant Chatbot with AI," YouTube, uploaded by Code with Harry, </a:t>
            </a:r>
            <a:r>
              <a:rPr lang="en-US" sz="2000" b="0" u="sng" ker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https://youtu.be/C4LBV38aqb0</a:t>
            </a:r>
            <a:r>
              <a:rPr lang="en-US" sz="2000" b="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accessed October 9, 2024.</a:t>
            </a:r>
            <a:endParaRPr lang="en-IN" sz="2000" b="1" ker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0BA287-C128-2E35-4F65-1320936AB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47259"/>
            <a:ext cx="8911687" cy="1280890"/>
          </a:xfrm>
        </p:spPr>
        <p:txBody>
          <a:bodyPr>
            <a:normAutofit/>
          </a:bodyPr>
          <a:lstStyle/>
          <a:p>
            <a:r>
              <a:rPr lang="en-IN" sz="400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831500480"/>
      </p:ext>
    </p:extLst>
  </p:cSld>
  <p:clrMapOvr>
    <a:masterClrMapping/>
  </p:clrMapOvr>
  <p:transition spd="slow">
    <p:comb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Image result for thank you">
            <a:extLst>
              <a:ext uri="{FF2B5EF4-FFF2-40B4-BE49-F238E27FC236}">
                <a16:creationId xmlns:a16="http://schemas.microsoft.com/office/drawing/2014/main" id="{F774661D-12A5-4420-F338-554421923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153" y="1620018"/>
            <a:ext cx="3617964" cy="361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516800"/>
      </p:ext>
    </p:extLst>
  </p:cSld>
  <p:clrMapOvr>
    <a:masterClrMapping/>
  </p:clrMapOvr>
  <p:transition spd="slow">
    <p:comb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34A31-6418-70F5-A686-67C47BD41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89A48-D7DC-82DB-A7DF-AF55A4205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92924" y="1608881"/>
            <a:ext cx="8337289" cy="4499111"/>
          </a:xfrm>
        </p:spPr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and Hardware Description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and Disadvantages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 Output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6171083"/>
      </p:ext>
    </p:extLst>
  </p:cSld>
  <p:clrMapOvr>
    <a:masterClrMapping/>
  </p:clrMapOvr>
  <p:transition spd="slow">
    <p:comb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B7CC1-BB4F-C10C-4B87-8A78ABAC8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2418" y="891251"/>
            <a:ext cx="9286413" cy="1053296"/>
          </a:xfrm>
        </p:spPr>
        <p:txBody>
          <a:bodyPr>
            <a:normAutofit/>
          </a:bodyPr>
          <a:lstStyle/>
          <a:p>
            <a:r>
              <a:rPr lang="en-IN" sz="40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AC943-69BE-F24E-59B0-B8C169581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2418" y="1759352"/>
            <a:ext cx="10058401" cy="357079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825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Virtual assistant chatbots, utilizing AI and NLP, facilitate humanlike conversations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825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have applications across various industries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825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improving service quality and user experience.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825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 AI advances, chatbots are becoming more dynamic and integral to daily digital interactions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825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offering 24/7 accessibility and personalized responses.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829820"/>
      </p:ext>
    </p:extLst>
  </p:cSld>
  <p:clrMapOvr>
    <a:masterClrMapping/>
  </p:clrMapOvr>
  <p:transition spd="slow">
    <p:comb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FF956-DACF-8247-2DBB-A0E03D34E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3525" y="1039791"/>
            <a:ext cx="8915399" cy="721489"/>
          </a:xfrm>
        </p:spPr>
        <p:txBody>
          <a:bodyPr>
            <a:normAutofit/>
          </a:bodyPr>
          <a:lstStyle/>
          <a:p>
            <a:r>
              <a:rPr lang="en-IN" sz="400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5D7F9-2DD5-EC05-3FF0-3B06657BB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8203" y="1400535"/>
            <a:ext cx="9850056" cy="4699321"/>
          </a:xfrm>
        </p:spPr>
        <p:txBody>
          <a:bodyPr>
            <a:normAutofit/>
          </a:bodyPr>
          <a:lstStyle/>
          <a:p>
            <a:pPr algn="just"/>
            <a:r>
              <a:rPr lang="en-IN" sz="2000" b="1" i="0" dirty="0">
                <a:solidFill>
                  <a:srgbClr val="2825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Recent Advances</a:t>
            </a:r>
            <a:r>
              <a:rPr lang="en-IN" sz="2000" b="0" i="0" dirty="0">
                <a:solidFill>
                  <a:srgbClr val="2825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2825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 AI and NLP algorithms allow chatbots to handle complex conversations</a:t>
            </a:r>
            <a:r>
              <a:rPr lang="en-IN" sz="2000" dirty="0">
                <a:solidFill>
                  <a:srgbClr val="2825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0" i="0" dirty="0">
                <a:solidFill>
                  <a:srgbClr val="2825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more effectively (Smith et al., 2023).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2825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 learning helps chatbots learn from user interactions, enhancing performance (Doe et al., 2022).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2825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Agent</a:t>
            </a:r>
            <a:r>
              <a:rPr lang="en-IN" sz="2000" dirty="0">
                <a:solidFill>
                  <a:srgbClr val="2825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0" i="0" dirty="0">
                <a:solidFill>
                  <a:srgbClr val="2825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based chatbots provide personalized assistance in education, health care and finance (Kumar et al., 2022).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4934826"/>
      </p:ext>
    </p:extLst>
  </p:cSld>
  <p:clrMapOvr>
    <a:masterClrMapping/>
  </p:clrMapOvr>
  <p:transition spd="slow">
    <p:comb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12E75F-43DE-CDED-1981-40B89BD58C2C}"/>
              </a:ext>
            </a:extLst>
          </p:cNvPr>
          <p:cNvSpPr txBox="1"/>
          <p:nvPr/>
        </p:nvSpPr>
        <p:spPr>
          <a:xfrm>
            <a:off x="1041722" y="1461350"/>
            <a:ext cx="109728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0">
                <a:solidFill>
                  <a:srgbClr val="2825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r>
              <a:rPr lang="en-US" sz="2000" b="0" i="0">
                <a:solidFill>
                  <a:srgbClr val="2825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rgbClr val="2825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Limited ability to personalize interactions can lead to unsatisfactory user experiences</a:t>
            </a:r>
          </a:p>
          <a:p>
            <a:pPr lvl="1" algn="just"/>
            <a:r>
              <a:rPr lang="en-US" sz="2000">
                <a:solidFill>
                  <a:srgbClr val="2825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0" i="0">
                <a:solidFill>
                  <a:srgbClr val="2825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(Johnson et al., 2021).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rgbClr val="2825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Integrating chatbots with existing systems requires strong APIs and interoperability standards </a:t>
            </a:r>
          </a:p>
          <a:p>
            <a:pPr lvl="1" algn="just"/>
            <a:r>
              <a:rPr lang="en-US" sz="2000">
                <a:solidFill>
                  <a:srgbClr val="2825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0" i="0">
                <a:solidFill>
                  <a:srgbClr val="2825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(Lee et al., 2020).</a:t>
            </a:r>
          </a:p>
          <a:p>
            <a:pPr lvl="1" algn="just"/>
            <a:endParaRPr lang="en-US" sz="2000" b="0" i="0">
              <a:solidFill>
                <a:srgbClr val="28252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i="0">
                <a:solidFill>
                  <a:srgbClr val="2825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 Directions</a:t>
            </a:r>
            <a:r>
              <a:rPr lang="en-US" sz="2000" b="0" i="0">
                <a:solidFill>
                  <a:srgbClr val="2825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rgbClr val="2825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Improving chatbots' personalization and contextual understanding is essential for more</a:t>
            </a:r>
            <a:endParaRPr lang="en-US" sz="2000">
              <a:solidFill>
                <a:srgbClr val="28252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b="0" i="0">
                <a:solidFill>
                  <a:srgbClr val="2825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 human-like engagements.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rgbClr val="2825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Addressing data privacy and security concerns is crucial for building user trust and broader </a:t>
            </a:r>
          </a:p>
          <a:p>
            <a:pPr lvl="1" algn="just"/>
            <a:r>
              <a:rPr lang="en-US" sz="2000">
                <a:solidFill>
                  <a:srgbClr val="2825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0" i="0">
                <a:solidFill>
                  <a:srgbClr val="2825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acceptance of chatbot technologies (Brown et al., 2023).</a:t>
            </a:r>
          </a:p>
        </p:txBody>
      </p:sp>
    </p:spTree>
    <p:extLst>
      <p:ext uri="{BB962C8B-B14F-4D97-AF65-F5344CB8AC3E}">
        <p14:creationId xmlns:p14="http://schemas.microsoft.com/office/powerpoint/2010/main" val="2576929074"/>
      </p:ext>
    </p:extLst>
  </p:cSld>
  <p:clrMapOvr>
    <a:masterClrMapping/>
  </p:clrMapOvr>
  <p:transition spd="slow">
    <p:comb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DFC54-4917-8CA2-BA10-B04875625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1053296"/>
            <a:ext cx="8915399" cy="972274"/>
          </a:xfrm>
        </p:spPr>
        <p:txBody>
          <a:bodyPr>
            <a:normAutofit/>
          </a:bodyPr>
          <a:lstStyle/>
          <a:p>
            <a:r>
              <a:rPr lang="en-IN" sz="400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2BEAC-1075-9D2A-176A-DCAD2DB5B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2164465"/>
            <a:ext cx="8915399" cy="2854194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develop a robust virtual assistant chatbot that interprets and responds to voice commands using natural language processing (NLP) techniques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implement machine learning algorithms that enhance the chatbot’s ability to learn from user interactions and improve its performance over time </a:t>
            </a:r>
            <a:endParaRPr lang="en-IN" sz="20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design an intuitive and interactive user interface that facilitates easy access to the chatbot’s features for task automation and real-time assistance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1509260524"/>
      </p:ext>
    </p:extLst>
  </p:cSld>
  <p:clrMapOvr>
    <a:masterClrMapping/>
  </p:clrMapOvr>
  <p:transition spd="slow">
    <p:comb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9E2D4-EC53-3022-2CC4-D4872225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179" y="1234633"/>
            <a:ext cx="8915399" cy="952983"/>
          </a:xfrm>
        </p:spPr>
        <p:txBody>
          <a:bodyPr>
            <a:normAutofit/>
          </a:bodyPr>
          <a:lstStyle/>
          <a:p>
            <a:r>
              <a:rPr lang="en-IN" sz="400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4F18F75-70C0-1771-0B4D-6DE875F766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8024873"/>
              </p:ext>
            </p:extLst>
          </p:nvPr>
        </p:nvGraphicFramePr>
        <p:xfrm>
          <a:off x="1736522" y="1912691"/>
          <a:ext cx="10220126" cy="4370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38107148"/>
      </p:ext>
    </p:extLst>
  </p:cSld>
  <p:clrMapOvr>
    <a:masterClrMapping/>
  </p:clrMapOvr>
  <p:transition spd="slow">
    <p:comb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EF0BF-37E9-4C36-EC56-395F25758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972" y="624110"/>
            <a:ext cx="9571639" cy="1280890"/>
          </a:xfrm>
        </p:spPr>
        <p:txBody>
          <a:bodyPr>
            <a:normAutofit fontScale="90000"/>
          </a:bodyPr>
          <a:lstStyle/>
          <a:p>
            <a:r>
              <a:rPr lang="en-IN" sz="400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and hardware description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884BB-348E-1A85-4E64-429F6B2BD2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32972" y="2456268"/>
            <a:ext cx="4805071" cy="3777622"/>
          </a:xfrm>
        </p:spPr>
        <p:txBody>
          <a:bodyPr/>
          <a:lstStyle/>
          <a:p>
            <a:pPr marL="0" indent="0">
              <a:buNone/>
            </a:pP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Languages: HTML, CSS and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Speech synthesis and recognition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Hosting and deployment</a:t>
            </a:r>
          </a:p>
          <a:p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765074-00F2-D9DD-D11E-079C8AFF5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7091" y="2078621"/>
            <a:ext cx="4805071" cy="37776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4 GB 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Proper Internet Connection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cloud-based infrastructure 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1839960735"/>
      </p:ext>
    </p:extLst>
  </p:cSld>
  <p:clrMapOvr>
    <a:masterClrMapping/>
  </p:clrMapOvr>
  <p:transition spd="slow">
    <p:comb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5E21C-468A-843B-C90D-DE7B10A4D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528" y="823615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082F1B01-64A5-5A60-C935-FA7DD2335B42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687867" y="1963865"/>
            <a:ext cx="10241816" cy="3782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24/7 Availability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They can provide assistance at any time, improving user convenience.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Chatbots handle multiple interactions simultaneously, reducing wait times.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Consistency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They deliver uniform responses, ensuring service quality.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Reduces the need for a large support team, saving costs.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Gathers valuable user data for insights and improvements.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Personalization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Offers tailored responses based on user data.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Easily handles increased interaction volumes.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Instant Response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Provides immediate answers to user queries.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Global Reach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Serves users across different time zones without extra staffing.</a:t>
            </a:r>
          </a:p>
        </p:txBody>
      </p:sp>
    </p:spTree>
    <p:extLst>
      <p:ext uri="{BB962C8B-B14F-4D97-AF65-F5344CB8AC3E}">
        <p14:creationId xmlns:p14="http://schemas.microsoft.com/office/powerpoint/2010/main" val="1273299842"/>
      </p:ext>
    </p:extLst>
  </p:cSld>
  <p:clrMapOvr>
    <a:masterClrMapping/>
  </p:clrMapOvr>
  <p:transition spd="slow">
    <p:comb/>
  </p:transition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92</TotalTime>
  <Words>823</Words>
  <Application>Microsoft Office PowerPoint</Application>
  <PresentationFormat>Widescreen</PresentationFormat>
  <Paragraphs>101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MYSURU ROYAL INSTITUTE OF TECHNOLOGY,             MANDYA</vt:lpstr>
      <vt:lpstr>CONTENTS</vt:lpstr>
      <vt:lpstr>INTRODUCTION</vt:lpstr>
      <vt:lpstr>LITERATURE REVIEW</vt:lpstr>
      <vt:lpstr>PowerPoint Presentation</vt:lpstr>
      <vt:lpstr>objectives</vt:lpstr>
      <vt:lpstr>Proposed methodology</vt:lpstr>
      <vt:lpstr>Software and hardware description</vt:lpstr>
      <vt:lpstr>ADVANTAGES   </vt:lpstr>
      <vt:lpstr>DISADVANTAGES</vt:lpstr>
      <vt:lpstr>PARTIAL OUTPUT</vt:lpstr>
      <vt:lpstr>PowerPoint Presentation</vt:lpstr>
      <vt:lpstr>PowerPoint Presentation</vt:lpstr>
      <vt:lpstr>PowerPoint Presentation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MYSURU ROYAL INSTITUTE OF TECHNOLOGY,             MANDYA</dc:title>
  <dc:creator>chandana b</dc:creator>
  <cp:lastModifiedBy>chandana b</cp:lastModifiedBy>
  <cp:revision>3</cp:revision>
  <dcterms:created xsi:type="dcterms:W3CDTF">2024-11-23T03:04:59Z</dcterms:created>
  <dcterms:modified xsi:type="dcterms:W3CDTF">2024-11-30T11:38:41Z</dcterms:modified>
</cp:coreProperties>
</file>