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6"/>
  </p:notesMasterIdLst>
  <p:sldIdLst>
    <p:sldId id="256" r:id="rId2"/>
    <p:sldId id="257" r:id="rId3"/>
    <p:sldId id="262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275" r:id="rId25"/>
  </p:sldIdLst>
  <p:sldSz cx="9144000" cy="5143500" type="screen16x9"/>
  <p:notesSz cx="6858000" cy="9144000"/>
  <p:embeddedFontLst>
    <p:embeddedFont>
      <p:font typeface="Arvo" panose="020B0604020202020204" charset="0"/>
      <p:regular r:id="rId27"/>
      <p:bold r:id="rId28"/>
      <p:italic r:id="rId29"/>
      <p:boldItalic r:id="rId30"/>
    </p:embeddedFont>
    <p:embeddedFont>
      <p:font typeface="Raleway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32E368D-D1BA-45F0-B9EE-D69214E5FCCA}">
          <p14:sldIdLst>
            <p14:sldId id="256"/>
            <p14:sldId id="257"/>
            <p14:sldId id="262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C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0D62B5-9B16-4B95-9599-454969253BF2}">
  <a:tblStyle styleId="{CD0D62B5-9B16-4B95-9599-454969253B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6BD014E-EBF5-42DE-B6D9-037A6F46816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>
      <p:cViewPr varScale="1">
        <p:scale>
          <a:sx n="90" d="100"/>
          <a:sy n="90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6593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216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5639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8246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530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263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2692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449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97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3157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f9e629e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f9e629e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5040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73560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105afc42a3_1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105afc42a3_1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931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0761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5966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6937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6277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6241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43350" y="1390430"/>
            <a:ext cx="7257300" cy="151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43350" y="3217605"/>
            <a:ext cx="7257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29825" y="-690812"/>
            <a:ext cx="8575073" cy="5933332"/>
            <a:chOff x="629825" y="-690812"/>
            <a:chExt cx="8575073" cy="5933332"/>
          </a:xfrm>
        </p:grpSpPr>
        <p:pic>
          <p:nvPicPr>
            <p:cNvPr id="12" name="Google Shape;12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29825" y="-690812"/>
              <a:ext cx="1879951" cy="1879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090075" y="-223125"/>
              <a:ext cx="1114824" cy="1114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022351" y="4336817"/>
              <a:ext cx="905702" cy="9057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24"/>
          <p:cNvCxnSpPr/>
          <p:nvPr/>
        </p:nvCxnSpPr>
        <p:spPr>
          <a:xfrm>
            <a:off x="-109200" y="542425"/>
            <a:ext cx="9324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2" name="Google Shape;21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3675" y="628063"/>
            <a:ext cx="1879951" cy="187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10263" y="1966125"/>
            <a:ext cx="3006100" cy="30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01937" y="-900"/>
            <a:ext cx="543324" cy="54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20412" y="2774550"/>
            <a:ext cx="543324" cy="54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Google Shape;217;p25"/>
          <p:cNvCxnSpPr/>
          <p:nvPr/>
        </p:nvCxnSpPr>
        <p:spPr>
          <a:xfrm>
            <a:off x="-109200" y="3947975"/>
            <a:ext cx="9324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8" name="Google Shape;21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72175" y="1883788"/>
            <a:ext cx="1879951" cy="187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87950" y="-364525"/>
            <a:ext cx="3006100" cy="30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312" y="4750825"/>
            <a:ext cx="543324" cy="54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41412" y="4132200"/>
            <a:ext cx="543324" cy="54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-788119" y="-423150"/>
            <a:ext cx="10222431" cy="5001268"/>
            <a:chOff x="-788119" y="-423150"/>
            <a:chExt cx="10222431" cy="5001268"/>
          </a:xfrm>
        </p:grpSpPr>
        <p:pic>
          <p:nvPicPr>
            <p:cNvPr id="43" name="Google Shape;43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28901" y="3572719"/>
              <a:ext cx="1005399" cy="1005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Google Shape;44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788119" y="-423150"/>
              <a:ext cx="1641851" cy="1641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890987" y="2345200"/>
              <a:ext cx="543324" cy="54332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6" name="Google Shape;46;p6"/>
          <p:cNvCxnSpPr/>
          <p:nvPr/>
        </p:nvCxnSpPr>
        <p:spPr>
          <a:xfrm>
            <a:off x="-109200" y="4719600"/>
            <a:ext cx="93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58" name="Google Shape;58;p8"/>
          <p:cNvCxnSpPr/>
          <p:nvPr/>
        </p:nvCxnSpPr>
        <p:spPr>
          <a:xfrm>
            <a:off x="-109200" y="4608500"/>
            <a:ext cx="9324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" name="Google Shape;59;p8"/>
          <p:cNvGrpSpPr/>
          <p:nvPr/>
        </p:nvGrpSpPr>
        <p:grpSpPr>
          <a:xfrm>
            <a:off x="-787950" y="-1232288"/>
            <a:ext cx="10209477" cy="5237127"/>
            <a:chOff x="-787950" y="-1232288"/>
            <a:chExt cx="10209477" cy="5237127"/>
          </a:xfrm>
        </p:grpSpPr>
        <p:pic>
          <p:nvPicPr>
            <p:cNvPr id="60" name="Google Shape;60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541575" y="2124888"/>
              <a:ext cx="1879951" cy="1879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787950" y="-1232288"/>
              <a:ext cx="3006100" cy="3006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252162" y="-61175"/>
              <a:ext cx="543324" cy="543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1687" y="3357225"/>
              <a:ext cx="543324" cy="5433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ubTitle" idx="1"/>
          </p:nvPr>
        </p:nvSpPr>
        <p:spPr>
          <a:xfrm>
            <a:off x="2201925" y="2880001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67" name="Google Shape;67;p9"/>
          <p:cNvCxnSpPr/>
          <p:nvPr/>
        </p:nvCxnSpPr>
        <p:spPr>
          <a:xfrm>
            <a:off x="-109200" y="2571750"/>
            <a:ext cx="9324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" name="Google Shape;68;p9"/>
          <p:cNvGrpSpPr/>
          <p:nvPr/>
        </p:nvGrpSpPr>
        <p:grpSpPr>
          <a:xfrm>
            <a:off x="0" y="348438"/>
            <a:ext cx="9215111" cy="5808175"/>
            <a:chOff x="0" y="348438"/>
            <a:chExt cx="9215111" cy="5808175"/>
          </a:xfrm>
        </p:grpSpPr>
        <p:pic>
          <p:nvPicPr>
            <p:cNvPr id="69" name="Google Shape;69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348438"/>
              <a:ext cx="1879951" cy="1879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853550" y="3150512"/>
              <a:ext cx="3006100" cy="3006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671787" y="4381900"/>
              <a:ext cx="543324" cy="543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058662" y="835700"/>
              <a:ext cx="543324" cy="5433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8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subTitle" idx="1"/>
          </p:nvPr>
        </p:nvSpPr>
        <p:spPr>
          <a:xfrm>
            <a:off x="715100" y="1061350"/>
            <a:ext cx="7704000" cy="8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subTitle" idx="2"/>
          </p:nvPr>
        </p:nvSpPr>
        <p:spPr>
          <a:xfrm>
            <a:off x="715100" y="2041200"/>
            <a:ext cx="7704000" cy="13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3"/>
          </p:nvPr>
        </p:nvSpPr>
        <p:spPr>
          <a:xfrm>
            <a:off x="715100" y="3534949"/>
            <a:ext cx="7704000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151" name="Google Shape;151;p19"/>
          <p:cNvGrpSpPr/>
          <p:nvPr/>
        </p:nvGrpSpPr>
        <p:grpSpPr>
          <a:xfrm>
            <a:off x="-739444" y="311538"/>
            <a:ext cx="10966120" cy="5026675"/>
            <a:chOff x="-739444" y="311538"/>
            <a:chExt cx="10966120" cy="5026675"/>
          </a:xfrm>
        </p:grpSpPr>
        <p:pic>
          <p:nvPicPr>
            <p:cNvPr id="152" name="Google Shape;152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346725" y="311538"/>
              <a:ext cx="1879951" cy="1879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739444" y="3878787"/>
              <a:ext cx="1459451" cy="1459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148788" y="2991625"/>
              <a:ext cx="543324" cy="54332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5" name="Google Shape;155;p19"/>
          <p:cNvCxnSpPr/>
          <p:nvPr/>
        </p:nvCxnSpPr>
        <p:spPr>
          <a:xfrm>
            <a:off x="-109200" y="311550"/>
            <a:ext cx="925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subTitle" idx="1"/>
          </p:nvPr>
        </p:nvSpPr>
        <p:spPr>
          <a:xfrm>
            <a:off x="720000" y="2741400"/>
            <a:ext cx="2491500" cy="15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subTitle" idx="2"/>
          </p:nvPr>
        </p:nvSpPr>
        <p:spPr>
          <a:xfrm>
            <a:off x="3307138" y="2741400"/>
            <a:ext cx="2491500" cy="15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ubTitle" idx="3"/>
          </p:nvPr>
        </p:nvSpPr>
        <p:spPr>
          <a:xfrm>
            <a:off x="5894275" y="2741400"/>
            <a:ext cx="2491500" cy="15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subTitle" idx="4"/>
          </p:nvPr>
        </p:nvSpPr>
        <p:spPr>
          <a:xfrm>
            <a:off x="720000" y="2077250"/>
            <a:ext cx="2491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subTitle" idx="5"/>
          </p:nvPr>
        </p:nvSpPr>
        <p:spPr>
          <a:xfrm>
            <a:off x="3307163" y="2077250"/>
            <a:ext cx="2491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subTitle" idx="6"/>
          </p:nvPr>
        </p:nvSpPr>
        <p:spPr>
          <a:xfrm>
            <a:off x="5894325" y="2077250"/>
            <a:ext cx="2491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1800" b="1"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vo"/>
              <a:buNone/>
              <a:defRPr sz="2400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grpSp>
        <p:nvGrpSpPr>
          <p:cNvPr id="164" name="Google Shape;164;p20"/>
          <p:cNvGrpSpPr/>
          <p:nvPr/>
        </p:nvGrpSpPr>
        <p:grpSpPr>
          <a:xfrm>
            <a:off x="103601" y="-737012"/>
            <a:ext cx="10103376" cy="6066399"/>
            <a:chOff x="103601" y="-737012"/>
            <a:chExt cx="10103376" cy="6066399"/>
          </a:xfrm>
        </p:grpSpPr>
        <p:pic>
          <p:nvPicPr>
            <p:cNvPr id="165" name="Google Shape;165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277175" y="4214563"/>
              <a:ext cx="1114824" cy="1114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848687" y="1793425"/>
              <a:ext cx="543324" cy="543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03601" y="4319117"/>
              <a:ext cx="905702" cy="9057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327025" y="-737012"/>
              <a:ext cx="1879951" cy="18799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ctrTitle"/>
          </p:nvPr>
        </p:nvSpPr>
        <p:spPr>
          <a:xfrm>
            <a:off x="2682900" y="669825"/>
            <a:ext cx="37782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subTitle" idx="1"/>
          </p:nvPr>
        </p:nvSpPr>
        <p:spPr>
          <a:xfrm>
            <a:off x="2682900" y="1549525"/>
            <a:ext cx="3778200" cy="11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6" name="Google Shape;206;p23"/>
          <p:cNvSpPr txBox="1"/>
          <p:nvPr/>
        </p:nvSpPr>
        <p:spPr>
          <a:xfrm>
            <a:off x="247125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</a:t>
            </a:r>
            <a:r>
              <a:rPr lang="en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and includes icons by </a:t>
            </a:r>
            <a:r>
              <a:rPr lang="en" sz="1000" b="1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highlight>
                <a:srgbClr val="DFDEFC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07" name="Google Shape;207;p23"/>
          <p:cNvGrpSpPr/>
          <p:nvPr/>
        </p:nvGrpSpPr>
        <p:grpSpPr>
          <a:xfrm>
            <a:off x="353112" y="-900"/>
            <a:ext cx="7392149" cy="5046674"/>
            <a:chOff x="353112" y="-900"/>
            <a:chExt cx="7392149" cy="5046674"/>
          </a:xfrm>
        </p:grpSpPr>
        <p:pic>
          <p:nvPicPr>
            <p:cNvPr id="208" name="Google Shape;208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01937" y="-900"/>
              <a:ext cx="543324" cy="543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3112" y="4502450"/>
              <a:ext cx="543324" cy="5433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vo"/>
              <a:buNone/>
              <a:defRPr sz="35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  <p:sldLayoutId id="2147483658" r:id="rId6"/>
    <p:sldLayoutId id="2147483665" r:id="rId7"/>
    <p:sldLayoutId id="2147483666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>
            <a:spLocks noGrp="1"/>
          </p:cNvSpPr>
          <p:nvPr>
            <p:ph type="ctrTitle"/>
          </p:nvPr>
        </p:nvSpPr>
        <p:spPr>
          <a:xfrm>
            <a:off x="943350" y="1390430"/>
            <a:ext cx="7257300" cy="151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Corona Virus Analysis with SQL</a:t>
            </a:r>
            <a:endParaRPr dirty="0"/>
          </a:p>
        </p:txBody>
      </p:sp>
      <p:cxnSp>
        <p:nvCxnSpPr>
          <p:cNvPr id="234" name="Google Shape;234;p29"/>
          <p:cNvCxnSpPr/>
          <p:nvPr/>
        </p:nvCxnSpPr>
        <p:spPr>
          <a:xfrm>
            <a:off x="-101575" y="3082155"/>
            <a:ext cx="925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5" name="Google Shape;2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30424" y="3256181"/>
            <a:ext cx="3006100" cy="30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8050" y="3802675"/>
            <a:ext cx="543324" cy="5433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33;p29">
            <a:extLst>
              <a:ext uri="{FF2B5EF4-FFF2-40B4-BE49-F238E27FC236}">
                <a16:creationId xmlns:a16="http://schemas.microsoft.com/office/drawing/2014/main" id="{9E37EF0C-605E-9F8B-A2F5-D01D1E59ACAB}"/>
              </a:ext>
            </a:extLst>
          </p:cNvPr>
          <p:cNvSpPr txBox="1">
            <a:spLocks/>
          </p:cNvSpPr>
          <p:nvPr/>
        </p:nvSpPr>
        <p:spPr>
          <a:xfrm>
            <a:off x="2337455" y="3256181"/>
            <a:ext cx="4467382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sz="1800" b="1" dirty="0"/>
              <a:t>By</a:t>
            </a:r>
          </a:p>
          <a:p>
            <a:pPr marL="0" indent="0" algn="l"/>
            <a:r>
              <a:rPr lang="en-US" sz="1800" b="1" dirty="0"/>
              <a:t>Keerthana K R</a:t>
            </a:r>
          </a:p>
          <a:p>
            <a:pPr marL="0" indent="0" algn="l"/>
            <a:r>
              <a:rPr lang="en-US" sz="1800" b="1" dirty="0"/>
              <a:t>Data Analyst Intern in Mentorness</a:t>
            </a:r>
          </a:p>
          <a:p>
            <a:pPr marL="0" indent="0" algn="l"/>
            <a:r>
              <a:rPr lang="en-US" sz="1800" b="1" dirty="0"/>
              <a:t>Batch - MIP-DA-07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12A9307-1E2B-5637-93B7-C10DA3BF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514" y="549300"/>
            <a:ext cx="6118971" cy="499122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Start Date And End Date</a:t>
            </a:r>
            <a:endParaRPr lang="en-IN" sz="36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278D49-1C07-E85F-66B3-F5AB9D9BE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01" y="1323045"/>
            <a:ext cx="3492599" cy="142176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B8DD9F-6D36-23D5-5560-30C2BD6DB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206548"/>
              </p:ext>
            </p:extLst>
          </p:nvPr>
        </p:nvGraphicFramePr>
        <p:xfrm>
          <a:off x="3042256" y="3125972"/>
          <a:ext cx="3059486" cy="7366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496499">
                  <a:extLst>
                    <a:ext uri="{9D8B030D-6E8A-4147-A177-3AD203B41FA5}">
                      <a16:colId xmlns:a16="http://schemas.microsoft.com/office/drawing/2014/main" val="4089744594"/>
                    </a:ext>
                  </a:extLst>
                </a:gridCol>
                <a:gridCol w="1562987">
                  <a:extLst>
                    <a:ext uri="{9D8B030D-6E8A-4147-A177-3AD203B41FA5}">
                      <a16:colId xmlns:a16="http://schemas.microsoft.com/office/drawing/2014/main" val="1202134334"/>
                    </a:ext>
                  </a:extLst>
                </a:gridCol>
              </a:tblGrid>
              <a:tr h="359995">
                <a:tc>
                  <a:txBody>
                    <a:bodyPr/>
                    <a:lstStyle/>
                    <a:p>
                      <a:r>
                        <a:rPr lang="en-US" sz="1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Start_date</a:t>
                      </a:r>
                      <a:endParaRPr lang="en-IN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Arvo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end_date</a:t>
                      </a:r>
                      <a:endParaRPr lang="en-IN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Arvo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243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2020-01-22</a:t>
                      </a:r>
                      <a:endParaRPr lang="en-IN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Arv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2021-06-13</a:t>
                      </a:r>
                      <a:endParaRPr lang="en-IN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Arv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683709"/>
                  </a:ext>
                </a:extLst>
              </a:tr>
            </a:tbl>
          </a:graphicData>
        </a:graphic>
      </p:graphicFrame>
      <p:sp>
        <p:nvSpPr>
          <p:cNvPr id="6" name="Subtitle 1">
            <a:extLst>
              <a:ext uri="{FF2B5EF4-FFF2-40B4-BE49-F238E27FC236}">
                <a16:creationId xmlns:a16="http://schemas.microsoft.com/office/drawing/2014/main" id="{DE3D8AD6-A46B-6CAE-4979-F1260F4072B9}"/>
              </a:ext>
            </a:extLst>
          </p:cNvPr>
          <p:cNvSpPr txBox="1">
            <a:spLocks/>
          </p:cNvSpPr>
          <p:nvPr/>
        </p:nvSpPr>
        <p:spPr>
          <a:xfrm>
            <a:off x="719999" y="3994172"/>
            <a:ext cx="7704000" cy="49912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algn="ctr"/>
            <a:r>
              <a:rPr lang="en-US" sz="1800" dirty="0">
                <a:solidFill>
                  <a:schemeClr val="tx1"/>
                </a:solidFill>
              </a:rPr>
              <a:t>Inference : According to dataset, the start date of pandemic is recorded as January 22,2020 and end date is June 13,2021.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68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12A9307-1E2B-5637-93B7-C10DA3BF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512" y="412903"/>
            <a:ext cx="6118971" cy="499122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Number of Months</a:t>
            </a:r>
            <a:endParaRPr lang="en-IN" sz="3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9CFB80-C0EF-7925-4223-DA2102112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599" y="1067543"/>
            <a:ext cx="4556795" cy="1590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366D37-1264-960B-013F-830A0F525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742" y="2822188"/>
            <a:ext cx="2196507" cy="1089324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A2457D52-A6EA-05F4-7056-2AAB6EEEE410}"/>
              </a:ext>
            </a:extLst>
          </p:cNvPr>
          <p:cNvSpPr txBox="1">
            <a:spLocks/>
          </p:cNvSpPr>
          <p:nvPr/>
        </p:nvSpPr>
        <p:spPr>
          <a:xfrm>
            <a:off x="719995" y="3925831"/>
            <a:ext cx="7704000" cy="49912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algn="ctr"/>
            <a:r>
              <a:rPr lang="en-US" sz="1800" dirty="0">
                <a:solidFill>
                  <a:schemeClr val="tx1"/>
                </a:solidFill>
              </a:rPr>
              <a:t>Inference : The number of months recorded in dataset is, in 2020 is 12 and in 2021 is 6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547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12A9307-1E2B-5637-93B7-C10DA3BFD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114" y="110670"/>
            <a:ext cx="7257300" cy="780247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Monthly Average</a:t>
            </a:r>
            <a:endParaRPr lang="en-IN" sz="36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19CEB5-6F90-D9F9-FDDF-E4E79CE84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670" y="995772"/>
            <a:ext cx="2857469" cy="20598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78BE53-1602-B4BC-E4EA-4F4D90155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778" y="995772"/>
            <a:ext cx="3305636" cy="316274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1AA20FE9-2BF4-3B1D-802D-D9C33A42E132}"/>
              </a:ext>
            </a:extLst>
          </p:cNvPr>
          <p:cNvSpPr txBox="1">
            <a:spLocks/>
          </p:cNvSpPr>
          <p:nvPr/>
        </p:nvSpPr>
        <p:spPr>
          <a:xfrm>
            <a:off x="94903" y="3160427"/>
            <a:ext cx="4413861" cy="17751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algn="just"/>
            <a:r>
              <a:rPr lang="af-ZA" sz="1800" dirty="0">
                <a:solidFill>
                  <a:schemeClr val="tx1"/>
                </a:solidFill>
              </a:rPr>
              <a:t>Based on output, the average number of confirmed, deaths and recovered cases are </a:t>
            </a:r>
          </a:p>
          <a:p>
            <a:pPr marL="4381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af-ZA" sz="1800" dirty="0">
                <a:solidFill>
                  <a:schemeClr val="tx1"/>
                </a:solidFill>
              </a:rPr>
              <a:t>Confirmed : 4699 in April 2021</a:t>
            </a:r>
          </a:p>
          <a:p>
            <a:pPr marL="4381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af-ZA" sz="1800" dirty="0">
                <a:solidFill>
                  <a:schemeClr val="tx1"/>
                </a:solidFill>
              </a:rPr>
              <a:t>Death : 84 in January 2021</a:t>
            </a:r>
          </a:p>
          <a:p>
            <a:pPr marL="4381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af-ZA" sz="1800" dirty="0">
                <a:solidFill>
                  <a:schemeClr val="tx1"/>
                </a:solidFill>
              </a:rPr>
              <a:t>Recovered : 4007 in May 2021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72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12A9307-1E2B-5637-93B7-C10DA3BFD58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7955" y="218234"/>
            <a:ext cx="6962661" cy="842963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Most frequent value of confirmed, deaths and recovered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2DD41D-5420-3207-5E76-A31AA3C5B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84" y="2016691"/>
            <a:ext cx="3570103" cy="2268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0785C8-9173-1820-6876-288DA4DC2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558" y="1502604"/>
            <a:ext cx="3458058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01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12A9307-1E2B-5637-93B7-C10DA3BF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441" y="287705"/>
            <a:ext cx="6695118" cy="802433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Minimum values for confirmed, deaths, recovered per year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A22F88-2AED-C613-54E6-D113212FE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086" y="1410374"/>
            <a:ext cx="3271827" cy="2114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BDA58E-0C96-3C9A-B1A3-872FA2FD4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556" y="3695138"/>
            <a:ext cx="3180885" cy="699576"/>
          </a:xfrm>
          <a:prstGeom prst="rect">
            <a:avLst/>
          </a:prstGeom>
        </p:spPr>
      </p:pic>
      <p:pic>
        <p:nvPicPr>
          <p:cNvPr id="2" name="Google Shape;235;p29">
            <a:extLst>
              <a:ext uri="{FF2B5EF4-FFF2-40B4-BE49-F238E27FC236}">
                <a16:creationId xmlns:a16="http://schemas.microsoft.com/office/drawing/2014/main" id="{96ADDB11-0E09-3A3D-B8DB-3F5B8B21511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904026" y="2665400"/>
            <a:ext cx="3006100" cy="3006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4868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12A9307-1E2B-5637-93B7-C10DA3BFD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3350" y="196964"/>
            <a:ext cx="7257300" cy="980921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Maximum values for confirmed, deaths, recovered per year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26A87-8C97-C941-4A59-998F3F634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23" y="1395311"/>
            <a:ext cx="3334392" cy="3070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E06E45-04B5-7222-4F2F-415762A37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740" y="1395311"/>
            <a:ext cx="4038910" cy="802433"/>
          </a:xfrm>
          <a:prstGeom prst="rect">
            <a:avLst/>
          </a:prstGeom>
        </p:spPr>
      </p:pic>
      <p:sp>
        <p:nvSpPr>
          <p:cNvPr id="8" name="Subtitle 1">
            <a:extLst>
              <a:ext uri="{FF2B5EF4-FFF2-40B4-BE49-F238E27FC236}">
                <a16:creationId xmlns:a16="http://schemas.microsoft.com/office/drawing/2014/main" id="{4CFBCF28-76EF-DD25-E0D5-AD1D8331DDA4}"/>
              </a:ext>
            </a:extLst>
          </p:cNvPr>
          <p:cNvSpPr txBox="1">
            <a:spLocks/>
          </p:cNvSpPr>
          <p:nvPr/>
        </p:nvSpPr>
        <p:spPr>
          <a:xfrm>
            <a:off x="3887285" y="2571750"/>
            <a:ext cx="4998092" cy="1489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algn="just"/>
            <a:r>
              <a:rPr lang="af-ZA" sz="1800" dirty="0">
                <a:solidFill>
                  <a:schemeClr val="tx1"/>
                </a:solidFill>
              </a:rPr>
              <a:t>Based on output, the maximum number of confirmed, deaths and recovered cases are </a:t>
            </a:r>
          </a:p>
          <a:p>
            <a:pPr marL="4381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af-ZA" sz="1800" dirty="0">
                <a:solidFill>
                  <a:schemeClr val="tx1"/>
                </a:solidFill>
              </a:rPr>
              <a:t>Confirmed : 823225 in 2020</a:t>
            </a:r>
          </a:p>
          <a:p>
            <a:pPr marL="4381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af-ZA" sz="1800" dirty="0">
                <a:solidFill>
                  <a:schemeClr val="tx1"/>
                </a:solidFill>
              </a:rPr>
              <a:t>Death : 7374 in 2021</a:t>
            </a:r>
          </a:p>
          <a:p>
            <a:pPr marL="4381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af-ZA" sz="1800" dirty="0">
                <a:solidFill>
                  <a:schemeClr val="tx1"/>
                </a:solidFill>
              </a:rPr>
              <a:t>Recovered : 1123456 in 2020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30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12A9307-1E2B-5637-93B7-C10DA3BFD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3350" y="209761"/>
            <a:ext cx="7257300" cy="909209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Total number of case of confirmed, deaths, recovered each month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4762A3-35FB-78A9-AAD9-384D6BE6F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662" y="1219290"/>
            <a:ext cx="3933897" cy="3679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3F7A56-1B69-AE72-A473-3750BA0FE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16" y="1254715"/>
            <a:ext cx="3879379" cy="19552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F60CB8-D6C8-EC2F-7DF2-CDA478207B6C}"/>
              </a:ext>
            </a:extLst>
          </p:cNvPr>
          <p:cNvSpPr txBox="1"/>
          <p:nvPr/>
        </p:nvSpPr>
        <p:spPr>
          <a:xfrm>
            <a:off x="520960" y="3345727"/>
            <a:ext cx="3879379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52400" algn="just"/>
            <a:r>
              <a:rPr lang="af-ZA" sz="1400" dirty="0">
                <a:solidFill>
                  <a:schemeClr val="tx1"/>
                </a:solidFill>
              </a:rPr>
              <a:t>The total number of confirmed cases was highest in April 2021, totally 21711021 cases.</a:t>
            </a:r>
          </a:p>
          <a:p>
            <a:pPr marL="152400" algn="just"/>
            <a:r>
              <a:rPr lang="af-ZA" dirty="0">
                <a:solidFill>
                  <a:schemeClr val="tx1"/>
                </a:solidFill>
              </a:rPr>
              <a:t>The highest number of death cases was recorded in January 2021, count is 401893.</a:t>
            </a:r>
          </a:p>
          <a:p>
            <a:pPr marL="152400" algn="just"/>
            <a:r>
              <a:rPr lang="af-ZA" sz="1400" dirty="0">
                <a:solidFill>
                  <a:schemeClr val="tx1"/>
                </a:solidFill>
              </a:rPr>
              <a:t>The highest number of recovered cases was in May 2021, totally 19131842.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743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12A9307-1E2B-5637-93B7-C10DA3BF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441" y="287705"/>
            <a:ext cx="6695118" cy="802433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Checking how corona virus spread out with respect to confirmed case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FDE57-6F5E-4385-1DE2-06816F4C9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87" y="1716346"/>
            <a:ext cx="3997842" cy="2114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512C00-1CBC-7DB9-0F53-970235544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427" y="1231644"/>
            <a:ext cx="4763248" cy="362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92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12A9307-1E2B-5637-93B7-C10DA3BF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441" y="287705"/>
            <a:ext cx="6695118" cy="802433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Checking how corona virus spread out with respect to death case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FCE690-C22A-C329-41FE-49A674EF9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7" y="1693974"/>
            <a:ext cx="3715268" cy="2095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8B8FAD-B2D7-E32F-66EF-2F2823FAB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452" y="1379022"/>
            <a:ext cx="5163271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69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12A9307-1E2B-5637-93B7-C10DA3BF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441" y="287705"/>
            <a:ext cx="6695118" cy="802433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Checking how corona virus spread out with respect to recovered case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3970D1-1147-BE5F-73AD-6E9B27D54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6" y="1884254"/>
            <a:ext cx="3388201" cy="23794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786651-FAFA-C4A4-09CD-BA8C2B638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652" y="1375362"/>
            <a:ext cx="5514702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5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xfrm>
            <a:off x="1815747" y="983074"/>
            <a:ext cx="5512506" cy="25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Table of Contents</a:t>
            </a:r>
            <a:endParaRPr sz="4400" dirty="0"/>
          </a:p>
        </p:txBody>
      </p:sp>
      <p:sp>
        <p:nvSpPr>
          <p:cNvPr id="242" name="Google Shape;242;p30"/>
          <p:cNvSpPr txBox="1">
            <a:spLocks noGrp="1"/>
          </p:cNvSpPr>
          <p:nvPr>
            <p:ph type="body" idx="4294967295"/>
          </p:nvPr>
        </p:nvSpPr>
        <p:spPr>
          <a:xfrm>
            <a:off x="1949450" y="1999280"/>
            <a:ext cx="7702550" cy="496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sz="1800" dirty="0"/>
              <a:t>Introduction </a:t>
            </a:r>
          </a:p>
          <a:p>
            <a:pPr marL="171450" indent="-171450"/>
            <a:r>
              <a:rPr lang="en-US" sz="1800" dirty="0"/>
              <a:t>Dataset overview</a:t>
            </a:r>
          </a:p>
          <a:p>
            <a:pPr marL="171450" indent="-171450"/>
            <a:r>
              <a:rPr lang="en-US" sz="1800" dirty="0"/>
              <a:t>Dataset Explanation</a:t>
            </a:r>
          </a:p>
          <a:p>
            <a:pPr marL="171450" indent="-171450"/>
            <a:r>
              <a:rPr lang="en-US" sz="1800" dirty="0"/>
              <a:t>Exploratory Data Analysis using SQL</a:t>
            </a:r>
          </a:p>
          <a:p>
            <a:pPr marL="171450" indent="-171450"/>
            <a:r>
              <a:rPr lang="en-US" sz="1800" dirty="0"/>
              <a:t>Conclusion</a:t>
            </a:r>
          </a:p>
        </p:txBody>
      </p:sp>
      <p:pic>
        <p:nvPicPr>
          <p:cNvPr id="3" name="Google Shape;235;p29">
            <a:extLst>
              <a:ext uri="{FF2B5EF4-FFF2-40B4-BE49-F238E27FC236}">
                <a16:creationId xmlns:a16="http://schemas.microsoft.com/office/drawing/2014/main" id="{0A9B7B2D-CC03-3974-5218-C1460AB91BF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640450"/>
            <a:ext cx="3006100" cy="30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12A9307-1E2B-5637-93B7-C10DA3BF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441" y="287705"/>
            <a:ext cx="6695118" cy="802433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Country having highest number of the Confirmed case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80E8A-2182-B090-0C7B-01E1EE654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89" y="1951649"/>
            <a:ext cx="3739104" cy="1821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533523-9FC8-64F8-655C-3490D0225ECD}"/>
              </a:ext>
            </a:extLst>
          </p:cNvPr>
          <p:cNvSpPr txBox="1"/>
          <p:nvPr/>
        </p:nvSpPr>
        <p:spPr>
          <a:xfrm>
            <a:off x="5820739" y="2339389"/>
            <a:ext cx="68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US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A072AC-1551-EF92-0EB9-A369272C08AF}"/>
              </a:ext>
            </a:extLst>
          </p:cNvPr>
          <p:cNvSpPr txBox="1"/>
          <p:nvPr/>
        </p:nvSpPr>
        <p:spPr>
          <a:xfrm>
            <a:off x="4572000" y="2917558"/>
            <a:ext cx="3180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Arvo" panose="020B0604020202020204" charset="0"/>
              </a:rPr>
              <a:t>Total Confirmed cases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Arvo" panose="020B0604020202020204" charset="0"/>
              </a:rPr>
              <a:t>33461982</a:t>
            </a:r>
            <a:endParaRPr lang="en-IN" sz="2000" b="1" dirty="0">
              <a:solidFill>
                <a:schemeClr val="tx1"/>
              </a:solidFill>
              <a:latin typeface="Arv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20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12A9307-1E2B-5637-93B7-C10DA3BF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441" y="287705"/>
            <a:ext cx="6695118" cy="802433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Country having lowest number of the death case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4C62EF-0428-3323-71FF-F5500135A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34" y="1745075"/>
            <a:ext cx="3477321" cy="1976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F45A2C-982E-BDFE-2401-8FD784395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45075"/>
            <a:ext cx="3091223" cy="19763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8D3A4C-7E10-9879-D487-5D08185B41CB}"/>
              </a:ext>
            </a:extLst>
          </p:cNvPr>
          <p:cNvSpPr txBox="1"/>
          <p:nvPr/>
        </p:nvSpPr>
        <p:spPr>
          <a:xfrm>
            <a:off x="770633" y="3855350"/>
            <a:ext cx="68925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algn="just"/>
            <a:r>
              <a:rPr lang="af-ZA" sz="1800" dirty="0">
                <a:solidFill>
                  <a:schemeClr val="tx1"/>
                </a:solidFill>
              </a:rPr>
              <a:t>Inference : Dominica, Marshall Islands, Kribati and Samoa have least number of death case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160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12A9307-1E2B-5637-93B7-C10DA3BF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441" y="287705"/>
            <a:ext cx="6695118" cy="802433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Top 5 Country having highest recovered cases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0DAE3-13A0-83DD-AF28-E6B70EEE5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48" y="1638591"/>
            <a:ext cx="4006701" cy="1966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AD690F-8AD6-BDC2-685D-3500D12D0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753" y="1637262"/>
            <a:ext cx="3259452" cy="19660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41CB5E-1C55-5C7D-45E9-F08547977776}"/>
              </a:ext>
            </a:extLst>
          </p:cNvPr>
          <p:cNvSpPr txBox="1"/>
          <p:nvPr/>
        </p:nvSpPr>
        <p:spPr>
          <a:xfrm>
            <a:off x="770633" y="3855350"/>
            <a:ext cx="68925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algn="just"/>
            <a:r>
              <a:rPr lang="af-ZA" sz="1800" dirty="0">
                <a:solidFill>
                  <a:schemeClr val="tx1"/>
                </a:solidFill>
              </a:rPr>
              <a:t>Inference : India has the highest number of recovered cases. Followed by Brazil, US, Turkey and Russia.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305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2B3C-15F5-E966-34E3-7E38EF65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098" y="488393"/>
            <a:ext cx="4771803" cy="511067"/>
          </a:xfrm>
        </p:spPr>
        <p:txBody>
          <a:bodyPr/>
          <a:lstStyle/>
          <a:p>
            <a:r>
              <a:rPr lang="af-ZA" sz="4800" dirty="0"/>
              <a:t>Conclusion</a:t>
            </a:r>
            <a:endParaRPr lang="en-IN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7A0315-F4AE-4D15-4602-08DEF3B2C4B0}"/>
              </a:ext>
            </a:extLst>
          </p:cNvPr>
          <p:cNvSpPr txBox="1"/>
          <p:nvPr/>
        </p:nvSpPr>
        <p:spPr>
          <a:xfrm>
            <a:off x="943524" y="1515233"/>
            <a:ext cx="688203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52400" algn="just"/>
            <a:r>
              <a:rPr lang="af-ZA" sz="1800" dirty="0">
                <a:solidFill>
                  <a:schemeClr val="tx1"/>
                </a:solidFill>
              </a:rPr>
              <a:t>After analyzing the corona virus dataset, several insights were uncovered :</a:t>
            </a:r>
          </a:p>
          <a:p>
            <a:pPr marL="4381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af-ZA" sz="1800" dirty="0">
                <a:solidFill>
                  <a:schemeClr val="tx1"/>
                </a:solidFill>
              </a:rPr>
              <a:t>The pandemic started on January 22, 2020 and ended on June 13, 2021.</a:t>
            </a:r>
          </a:p>
          <a:p>
            <a:pPr marL="4381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af-ZA" sz="1800" dirty="0">
                <a:solidFill>
                  <a:schemeClr val="tx1"/>
                </a:solidFill>
              </a:rPr>
              <a:t>Highest confirmed cases was recorded in April,2021.</a:t>
            </a:r>
          </a:p>
          <a:p>
            <a:pPr marL="4381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af-ZA" sz="1800" dirty="0">
                <a:solidFill>
                  <a:schemeClr val="tx1"/>
                </a:solidFill>
              </a:rPr>
              <a:t>Highest death cases was recorded in January,2021.</a:t>
            </a:r>
          </a:p>
          <a:p>
            <a:pPr marL="4381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af-ZA" sz="1800" dirty="0">
                <a:solidFill>
                  <a:schemeClr val="tx1"/>
                </a:solidFill>
              </a:rPr>
              <a:t>India has the highest recovery cases.</a:t>
            </a:r>
          </a:p>
          <a:p>
            <a:pPr marL="4381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af-ZA" sz="1800" dirty="0">
                <a:solidFill>
                  <a:schemeClr val="tx1"/>
                </a:solidFill>
              </a:rPr>
              <a:t>US has the highest confirmed cases</a:t>
            </a:r>
          </a:p>
          <a:p>
            <a:pPr marL="4381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af-ZA" sz="1800" dirty="0">
                <a:solidFill>
                  <a:schemeClr val="tx1"/>
                </a:solidFill>
              </a:rPr>
              <a:t>Lowest death cases were recorded in Dominica, Kiribati, Marshall Islands and Samoa.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009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8"/>
          <p:cNvSpPr txBox="1">
            <a:spLocks noGrp="1"/>
          </p:cNvSpPr>
          <p:nvPr>
            <p:ph type="ctrTitle"/>
          </p:nvPr>
        </p:nvSpPr>
        <p:spPr>
          <a:xfrm>
            <a:off x="2181998" y="2034849"/>
            <a:ext cx="4844951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You!!!</a:t>
            </a:r>
            <a:endParaRPr dirty="0"/>
          </a:p>
        </p:txBody>
      </p:sp>
      <p:pic>
        <p:nvPicPr>
          <p:cNvPr id="552" name="Google Shape;55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60" y="653798"/>
            <a:ext cx="1879951" cy="187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1797" y="-412122"/>
            <a:ext cx="3006100" cy="300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AAC4E6-E3FF-68BA-73E6-DE25EF454715}"/>
              </a:ext>
            </a:extLst>
          </p:cNvPr>
          <p:cNvSpPr/>
          <p:nvPr/>
        </p:nvSpPr>
        <p:spPr>
          <a:xfrm>
            <a:off x="2530549" y="3593805"/>
            <a:ext cx="4231758" cy="458767"/>
          </a:xfrm>
          <a:prstGeom prst="rect">
            <a:avLst/>
          </a:prstGeom>
          <a:solidFill>
            <a:srgbClr val="142C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Google Shape;553;p48">
            <a:extLst>
              <a:ext uri="{FF2B5EF4-FFF2-40B4-BE49-F238E27FC236}">
                <a16:creationId xmlns:a16="http://schemas.microsoft.com/office/drawing/2014/main" id="{8998EFCC-6ABF-B807-FCA5-EDBDF2BE854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2948" y="2986652"/>
            <a:ext cx="3006100" cy="30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52;p48">
            <a:extLst>
              <a:ext uri="{FF2B5EF4-FFF2-40B4-BE49-F238E27FC236}">
                <a16:creationId xmlns:a16="http://schemas.microsoft.com/office/drawing/2014/main" id="{1CCEBB67-3922-5B27-463F-C338CE31E06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786" y="-833479"/>
            <a:ext cx="1879951" cy="187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552;p48">
            <a:extLst>
              <a:ext uri="{FF2B5EF4-FFF2-40B4-BE49-F238E27FC236}">
                <a16:creationId xmlns:a16="http://schemas.microsoft.com/office/drawing/2014/main" id="{E059CBC6-9A92-17DA-460B-E65DA161923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609" y="3823188"/>
            <a:ext cx="1879951" cy="187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>
            <a:spLocks noGrp="1"/>
          </p:cNvSpPr>
          <p:nvPr>
            <p:ph type="title"/>
          </p:nvPr>
        </p:nvSpPr>
        <p:spPr>
          <a:xfrm>
            <a:off x="1878615" y="791474"/>
            <a:ext cx="5386770" cy="7091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</a:t>
            </a:r>
          </a:p>
        </p:txBody>
      </p:sp>
      <p:sp>
        <p:nvSpPr>
          <p:cNvPr id="310" name="Google Shape;310;p35"/>
          <p:cNvSpPr txBox="1">
            <a:spLocks noGrp="1"/>
          </p:cNvSpPr>
          <p:nvPr>
            <p:ph type="subTitle" idx="4294967295"/>
          </p:nvPr>
        </p:nvSpPr>
        <p:spPr>
          <a:xfrm>
            <a:off x="923426" y="2120194"/>
            <a:ext cx="6690783" cy="1074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The COVID-19 pandemic, caused by the novel coronavirus SARS-CoV-2, has swept across the globe, posing significant challenges to public health systems and societies worldwide. Since its emergence in late 2019, COVID-19 has led to millions of confirmed cases and significant loss of life, making it one of the most pressing public health crises in recent history. As a data analyst, this presentation aims to analyze a COVID-19 dataset to derive meaningful insights into the spread and impact of the virus, leveraging data-driven approaches to better understand and combat the pandemic.</a:t>
            </a: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>
            <a:spLocks noGrp="1"/>
          </p:cNvSpPr>
          <p:nvPr>
            <p:ph type="title"/>
          </p:nvPr>
        </p:nvSpPr>
        <p:spPr>
          <a:xfrm>
            <a:off x="1313555" y="456314"/>
            <a:ext cx="577586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/>
              <a:t>Dataset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81E19-852E-6BDD-327C-AC8A57174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10" y="1557867"/>
            <a:ext cx="7199017" cy="274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3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>
            <a:spLocks noGrp="1"/>
          </p:cNvSpPr>
          <p:nvPr>
            <p:ph type="title"/>
          </p:nvPr>
        </p:nvSpPr>
        <p:spPr>
          <a:xfrm>
            <a:off x="1799333" y="332136"/>
            <a:ext cx="554533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Dataset Explanation</a:t>
            </a:r>
          </a:p>
        </p:txBody>
      </p:sp>
      <p:sp>
        <p:nvSpPr>
          <p:cNvPr id="310" name="Google Shape;310;p35"/>
          <p:cNvSpPr txBox="1">
            <a:spLocks noGrp="1"/>
          </p:cNvSpPr>
          <p:nvPr>
            <p:ph type="subTitle" idx="4294967295"/>
          </p:nvPr>
        </p:nvSpPr>
        <p:spPr>
          <a:xfrm>
            <a:off x="1399822" y="1132717"/>
            <a:ext cx="6344356" cy="2665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Description of each column in dataset: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en-US" sz="1600" dirty="0"/>
              <a:t>Province: Geographic subdivision within a country/region.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5000"/>
              <a:buFont typeface="+mj-lt"/>
              <a:buAutoNum type="arabicPeriod"/>
            </a:pPr>
            <a:r>
              <a:rPr lang="en-US" sz="1600" dirty="0"/>
              <a:t>Country/Region: Geographic entity where data is recorded.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en-US" sz="1600" dirty="0"/>
              <a:t>Latitude: North-south position on Earth's surface.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en-US" sz="1600" dirty="0"/>
              <a:t>Longitude: East-west position on Earth's surface.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en-US" sz="1600" dirty="0"/>
              <a:t>Date: Recorded date of CORONA VIRUS data.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en-US" sz="1600" dirty="0"/>
              <a:t>Confirmed: Number of diagnosed CORONA VIRUS cases.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en-US" sz="1600" dirty="0"/>
              <a:t>Deaths: Number of CORONA VIRUS related deaths.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en-US" sz="1600" dirty="0"/>
              <a:t>Recovered: Number of recovered CORONA VIRUS cases.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70066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>
            <a:spLocks noGrp="1"/>
          </p:cNvSpPr>
          <p:nvPr>
            <p:ph type="title"/>
          </p:nvPr>
        </p:nvSpPr>
        <p:spPr>
          <a:xfrm>
            <a:off x="720000" y="11744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Exploratory Data Analysis using SQL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5532076-2167-E287-2237-E0B2BC848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2958365"/>
            <a:ext cx="7704000" cy="873900"/>
          </a:xfrm>
        </p:spPr>
        <p:txBody>
          <a:bodyPr/>
          <a:lstStyle/>
          <a:p>
            <a:pPr marL="152400" indent="0" algn="ctr">
              <a:buNone/>
            </a:pPr>
            <a:r>
              <a:rPr lang="en-US" sz="1800" dirty="0"/>
              <a:t>Diving deep into the Covid-19 Dataset to uncover hidden insights and trends that can inform public health decision-making</a:t>
            </a:r>
            <a:endParaRPr lang="en-IN" sz="1800" dirty="0"/>
          </a:p>
        </p:txBody>
      </p:sp>
      <p:pic>
        <p:nvPicPr>
          <p:cNvPr id="4" name="Google Shape;235;p29">
            <a:extLst>
              <a:ext uri="{FF2B5EF4-FFF2-40B4-BE49-F238E27FC236}">
                <a16:creationId xmlns:a16="http://schemas.microsoft.com/office/drawing/2014/main" id="{B116AE6D-560E-2EE2-A366-6466BAE837F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8373" y="3969029"/>
            <a:ext cx="2275627" cy="2066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35;p29">
            <a:extLst>
              <a:ext uri="{FF2B5EF4-FFF2-40B4-BE49-F238E27FC236}">
                <a16:creationId xmlns:a16="http://schemas.microsoft.com/office/drawing/2014/main" id="{1B53B510-23B5-751A-0777-F27DF41EB4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332" y="-891617"/>
            <a:ext cx="2275627" cy="2066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4778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12A9307-1E2B-5637-93B7-C10DA3BF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455" y="463807"/>
            <a:ext cx="5667022" cy="499122"/>
          </a:xfrm>
        </p:spPr>
        <p:txBody>
          <a:bodyPr/>
          <a:lstStyle/>
          <a:p>
            <a:r>
              <a:rPr lang="en-US" sz="3600" dirty="0"/>
              <a:t>Checking null values</a:t>
            </a:r>
            <a:endParaRPr lang="en-IN" sz="36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5B8B49C-E8BE-D2D5-D8D3-D8EDBCC3F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181" y="1466394"/>
            <a:ext cx="5492066" cy="309605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0CC401A-92C5-CEA3-B98D-952D33E13821}"/>
              </a:ext>
            </a:extLst>
          </p:cNvPr>
          <p:cNvSpPr/>
          <p:nvPr/>
        </p:nvSpPr>
        <p:spPr>
          <a:xfrm>
            <a:off x="2269152" y="1466394"/>
            <a:ext cx="2551814" cy="23255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A73571-F291-0AB8-7C65-B378D38EC01A}"/>
              </a:ext>
            </a:extLst>
          </p:cNvPr>
          <p:cNvSpPr/>
          <p:nvPr/>
        </p:nvSpPr>
        <p:spPr>
          <a:xfrm>
            <a:off x="1851837" y="4009938"/>
            <a:ext cx="5240079" cy="4518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C9CE76-08D0-30E1-1984-A5A41D1647B8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4820966" y="2629162"/>
            <a:ext cx="861238" cy="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73E3D9-6D3B-D319-F583-4E58A01DE308}"/>
              </a:ext>
            </a:extLst>
          </p:cNvPr>
          <p:cNvCxnSpPr>
            <a:cxnSpLocks/>
          </p:cNvCxnSpPr>
          <p:nvPr/>
        </p:nvCxnSpPr>
        <p:spPr>
          <a:xfrm flipV="1">
            <a:off x="4504214" y="3573920"/>
            <a:ext cx="861238" cy="451885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8474139-5AFA-E55A-0B74-E4728447A36D}"/>
              </a:ext>
            </a:extLst>
          </p:cNvPr>
          <p:cNvSpPr txBox="1"/>
          <p:nvPr/>
        </p:nvSpPr>
        <p:spPr>
          <a:xfrm>
            <a:off x="5682204" y="2473325"/>
            <a:ext cx="1080745" cy="30777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SQL Query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E2913D-45AB-FDB3-0878-71A10CFE5756}"/>
              </a:ext>
            </a:extLst>
          </p:cNvPr>
          <p:cNvSpPr txBox="1"/>
          <p:nvPr/>
        </p:nvSpPr>
        <p:spPr>
          <a:xfrm>
            <a:off x="5415264" y="3330264"/>
            <a:ext cx="922047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019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12A9307-1E2B-5637-93B7-C10DA3BF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489" y="708788"/>
            <a:ext cx="5667022" cy="499122"/>
          </a:xfrm>
        </p:spPr>
        <p:txBody>
          <a:bodyPr/>
          <a:lstStyle/>
          <a:p>
            <a:r>
              <a:rPr lang="en-US" sz="3600" dirty="0"/>
              <a:t>Updating null values</a:t>
            </a:r>
            <a:endParaRPr lang="en-IN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1521C9-8F8B-C469-5005-E95F531FE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489" y="1485748"/>
            <a:ext cx="5667022" cy="2172003"/>
          </a:xfrm>
          <a:prstGeom prst="rect">
            <a:avLst/>
          </a:prstGeom>
        </p:spPr>
      </p:pic>
      <p:sp>
        <p:nvSpPr>
          <p:cNvPr id="5" name="Subtitle 1">
            <a:extLst>
              <a:ext uri="{FF2B5EF4-FFF2-40B4-BE49-F238E27FC236}">
                <a16:creationId xmlns:a16="http://schemas.microsoft.com/office/drawing/2014/main" id="{04376E83-7403-B6EC-3BE9-C31D9B9924D6}"/>
              </a:ext>
            </a:extLst>
          </p:cNvPr>
          <p:cNvSpPr txBox="1">
            <a:spLocks/>
          </p:cNvSpPr>
          <p:nvPr/>
        </p:nvSpPr>
        <p:spPr>
          <a:xfrm>
            <a:off x="720000" y="3935589"/>
            <a:ext cx="7704000" cy="49912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algn="ctr"/>
            <a:r>
              <a:rPr lang="en-US" sz="1800" dirty="0">
                <a:solidFill>
                  <a:schemeClr val="tx1"/>
                </a:solidFill>
              </a:rPr>
              <a:t>Inference : No null values present in any columns in dataset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38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12A9307-1E2B-5637-93B7-C10DA3BF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489" y="708788"/>
            <a:ext cx="5667022" cy="499122"/>
          </a:xfrm>
        </p:spPr>
        <p:txBody>
          <a:bodyPr/>
          <a:lstStyle/>
          <a:p>
            <a:r>
              <a:rPr lang="en-US" sz="3600" dirty="0"/>
              <a:t>Total Number of Rows</a:t>
            </a:r>
            <a:endParaRPr lang="en-IN" sz="3600" dirty="0"/>
          </a:p>
        </p:txBody>
      </p:sp>
      <p:sp>
        <p:nvSpPr>
          <p:cNvPr id="11" name="Google Shape;400;p38">
            <a:extLst>
              <a:ext uri="{FF2B5EF4-FFF2-40B4-BE49-F238E27FC236}">
                <a16:creationId xmlns:a16="http://schemas.microsoft.com/office/drawing/2014/main" id="{FDB9B077-9AB9-C2A4-3399-A395584E5E07}"/>
              </a:ext>
            </a:extLst>
          </p:cNvPr>
          <p:cNvSpPr txBox="1">
            <a:spLocks/>
          </p:cNvSpPr>
          <p:nvPr/>
        </p:nvSpPr>
        <p:spPr>
          <a:xfrm>
            <a:off x="2825700" y="2744811"/>
            <a:ext cx="3492600" cy="768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800" b="1" dirty="0">
                <a:solidFill>
                  <a:schemeClr val="bg2"/>
                </a:solidFill>
                <a:latin typeface="Arvo" panose="020B0604020202020204" charset="0"/>
              </a:rPr>
              <a:t>78386</a:t>
            </a:r>
            <a:endParaRPr lang="en" sz="4400" b="1" dirty="0">
              <a:solidFill>
                <a:schemeClr val="bg2"/>
              </a:solidFill>
              <a:latin typeface="Arvo" panose="020B060402020202020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CCFE7F-D069-F3E0-22F5-7604FFB02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313" y="1726800"/>
            <a:ext cx="4057374" cy="499121"/>
          </a:xfrm>
          <a:prstGeom prst="rect">
            <a:avLst/>
          </a:prstGeom>
        </p:spPr>
      </p:pic>
      <p:sp>
        <p:nvSpPr>
          <p:cNvPr id="14" name="Subtitle 1">
            <a:extLst>
              <a:ext uri="{FF2B5EF4-FFF2-40B4-BE49-F238E27FC236}">
                <a16:creationId xmlns:a16="http://schemas.microsoft.com/office/drawing/2014/main" id="{609D1CA7-185B-FCBD-71F2-955303632CB3}"/>
              </a:ext>
            </a:extLst>
          </p:cNvPr>
          <p:cNvSpPr txBox="1">
            <a:spLocks/>
          </p:cNvSpPr>
          <p:nvPr/>
        </p:nvSpPr>
        <p:spPr>
          <a:xfrm>
            <a:off x="720000" y="3935589"/>
            <a:ext cx="7704000" cy="49912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algn="ctr"/>
            <a:r>
              <a:rPr lang="en-US" sz="1800" dirty="0">
                <a:solidFill>
                  <a:schemeClr val="tx1"/>
                </a:solidFill>
              </a:rPr>
              <a:t>Inference : total number records present in the table/dataset is </a:t>
            </a:r>
          </a:p>
          <a:p>
            <a:pPr marL="152400" algn="ctr"/>
            <a:r>
              <a:rPr lang="en-US" sz="1800" dirty="0">
                <a:solidFill>
                  <a:schemeClr val="tx1"/>
                </a:solidFill>
              </a:rPr>
              <a:t>78386 rows.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059628"/>
      </p:ext>
    </p:extLst>
  </p:cSld>
  <p:clrMapOvr>
    <a:masterClrMapping/>
  </p:clrMapOvr>
</p:sld>
</file>

<file path=ppt/theme/theme1.xml><?xml version="1.0" encoding="utf-8"?>
<a:theme xmlns:a="http://schemas.openxmlformats.org/drawingml/2006/main" name="Hospital Acquired Infection Case Study by Slidesgo">
  <a:themeElements>
    <a:clrScheme name="Simple Light">
      <a:dk1>
        <a:srgbClr val="F3F3F3"/>
      </a:dk1>
      <a:lt1>
        <a:srgbClr val="142C42"/>
      </a:lt1>
      <a:dk2>
        <a:srgbClr val="DFDEFC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668</Words>
  <Application>Microsoft Office PowerPoint</Application>
  <PresentationFormat>On-screen Show (16:9)</PresentationFormat>
  <Paragraphs>80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Arvo</vt:lpstr>
      <vt:lpstr>Wingdings</vt:lpstr>
      <vt:lpstr>Raleway</vt:lpstr>
      <vt:lpstr>Arial</vt:lpstr>
      <vt:lpstr>Hospital Acquired Infection Case Study by Slidesgo</vt:lpstr>
      <vt:lpstr>Corona Virus Analysis with SQL</vt:lpstr>
      <vt:lpstr>Table of Contents</vt:lpstr>
      <vt:lpstr>Introduction</vt:lpstr>
      <vt:lpstr>Dataset Overview</vt:lpstr>
      <vt:lpstr>Dataset Explanation</vt:lpstr>
      <vt:lpstr>Exploratory Data Analysis using SQL</vt:lpstr>
      <vt:lpstr>Checking null values</vt:lpstr>
      <vt:lpstr>Updating null values</vt:lpstr>
      <vt:lpstr>Total Number of Rows</vt:lpstr>
      <vt:lpstr>Start Date And End Date</vt:lpstr>
      <vt:lpstr>Number of Months</vt:lpstr>
      <vt:lpstr>Monthly Average</vt:lpstr>
      <vt:lpstr>Most frequent value of confirmed, deaths and recovered</vt:lpstr>
      <vt:lpstr>Minimum values for confirmed, deaths, recovered per year</vt:lpstr>
      <vt:lpstr>Maximum values for confirmed, deaths, recovered per year</vt:lpstr>
      <vt:lpstr>Total number of case of confirmed, deaths, recovered each month</vt:lpstr>
      <vt:lpstr>Checking how corona virus spread out with respect to confirmed case</vt:lpstr>
      <vt:lpstr>Checking how corona virus spread out with respect to death case</vt:lpstr>
      <vt:lpstr>Checking how corona virus spread out with respect to recovered case</vt:lpstr>
      <vt:lpstr>Country having highest number of the Confirmed case</vt:lpstr>
      <vt:lpstr>Country having lowest number of the death case</vt:lpstr>
      <vt:lpstr>Top 5 Country having highest recovered cases</vt:lpstr>
      <vt:lpstr>Conclusion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Virus Analysis</dc:title>
  <dc:creator>Keerthana</dc:creator>
  <cp:lastModifiedBy>KEERTHANA K R</cp:lastModifiedBy>
  <cp:revision>12</cp:revision>
  <dcterms:modified xsi:type="dcterms:W3CDTF">2024-05-05T15:26:47Z</dcterms:modified>
</cp:coreProperties>
</file>