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5"/>
  </p:notesMasterIdLst>
  <p:sldIdLst>
    <p:sldId id="257" r:id="rId2"/>
    <p:sldId id="258" r:id="rId3"/>
    <p:sldId id="259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1" r:id="rId18"/>
    <p:sldId id="262" r:id="rId19"/>
    <p:sldId id="37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275" r:id="rId1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jan.Singh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70" autoAdjust="0"/>
  </p:normalViewPr>
  <p:slideViewPr>
    <p:cSldViewPr snapToGrid="0">
      <p:cViewPr varScale="1">
        <p:scale>
          <a:sx n="56" d="100"/>
          <a:sy n="56" d="100"/>
        </p:scale>
        <p:origin x="-73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29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C6870-C6E9-4742-9D19-F22E544887A4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1B11A-5D3B-4061-A3B7-110F0CB7D1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0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a distributed version control system.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063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Git’s nature you can even share changes in a peer-to –peer nature.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does not happen often but Git does enable this ability. If your server is offline for some reason your team can still work.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143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over simplifying the story, but the basics are that centralized version control system define a central authority.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not saying one system is better that the other, it is just that each model that its benefits.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distributed model by definition everything is expected to be off line. To have a system that expects everything to be offline, you have to build in several local capabilities that are not required in a centralized model.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as local branching. And to make branching fast and lightweight you better make merging great also.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won’t go into the guts of git that enables some of this capability in this talk, but if you are interested I will highlight some resources at the end of the talk where you can go deeper.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163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lets</a:t>
            </a:r>
            <a:r>
              <a:rPr lang="en-US" baseline="0" dirty="0" smtClean="0"/>
              <a:t> get into branching.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573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this you need to forget what your experiences with branching in centralized version control systems.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9058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Git branch is just a sticky</a:t>
            </a:r>
            <a:r>
              <a:rPr lang="en-US" baseline="0" dirty="0" smtClean="0"/>
              <a:t> note on the graph.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914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work happens within this one location.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first started using Git, it really freaked me out when I switched branches for the first time and things just disappeared.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took me awhile to really trust what was happening. So don’t freak out it is ok.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77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Switching</a:t>
            </a:r>
            <a:r>
              <a:rPr lang="en-US" baseline="0" dirty="0" smtClean="0"/>
              <a:t> between branches is just moving the sticky note around.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817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you install git on your machine to get started you will need to initialize a repository.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this by going into your file system, creating a folder and doing git init within the folder.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the magic happens in the Dot Git folder. This folder IS GIT. You can copy this folder to another machine and it will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first started playing with git, I had setup a new machine, and was having a hell of a time trying to figure out how I should move my git projects over to the new machine. It was kind of embarrassing. Eventually I just tried to copy it over and it worked.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point you really don’t have much. You need to do your first commit to make this light 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create a file. When then stage it, but telling git the track this file. In this case I told git to add all files.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I was able to commit with a message say this is my first commit.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666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lets see what this visually looks</a:t>
            </a:r>
            <a:r>
              <a:rPr lang="en-US" baseline="0" dirty="0" smtClean="0"/>
              <a:t> like.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my first commit I have 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default branch that gets created with git is a branch names Master.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default name. As I mentioned before, most everything in git is done by convention. Master does not mean anything special to git.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82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make a set of commits, moving master and our current pointer (*) along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31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you can think of it as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088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we want to work on a bug.</a:t>
            </a:r>
            <a:r>
              <a:rPr lang="en-US" baseline="0" dirty="0" smtClean="0"/>
              <a:t> We start by creating a local “story branch” for this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the new branch is really just a pointer to the same commit (C) but our current pointer (*) is 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9103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make commits and they move along, with the branch and current pointer following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6517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“checkout” to go back to the master branch.</a:t>
            </a:r>
          </a:p>
          <a:p>
            <a:endParaRPr lang="en-US" dirty="0" smtClean="0"/>
          </a:p>
          <a:p>
            <a:r>
              <a:rPr lang="en-US" dirty="0" smtClean="0"/>
              <a:t>This is where I was</a:t>
            </a:r>
            <a:r>
              <a:rPr lang="en-US" baseline="0" dirty="0" smtClean="0"/>
              <a:t> freaked out the first time I did this. My IDE removed the changes I just made. It can be pretty startling, but don’t worry you didn’t lose anything.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969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merge</a:t>
            </a:r>
            <a:r>
              <a:rPr lang="en-US" baseline="0" dirty="0" smtClean="0"/>
              <a:t> from the story branch, bringing those change histories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853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since we’re done with the</a:t>
            </a:r>
            <a:r>
              <a:rPr lang="en-US" baseline="0" dirty="0" smtClean="0"/>
              <a:t> story branch, we can delete it. This all happened locally, without affecting anyone upstream.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240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consider another scenario.</a:t>
            </a:r>
            <a:r>
              <a:rPr lang="en-US" baseline="0" dirty="0" smtClean="0"/>
              <a:t> Here we created our bug story branch back off of (C). But some changes have happened in master (bug 123 which we just merged) since then.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made a couple of commits in bug 456.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0510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to merge, we checkout back</a:t>
            </a:r>
            <a:r>
              <a:rPr lang="en-US" baseline="0" dirty="0" smtClean="0"/>
              <a:t> to master which moves our (*) pointer.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23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we merge,</a:t>
            </a:r>
            <a:r>
              <a:rPr lang="en-US" baseline="0" dirty="0" smtClean="0"/>
              <a:t> connecting the new (H) to both (E) and (G). Note that this merge, especially if there are conflicts, can be unpleasant to perform.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5785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delete the branch pointer.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notice the structure we have now. This is very non-linear. That will make it challenging to see the changes independently. And it can get very messy over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6716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Rebase flow - Let’s go</a:t>
            </a:r>
            <a:r>
              <a:rPr lang="en-US" baseline="0" dirty="0" smtClean="0"/>
              <a:t> back in time and look at another approach that git enables. So here we are ready to 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30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directory</a:t>
            </a:r>
            <a:r>
              <a:rPr lang="en-US" baseline="0" dirty="0" smtClean="0"/>
              <a:t> content management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226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merging, we “rebase”.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this means is something like this:</a:t>
            </a:r>
          </a:p>
          <a:p>
            <a:r>
              <a:rPr lang="en-US" baseline="0" dirty="0" smtClean="0"/>
              <a:t>1. Take the changes we had made against (C) and undo them, but remember what they were</a:t>
            </a:r>
          </a:p>
          <a:p>
            <a:r>
              <a:rPr lang="en-US" baseline="0" dirty="0" smtClean="0"/>
              <a:t>2. Re-apply them on (E)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536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when we merge them,</a:t>
            </a:r>
            <a:r>
              <a:rPr lang="en-US" baseline="0" dirty="0" smtClean="0"/>
              <a:t> we get a nice linear flow.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actual changeset ordering in the repository mirrors what actually happened. (F’) and (G’) come after E rather than in parallel to it. Also, there is one fewer snapshots in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052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of course,</a:t>
            </a:r>
            <a:r>
              <a:rPr lang="en-US" baseline="0" dirty="0" smtClean="0"/>
              <a:t> most of you work on software with other people.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3364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everyone on the team has a complete copy of the repository you can do things like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 one wants to keep track of changes this way.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4946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</a:t>
            </a:r>
            <a:r>
              <a:rPr lang="en-US" baseline="0" dirty="0" smtClean="0"/>
              <a:t> you add in a remote server.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616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really is nothing special about the remote server. You can have more than one. But it enables a nice integration location, just like you are used to in the centralized version control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21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two ways to configure a remote within your local machine.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121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an existing repository you can just add a git remote using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Git remote add NAME.  Origin is not a special name, it is just a common convention that gets used. You can name this anything you want.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9504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have a local</a:t>
            </a:r>
            <a:r>
              <a:rPr lang="en-US" baseline="0" dirty="0" smtClean="0"/>
              <a:t> copy of the repository you can clone the repository from the remote.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Doing this pulls the full repository locally, and sets up the remote connection information. 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266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09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tree b</a:t>
            </a:r>
            <a:r>
              <a:rPr lang="en-US" baseline="0" dirty="0" smtClean="0"/>
              <a:t>ased history storage system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8516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363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we are here. We cloned master on (A) and have been fixing bug 123 in our story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611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use the orange box to indicate where the master pointer is on the remote server.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we are as before with our local master branch and the remote master branch both pointing at (A)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507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changes on the Bug123 branch are only known to my local machine the remote server does not have these changes. Or the bug123 branch for that matter.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2605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in fact there are two versions</a:t>
            </a:r>
            <a:r>
              <a:rPr lang="en-US" baseline="0" dirty="0" smtClean="0"/>
              <a:t> of the orange master pointer. One is what we last know about the upstream master and the other is what is actually up there (which we don’t know about).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27637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if this is what we know, we can update our master to</a:t>
            </a:r>
            <a:r>
              <a:rPr lang="en-US" baseline="0" dirty="0" smtClean="0"/>
              <a:t> catch 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checkout master which moves our current (*) to there. Note that we are actually on our master, not the upstream one. That is always true. But the tracking branch is also pointing to (A) at this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99363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can do a pull on the origin (our source remote) and move both along to their new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not talked about Pull before. The</a:t>
            </a:r>
            <a:r>
              <a:rPr lang="en-US" baseline="0" dirty="0" smtClean="0"/>
              <a:t> pull command is combination of a fetch from the remote server and a merge of the changes.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these steps separately, but if you are not working on the branch you are pulling down, pull is just a nice way to get up to date.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1662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</a:t>
            </a:r>
            <a:r>
              <a:rPr lang="en-US" baseline="0" dirty="0" smtClean="0"/>
              <a:t> can do a pull on the origin (our source remote) and move both along to their new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91366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to</a:t>
            </a:r>
            <a:r>
              <a:rPr lang="en-US" baseline="0" dirty="0" smtClean="0"/>
              <a:t> our bug fix now by checkout on that, we have a similar problem to what we saw before. B-C-D-E all come before F and G. Merging would create issues,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67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How</a:t>
            </a:r>
            <a:r>
              <a:rPr lang="en-US" baseline="0" dirty="0" smtClean="0"/>
              <a:t> git is described on the Git Man page a Stupid content tracker.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8747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use rebase to rewind and replay B-C-D-E</a:t>
            </a:r>
            <a:r>
              <a:rPr lang="en-US" baseline="0" dirty="0" smtClean="0"/>
              <a:t> after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13609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checkout back</a:t>
            </a:r>
            <a:r>
              <a:rPr lang="en-US" baseline="0" dirty="0" smtClean="0"/>
              <a:t> to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5374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merge. Note that the orange (upstream)</a:t>
            </a:r>
            <a:r>
              <a:rPr lang="en-US" baseline="0" dirty="0" smtClean="0"/>
              <a:t> pointer is still “back there”.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14553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because</a:t>
            </a:r>
            <a:r>
              <a:rPr lang="en-US" baseline="0" dirty="0" smtClean="0"/>
              <a:t> we want to publish these changes, we push to the origin, moving the orange pointer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9819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will update</a:t>
            </a:r>
            <a:r>
              <a:rPr lang="en-US" baseline="0" dirty="0" smtClean="0"/>
              <a:t> the remote server.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out of date, Git will reject that push.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Git will require you to merge locally, then push the results.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785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because</a:t>
            </a:r>
            <a:r>
              <a:rPr lang="en-US" baseline="0" dirty="0" smtClean="0"/>
              <a:t> we want to publish these changes, we push to the origin, moving the orange pointer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1337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the story branch</a:t>
            </a:r>
            <a:r>
              <a:rPr lang="en-US" baseline="0" dirty="0" smtClean="0"/>
              <a:t> and we’re good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202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r>
              <a:rPr lang="en-US" baseline="0" dirty="0" smtClean="0"/>
              <a:t>, update your local repository at least once a day. Makes it easier to see what is going on upstream.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2281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process of Creating a local branch, commit your changes, merge it into the shared branch and then deleting the branch…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4852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branches for the next version of the product.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659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r>
              <a:rPr lang="en-US" baseline="0" dirty="0" smtClean="0"/>
              <a:t> is super cool.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5525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542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we want to start working on the next version of our Cool Project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1560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we want to start working on the next version of our Cool Project. We will want to create a develop branch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75255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share this with the team we need to push it up to the remote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8915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share this with the team we need to push it up to the remote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66782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Lets say there are some changes on develop from other team members. Until we do a pull we won’t see these changes locally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40313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Pull some changes from other team members… you should be doing this at least once a day.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79531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have an idea. We create a working branch off of development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5656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have an idea. We create a working branch off of development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848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of your teammates did a hotfix in production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997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 does it really mean to have a distributed version control system?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Everyone on your team has a complete history of the code locally.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5899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we are keeping up to date. Just doing a pull or fetch now and then is a good idea.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62602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Merge Idea into Develop.  First we want to checkout develop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37150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there was not any additional changes on develop we could easily merge idea into develop. – This is call a fast forward merge since git is really just moving the pointer to H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2916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delete idea now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1470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now need to share develop with the rest of the team.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9114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When we are ready to move the develop branch to production (master) we have two choices.  We can go through the merge flow, or a rebase flow.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08988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19601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2533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9654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Rebase flow - 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635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about everything in Git can be done offline.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just that the system works well when it is offline. It is design from the beginning to have no real dependencies on a specific server.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actions you do in git where you need a server is when you push or pull changes from other team members.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00680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Rebase flow - Move onto master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6302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Rebase flow – Get Origin up to date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5590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with most things with Git, there are multiple ways to do something. Using a Merge flow verse a Rebase flow is a matter of taste, but as you can see the rebase flow looks cleaner and as you get into large projects the number of branches can get pretty messy.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simple example of rewriting history in git.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CDE3-DFEB-4EE7-A970-0153FC206FB6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187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git there is no</a:t>
            </a:r>
            <a:r>
              <a:rPr lang="en-US" baseline="0" dirty="0" smtClean="0"/>
              <a:t> central server required. So the authority is really determined by the conventions your team puts in place.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Visual Studio Live! Las Vegas 2011MGB 2003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© 2003 Microsoft Corporation. All rights reserved.</a:t>
            </a:r>
          </a:p>
          <a:p>
            <a:pPr eaLnBrk="0" hangingPunct="0"/>
            <a:r>
              <a:rPr lang="en-US" dirty="0" smtClean="0"/>
              <a:t>This presentation is for informational purposes only. Microsoft makes no warranties, express or implied, in this summary.</a:t>
            </a:r>
            <a:endParaRPr lang="en-US" sz="12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783-26AD-4B42-9137-B69FDD3897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475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300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697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9011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1740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8703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428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2249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389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58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165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759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6A3D-23C1-4AB5-B7F5-B55AB5C6D959}" type="datetimeFigureOut">
              <a:rPr lang="en-IN" smtClean="0"/>
              <a:pPr/>
              <a:t>11-05-2017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295395-6EC6-4B60-82E7-F4A57BEA921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72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smith@seas.upenn.ed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2209800"/>
            <a:ext cx="10160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Git</a:t>
            </a:r>
          </a:p>
        </p:txBody>
      </p:sp>
      <p:sp>
        <p:nvSpPr>
          <p:cNvPr id="3075" name="Subtitle 1"/>
          <p:cNvSpPr>
            <a:spLocks noGrp="1"/>
          </p:cNvSpPr>
          <p:nvPr>
            <p:ph type="subTitle" idx="1"/>
          </p:nvPr>
        </p:nvSpPr>
        <p:spPr>
          <a:xfrm>
            <a:off x="1117600" y="3657600"/>
            <a:ext cx="10160000" cy="114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 distributed version control system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4E3C5E4-BA13-4A3D-8F2D-9514F6A949A7}" type="datetime5">
              <a:rPr lang="en-US" smtClean="0"/>
              <a:pPr/>
              <a:t>11-May-17</a:t>
            </a:fld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7872" y="3572074"/>
            <a:ext cx="8469405" cy="102592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5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content tracker</a:t>
            </a:r>
            <a:endParaRPr lang="en-US" sz="5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417639"/>
            <a:ext cx="6677719" cy="258531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0" b="1" spc="67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Stupid</a:t>
            </a:r>
            <a:endParaRPr lang="en-US" sz="16000" b="1" spc="67" dirty="0">
              <a:ln w="0"/>
              <a:solidFill>
                <a:schemeClr val="accent3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05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57556" y="54856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3351"/>
              <a:gd name="adj4" fmla="val 102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4" name="Line Callout 1 13"/>
          <p:cNvSpPr/>
          <p:nvPr/>
        </p:nvSpPr>
        <p:spPr>
          <a:xfrm>
            <a:off x="5232400" y="543726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6807200" y="5318920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759200" y="496351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pull (at least daily)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20" name="5-Point Star 19"/>
          <p:cNvSpPr/>
          <p:nvPr/>
        </p:nvSpPr>
        <p:spPr>
          <a:xfrm>
            <a:off x="6704724" y="5203015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467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57556" y="54856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1022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4" name="Line Callout 1 13"/>
          <p:cNvSpPr/>
          <p:nvPr/>
        </p:nvSpPr>
        <p:spPr>
          <a:xfrm>
            <a:off x="5232400" y="543726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3759200" y="496351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5334000" y="4849849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5234880" y="4744455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8605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57556" y="54856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3351"/>
              <a:gd name="adj4" fmla="val 9735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4" name="Line Callout 1 13"/>
          <p:cNvSpPr/>
          <p:nvPr/>
        </p:nvSpPr>
        <p:spPr>
          <a:xfrm>
            <a:off x="5232400" y="543726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merge idea (fast forward merge)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6807200" y="4814607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6702824" y="468848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6009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57556" y="54856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6231"/>
              <a:gd name="adj4" fmla="val 98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branch –d idea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6807200" y="4814607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6704724" y="4685700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2371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547973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push origin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6807200" y="4814607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6704724" y="469841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4985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Merge Flow vs. Rebase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547973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push origin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6807200" y="4814607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6704724" y="468235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4011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 – Merge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547973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4593101" y="2678265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4490625" y="2552342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6612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 – Merge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547973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6445864" y="280526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merge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8020664" y="2678265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542951" y="340743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J</a:t>
            </a:r>
            <a:endParaRPr lang="en-US" sz="3700" dirty="0"/>
          </a:p>
        </p:txBody>
      </p: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 flipV="1">
            <a:off x="2794001" y="3699517"/>
            <a:ext cx="2748951" cy="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29841" y="4040707"/>
            <a:ext cx="733275" cy="433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7918188" y="2552143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1089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 – Merge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504361" y="217026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547973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6445864" y="280526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push origin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8020664" y="2678265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542951" y="340743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J</a:t>
            </a:r>
            <a:endParaRPr lang="en-US" sz="3700" dirty="0"/>
          </a:p>
        </p:txBody>
      </p:sp>
      <p:cxnSp>
        <p:nvCxnSpPr>
          <p:cNvPr id="25" name="Straight Arrow Connector 24"/>
          <p:cNvCxnSpPr>
            <a:stCxn id="20" idx="1"/>
          </p:cNvCxnSpPr>
          <p:nvPr/>
        </p:nvCxnSpPr>
        <p:spPr>
          <a:xfrm flipH="1" flipV="1">
            <a:off x="2794001" y="3699517"/>
            <a:ext cx="2748951" cy="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29841" y="4040707"/>
            <a:ext cx="733275" cy="433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5-Point Star 29"/>
          <p:cNvSpPr/>
          <p:nvPr/>
        </p:nvSpPr>
        <p:spPr>
          <a:xfrm>
            <a:off x="7918188" y="2572871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11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 – Rebase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547973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3018301" y="281913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25003" y="341778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5232400" y="49416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4593101" y="2678265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4490625" y="2572871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674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 you think about 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0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 – Rebase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3280957" y="1420119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63358" y="3433856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80958" y="3433856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32355" y="373018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5232400" y="475374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98558" y="342944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49955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6434361" y="28798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rebase develop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2940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I’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6281961" y="417980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8009161" y="2739009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67555" y="3743672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63358" y="2569676"/>
            <a:ext cx="668997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676400" y="3091547"/>
            <a:ext cx="448603" cy="3374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5-Point Star 27"/>
          <p:cNvSpPr/>
          <p:nvPr/>
        </p:nvSpPr>
        <p:spPr>
          <a:xfrm>
            <a:off x="7906685" y="262116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7996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 – Rebase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434361" y="22244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63358" y="3433856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80958" y="3433856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32355" y="373018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6281961" y="4733883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4398558" y="342944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49955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6434361" y="28798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push origin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2940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I’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6281961" y="417980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8009161" y="2739009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67555" y="3743672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5-Point Star 24"/>
          <p:cNvSpPr/>
          <p:nvPr/>
        </p:nvSpPr>
        <p:spPr>
          <a:xfrm>
            <a:off x="7906685" y="262675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57715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Rebase Flow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46210" y="1659170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9406773" y="45457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5135770" y="166402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6253370" y="166402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04767" y="196035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9254373" y="296405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7370970" y="165961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922367" y="195594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48812" y="195594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9406773" y="111005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95352" y="1659170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I’</a:t>
            </a:r>
            <a:endParaRPr lang="en-US" sz="3700" dirty="0"/>
          </a:p>
        </p:txBody>
      </p:sp>
      <p:sp>
        <p:nvSpPr>
          <p:cNvPr id="11" name="Line Callout 1 10"/>
          <p:cNvSpPr/>
          <p:nvPr/>
        </p:nvSpPr>
        <p:spPr>
          <a:xfrm>
            <a:off x="9254373" y="240997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039967" y="197384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4203" y="4222788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5804767" y="296405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8" name="Rectangle 27"/>
          <p:cNvSpPr/>
          <p:nvPr/>
        </p:nvSpPr>
        <p:spPr>
          <a:xfrm>
            <a:off x="1425408" y="4975968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30" name="Rectangle 29"/>
          <p:cNvSpPr/>
          <p:nvPr/>
        </p:nvSpPr>
        <p:spPr>
          <a:xfrm>
            <a:off x="2543008" y="4975968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08703" y="4815454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094405" y="5272300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4532805" y="6273519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2264"/>
              <a:gd name="adj4" fmla="val -284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34" name="Rectangle 33"/>
          <p:cNvSpPr/>
          <p:nvPr/>
        </p:nvSpPr>
        <p:spPr>
          <a:xfrm>
            <a:off x="3660608" y="4971557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212005" y="526789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76805" y="4519565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Line Callout 1 37"/>
          <p:cNvSpPr/>
          <p:nvPr/>
        </p:nvSpPr>
        <p:spPr>
          <a:xfrm>
            <a:off x="5746269" y="359905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5408" y="421157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sp>
        <p:nvSpPr>
          <p:cNvPr id="40" name="Line Callout 1 39"/>
          <p:cNvSpPr/>
          <p:nvPr/>
        </p:nvSpPr>
        <p:spPr>
          <a:xfrm>
            <a:off x="4532805" y="57353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4123"/>
              <a:gd name="adj4" fmla="val -2768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42" name="Rectangle 41"/>
          <p:cNvSpPr/>
          <p:nvPr/>
        </p:nvSpPr>
        <p:spPr>
          <a:xfrm>
            <a:off x="4843356" y="420122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J</a:t>
            </a:r>
            <a:endParaRPr lang="en-US" sz="3700" dirty="0"/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2094406" y="4493304"/>
            <a:ext cx="2748951" cy="42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30247" y="4834494"/>
            <a:ext cx="733275" cy="4333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 bwMode="auto">
          <a:xfrm>
            <a:off x="7062424" y="5287835"/>
            <a:ext cx="4443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Merge Flow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321531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34696" y="0"/>
            <a:ext cx="9520158" cy="17059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Keeping it simple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8000" y="1583140"/>
            <a:ext cx="11379200" cy="527486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If you:</a:t>
            </a:r>
          </a:p>
          <a:p>
            <a:pPr lvl="1"/>
            <a:r>
              <a:rPr lang="en-US" sz="2100" b="1" dirty="0" smtClean="0"/>
              <a:t>Make sure you are current with the central repository</a:t>
            </a:r>
          </a:p>
          <a:p>
            <a:pPr lvl="1"/>
            <a:r>
              <a:rPr lang="en-US" sz="2100" b="1" dirty="0" smtClean="0"/>
              <a:t>Make some improvements to your code</a:t>
            </a:r>
          </a:p>
          <a:p>
            <a:pPr lvl="1"/>
            <a:r>
              <a:rPr lang="en-US" sz="2100" b="1" dirty="0" smtClean="0"/>
              <a:t>Update the central repository before anyone else does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Then you don</a:t>
            </a:r>
            <a:r>
              <a:rPr lang="en-US" altLang="en-US" sz="2800" b="1" dirty="0" smtClean="0">
                <a:solidFill>
                  <a:schemeClr val="accent1"/>
                </a:solidFill>
              </a:rPr>
              <a:t>’</a:t>
            </a:r>
            <a:r>
              <a:rPr lang="en-US" sz="2800" b="1" dirty="0" smtClean="0">
                <a:solidFill>
                  <a:schemeClr val="accent1"/>
                </a:solidFill>
              </a:rPr>
              <a:t>t have to worry about resolving conflicts or working with multiple branches</a:t>
            </a:r>
          </a:p>
          <a:p>
            <a:pPr lvl="1"/>
            <a:r>
              <a:rPr lang="en-US" sz="2200" dirty="0" smtClean="0"/>
              <a:t>All the complexity in </a:t>
            </a:r>
            <a:r>
              <a:rPr lang="en-US" sz="2200" dirty="0" err="1" smtClean="0"/>
              <a:t>git</a:t>
            </a:r>
            <a:r>
              <a:rPr lang="en-US" sz="2200" dirty="0" smtClean="0"/>
              <a:t> comes from dealing with these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chemeClr val="accent1"/>
                </a:solidFill>
              </a:rPr>
              <a:t>Therefore:</a:t>
            </a:r>
          </a:p>
          <a:p>
            <a:pPr lvl="1"/>
            <a:r>
              <a:rPr lang="en-US" sz="2200" b="1" dirty="0" smtClean="0"/>
              <a:t>Make sure you are up-to-date before starting to work</a:t>
            </a:r>
          </a:p>
          <a:p>
            <a:pPr lvl="1"/>
            <a:r>
              <a:rPr lang="en-US" sz="2200" b="1" dirty="0" smtClean="0"/>
              <a:t>Commit and update the central repository frequently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B7D38C-C2F5-4CDC-86E8-01AD742E8419}" type="slidenum">
              <a:rPr lang="en-US" smtClean="0"/>
              <a:pPr/>
              <a:t>113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ever you think about it…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149600" y="3833507"/>
            <a:ext cx="1397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8000" b="1" kern="0" spc="67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Git is </a:t>
            </a:r>
            <a:r>
              <a:rPr lang="en-US" sz="8000" b="1" u="sng" kern="0" spc="67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SUPER</a:t>
            </a:r>
            <a:r>
              <a:rPr lang="en-US" sz="8000" b="1" kern="0" spc="67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cool</a:t>
            </a:r>
            <a:endParaRPr lang="en-US" sz="8000" b="1" kern="0" spc="67" dirty="0">
              <a:ln w="0"/>
              <a:solidFill>
                <a:schemeClr val="accent4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0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24423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Everyone has the complete history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786198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Everything is done offline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589" y="6160373"/>
            <a:ext cx="4236090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3700" dirty="0" smtClean="0">
                <a:solidFill>
                  <a:schemeClr val="bg2">
                    <a:lumMod val="50000"/>
                  </a:schemeClr>
                </a:solidFill>
              </a:rPr>
              <a:t>…except push/pull</a:t>
            </a:r>
            <a:endParaRPr lang="en-US" sz="3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24423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Everyone has the complete history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7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786198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Everything is done offline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24423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Everyone has the complete history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47973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No central authority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6427" y="6160373"/>
            <a:ext cx="517378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3700" dirty="0" smtClean="0">
                <a:solidFill>
                  <a:schemeClr val="bg2">
                    <a:lumMod val="50000"/>
                  </a:schemeClr>
                </a:solidFill>
              </a:rPr>
              <a:t>…except by convention</a:t>
            </a:r>
            <a:endParaRPr lang="en-US" sz="3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4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786198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Everything is done offline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24423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Everyone has the complete history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47973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No central authority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473285"/>
            <a:ext cx="12156139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Changes can be shared without a server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2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Download and install Git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There are online materials that are better than any that I could provide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Here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 the standard one: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http://git-scm.com/downloads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/>
              <a:t>Note: Git is primarily a command-line tool</a:t>
            </a:r>
          </a:p>
          <a:p>
            <a:r>
              <a:rPr lang="en-US" sz="2400" dirty="0" smtClean="0"/>
              <a:t>Though , prefer GUIs over command-line tools,  GIT GUIs are more trouble than they are worth (YMMV)</a:t>
            </a:r>
          </a:p>
          <a:p>
            <a:endParaRPr lang="en-US" sz="2400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61977E-A919-48A3-AD64-2393979C6F06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yourself to Git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Enter these lines (with appropriate changes):</a:t>
            </a:r>
          </a:p>
          <a:p>
            <a:pPr lvl="1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--global user.name "John Smith"</a:t>
            </a:r>
          </a:p>
          <a:p>
            <a:pPr lvl="1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--global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user.email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  <a:hlinkClick r:id="rId2"/>
              </a:rPr>
              <a:t>jsmith@seas.upenn.edu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You only need to do this once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Git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config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--list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check with the configuration</a:t>
            </a:r>
          </a:p>
          <a:p>
            <a:r>
              <a:rPr lang="en-US" dirty="0" smtClean="0"/>
              <a:t>If you want to use a different name/email address for a particular project, you can change it for just that project</a:t>
            </a:r>
          </a:p>
          <a:p>
            <a:pPr lvl="1"/>
            <a:r>
              <a:rPr lang="en-US" sz="19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cd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 to the project directory</a:t>
            </a:r>
          </a:p>
          <a:p>
            <a:pPr lvl="1"/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Use the above commands, but leave out the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global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0937E2-9D10-4A08-92F7-7EF3AF7BF3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00723"/>
            <a:ext cx="9520158" cy="6690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Git Work Flow</a:t>
            </a:r>
            <a:endParaRPr lang="en-IN" sz="4000" b="1" dirty="0"/>
          </a:p>
        </p:txBody>
      </p:sp>
      <p:pic>
        <p:nvPicPr>
          <p:cNvPr id="1026" name="Picture 1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2458"/>
            <a:ext cx="12191999" cy="515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745501"/>
          </a:xfrm>
        </p:spPr>
        <p:txBody>
          <a:bodyPr/>
          <a:lstStyle/>
          <a:p>
            <a:r>
              <a:rPr lang="en-US" dirty="0" smtClean="0"/>
              <a:t>Version control systems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34696" y="1505416"/>
            <a:ext cx="9520158" cy="396093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Version control (or revision control, or source control) is all about managing multiple versions of documents, programs, web sites, etc.</a:t>
            </a:r>
          </a:p>
          <a:p>
            <a:pPr lvl="1"/>
            <a:r>
              <a:rPr lang="en-US" dirty="0" smtClean="0"/>
              <a:t>Almost all </a:t>
            </a:r>
            <a:r>
              <a:rPr lang="en-US" altLang="en-US" dirty="0" smtClean="0"/>
              <a:t>“</a:t>
            </a:r>
            <a:r>
              <a:rPr lang="en-US" dirty="0" smtClean="0"/>
              <a:t>real</a:t>
            </a:r>
            <a:r>
              <a:rPr lang="en-US" altLang="en-US" dirty="0" smtClean="0"/>
              <a:t>”</a:t>
            </a:r>
            <a:r>
              <a:rPr lang="en-US" dirty="0" smtClean="0"/>
              <a:t> projects use some kind of version control</a:t>
            </a:r>
          </a:p>
          <a:p>
            <a:pPr lvl="1"/>
            <a:r>
              <a:rPr lang="en-US" dirty="0" smtClean="0"/>
              <a:t>Essential for team projects, but also very useful for individual projects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Some well-known version control systems are CVS, Subversion, Mercurial, and Git</a:t>
            </a:r>
          </a:p>
          <a:p>
            <a:pPr lvl="1"/>
            <a:r>
              <a:rPr lang="en-US" dirty="0" smtClean="0"/>
              <a:t>CVS and Subversion use a </a:t>
            </a:r>
            <a:r>
              <a:rPr lang="en-US" altLang="en-US" dirty="0" smtClean="0"/>
              <a:t>“</a:t>
            </a:r>
            <a:r>
              <a:rPr lang="en-US" dirty="0" smtClean="0"/>
              <a:t>central</a:t>
            </a:r>
            <a:r>
              <a:rPr lang="en-US" altLang="en-US" dirty="0" smtClean="0"/>
              <a:t>”</a:t>
            </a:r>
            <a:r>
              <a:rPr lang="en-US" dirty="0" smtClean="0"/>
              <a:t> repository; users </a:t>
            </a:r>
            <a:r>
              <a:rPr lang="en-US" altLang="en-US" dirty="0" smtClean="0"/>
              <a:t>“</a:t>
            </a:r>
            <a:r>
              <a:rPr lang="en-US" dirty="0" smtClean="0"/>
              <a:t>check out</a:t>
            </a:r>
            <a:r>
              <a:rPr lang="en-US" altLang="en-US" dirty="0" smtClean="0"/>
              <a:t>”</a:t>
            </a:r>
            <a:r>
              <a:rPr lang="en-US" dirty="0" smtClean="0"/>
              <a:t> files, work on them, and </a:t>
            </a:r>
            <a:r>
              <a:rPr lang="en-US" altLang="en-US" dirty="0" smtClean="0"/>
              <a:t>“</a:t>
            </a:r>
            <a:r>
              <a:rPr lang="en-US" dirty="0" smtClean="0"/>
              <a:t>check them in</a:t>
            </a:r>
            <a:r>
              <a:rPr lang="en-US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Mercurial and Git treat all repositories as equal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Distributed systems like Mercurial and Git are newer and are gradually replacing centralized systems like CVS and Subversion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13587B-40A7-424D-A49B-8F9F5336046A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5113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and fill a repository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534696" y="1349298"/>
            <a:ext cx="9520158" cy="41170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1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cd</a:t>
            </a:r>
            <a:r>
              <a:rPr lang="en-US" sz="2100" b="1" dirty="0" smtClean="0">
                <a:solidFill>
                  <a:schemeClr val="accent1"/>
                </a:solidFill>
              </a:rPr>
              <a:t>  to the project directory you want to use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100" b="1" dirty="0" smtClean="0">
                <a:solidFill>
                  <a:schemeClr val="accent1"/>
                </a:solidFill>
              </a:rPr>
              <a:t>Type in </a:t>
            </a:r>
            <a:r>
              <a:rPr lang="en-US" sz="21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1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init</a:t>
            </a:r>
          </a:p>
          <a:p>
            <a:pPr marL="914400" lvl="1" indent="-514350">
              <a:buSzPct val="100000"/>
            </a:pPr>
            <a:r>
              <a:rPr lang="en-US" sz="2100" dirty="0" smtClean="0"/>
              <a:t>This creates the repository (a directory named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100" dirty="0" smtClean="0"/>
              <a:t>)</a:t>
            </a:r>
          </a:p>
          <a:p>
            <a:pPr marL="914400" lvl="1" indent="-514350">
              <a:buSzPct val="100000"/>
            </a:pPr>
            <a:r>
              <a:rPr lang="en-US" sz="2100" dirty="0" smtClean="0"/>
              <a:t>You seldom (if ever) need to look inside this directory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100" b="1" dirty="0" smtClean="0">
                <a:solidFill>
                  <a:schemeClr val="accent1"/>
                </a:solidFill>
              </a:rPr>
              <a:t>Type in </a:t>
            </a:r>
            <a:r>
              <a:rPr lang="en-US" sz="21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1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add .</a:t>
            </a:r>
          </a:p>
          <a:p>
            <a:pPr marL="914400" lvl="1" indent="-514350">
              <a:buSzPct val="100000"/>
            </a:pPr>
            <a:r>
              <a:rPr lang="en-US" sz="2100" dirty="0" smtClean="0"/>
              <a:t>The period at the end is part of this command!</a:t>
            </a:r>
          </a:p>
          <a:p>
            <a:pPr marL="1314450" lvl="2" indent="-514350">
              <a:buSzPct val="100000"/>
            </a:pPr>
            <a:r>
              <a:rPr lang="en-US" sz="2100" dirty="0" smtClean="0"/>
              <a:t>Period means “this directory”</a:t>
            </a:r>
          </a:p>
          <a:p>
            <a:pPr marL="914400" lvl="1" indent="-514350">
              <a:buSzPct val="100000"/>
            </a:pPr>
            <a:r>
              <a:rPr lang="en-US" sz="2100" dirty="0" smtClean="0"/>
              <a:t>This adds all your current files to the repository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100" b="1" dirty="0" smtClean="0">
                <a:solidFill>
                  <a:schemeClr val="accent1"/>
                </a:solidFill>
              </a:rPr>
              <a:t>Type in </a:t>
            </a:r>
            <a:r>
              <a:rPr lang="en-US" sz="21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1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commit –m "Initial commit"</a:t>
            </a:r>
          </a:p>
          <a:p>
            <a:pPr marL="914400" lvl="1" indent="-514350">
              <a:buSzPct val="100000"/>
            </a:pPr>
            <a:r>
              <a:rPr lang="en-US" sz="2100" dirty="0" smtClean="0"/>
              <a:t>You can use a different commit message, if you like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9A766BC-8419-444B-B9E5-CB806A42325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544779"/>
          </a:xfrm>
        </p:spPr>
        <p:txBody>
          <a:bodyPr/>
          <a:lstStyle/>
          <a:p>
            <a:r>
              <a:rPr lang="en-US" dirty="0" smtClean="0"/>
              <a:t>Clone a repository from elsewhere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08000" y="1895707"/>
            <a:ext cx="11074400" cy="4236807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6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clone </a:t>
            </a:r>
            <a:r>
              <a:rPr lang="en-US" sz="2600" b="1" i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URL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6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clone</a:t>
            </a:r>
            <a:r>
              <a:rPr lang="en-US" sz="2600" b="1" i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URL </a:t>
            </a:r>
            <a:r>
              <a:rPr lang="en-US" sz="2600" b="1" i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mypath</a:t>
            </a:r>
            <a:endParaRPr lang="en-US" sz="2600" b="1" i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 smtClean="0"/>
              <a:t>These make an exact copy of the repository at the given URL</a:t>
            </a:r>
          </a:p>
          <a:p>
            <a:r>
              <a:rPr lang="en-US" sz="22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2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clone git://github.com/</a:t>
            </a:r>
            <a:r>
              <a:rPr lang="en-US" sz="2200" b="1" i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rest_of_path</a:t>
            </a:r>
            <a:r>
              <a:rPr lang="en-US" sz="22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200" b="1" i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file.git</a:t>
            </a:r>
          </a:p>
          <a:p>
            <a:pPr lvl="1"/>
            <a:r>
              <a:rPr lang="en-US" sz="2000" dirty="0" err="1" smtClean="0"/>
              <a:t>Github</a:t>
            </a:r>
            <a:r>
              <a:rPr lang="en-US" sz="2000" dirty="0" smtClean="0"/>
              <a:t> is the most popular (free) public repository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All repositories are equal</a:t>
            </a:r>
          </a:p>
          <a:p>
            <a:pPr lvl="1"/>
            <a:r>
              <a:rPr lang="en-US" sz="2000" dirty="0" smtClean="0"/>
              <a:t>But you can treat some particular repository (such as one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) as the “master” directory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Typically, each team member works in his/her own repository, and “merges” with other repositories as appropriate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91B079-D5F2-4584-9C09-2AFE68CE889A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3886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repository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34696" y="1237786"/>
            <a:ext cx="9520158" cy="4895386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Your top-level working directory contains everything about your project</a:t>
            </a:r>
          </a:p>
          <a:p>
            <a:pPr lvl="1"/>
            <a:r>
              <a:rPr lang="en-US" sz="1600" b="1" dirty="0" smtClean="0"/>
              <a:t>The working directory probably contains many subdirectories—source code, binaries, documentation, data files, etc.</a:t>
            </a:r>
          </a:p>
          <a:p>
            <a:pPr lvl="1"/>
            <a:r>
              <a:rPr lang="en-US" sz="1600" b="1" dirty="0" smtClean="0"/>
              <a:t>One of these subdirectories, named </a:t>
            </a:r>
            <a:r>
              <a:rPr lang="en-US" sz="1600" b="1" dirty="0" smtClean="0">
                <a:latin typeface="Trebuchet MS" pitchFamily="34" charset="0"/>
              </a:rPr>
              <a:t>.</a:t>
            </a:r>
            <a:r>
              <a:rPr lang="en-US" sz="1600" b="1" dirty="0" err="1" smtClean="0">
                <a:latin typeface="Trebuchet MS" pitchFamily="34" charset="0"/>
              </a:rPr>
              <a:t>git</a:t>
            </a:r>
            <a:r>
              <a:rPr lang="en-US" sz="1600" b="1" dirty="0" smtClean="0"/>
              <a:t>, is your repository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At any time, you can take a 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“</a:t>
            </a:r>
            <a:r>
              <a:rPr lang="en-US" sz="1800" b="1" dirty="0" smtClean="0">
                <a:solidFill>
                  <a:schemeClr val="accent1"/>
                </a:solidFill>
              </a:rPr>
              <a:t>snapshot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”</a:t>
            </a:r>
            <a:r>
              <a:rPr lang="en-US" sz="1800" b="1" dirty="0" smtClean="0">
                <a:solidFill>
                  <a:schemeClr val="accent1"/>
                </a:solidFill>
              </a:rPr>
              <a:t> of everything (or selected things) in your project directory, and put it in your repository</a:t>
            </a:r>
          </a:p>
          <a:p>
            <a:pPr lvl="1"/>
            <a:r>
              <a:rPr lang="en-US" sz="1600" b="1" dirty="0" smtClean="0"/>
              <a:t>This </a:t>
            </a:r>
            <a:r>
              <a:rPr lang="en-US" altLang="en-US" sz="1600" b="1" dirty="0" smtClean="0"/>
              <a:t>“</a:t>
            </a:r>
            <a:r>
              <a:rPr lang="en-US" sz="1600" b="1" dirty="0" smtClean="0"/>
              <a:t>snapshot</a:t>
            </a:r>
            <a:r>
              <a:rPr lang="en-US" altLang="en-US" sz="1600" b="1" dirty="0" smtClean="0"/>
              <a:t>”</a:t>
            </a:r>
            <a:r>
              <a:rPr lang="en-US" sz="1600" b="1" dirty="0" smtClean="0"/>
              <a:t> is called a commit object</a:t>
            </a:r>
          </a:p>
          <a:p>
            <a:pPr lvl="1"/>
            <a:r>
              <a:rPr lang="en-US" sz="1600" b="1" dirty="0" smtClean="0"/>
              <a:t>The commit object contains (1) a set of files, (2) references to the </a:t>
            </a:r>
            <a:r>
              <a:rPr lang="en-US" altLang="en-US" sz="1600" b="1" dirty="0" smtClean="0"/>
              <a:t>“</a:t>
            </a:r>
            <a:r>
              <a:rPr lang="en-US" sz="1600" b="1" dirty="0" smtClean="0"/>
              <a:t>parents</a:t>
            </a:r>
            <a:r>
              <a:rPr lang="en-US" altLang="en-US" sz="1600" b="1" dirty="0" smtClean="0"/>
              <a:t>”</a:t>
            </a:r>
            <a:r>
              <a:rPr lang="en-US" sz="1600" b="1" dirty="0" smtClean="0"/>
              <a:t> of the commit object, and (3) a unique </a:t>
            </a:r>
            <a:r>
              <a:rPr lang="en-US" altLang="en-US" sz="1600" b="1" dirty="0" smtClean="0"/>
              <a:t>“</a:t>
            </a:r>
            <a:r>
              <a:rPr lang="en-US" sz="1600" b="1" dirty="0" smtClean="0"/>
              <a:t>SHA1</a:t>
            </a:r>
            <a:r>
              <a:rPr lang="en-US" altLang="en-US" sz="1600" b="1" dirty="0" smtClean="0"/>
              <a:t>”</a:t>
            </a:r>
            <a:r>
              <a:rPr lang="en-US" sz="1600" b="1" dirty="0" smtClean="0"/>
              <a:t> name</a:t>
            </a:r>
          </a:p>
          <a:p>
            <a:pPr lvl="1"/>
            <a:r>
              <a:rPr lang="en-US" sz="1600" b="1" dirty="0" smtClean="0"/>
              <a:t>Commit objects do </a:t>
            </a:r>
            <a:r>
              <a:rPr lang="en-US" sz="1600" b="1" i="1" dirty="0" smtClean="0"/>
              <a:t>not</a:t>
            </a:r>
            <a:r>
              <a:rPr lang="en-US" sz="1600" b="1" dirty="0" smtClean="0"/>
              <a:t> require huge amounts of memory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You can work as much as you like in your working directory, but the repository isn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’</a:t>
            </a:r>
            <a:r>
              <a:rPr lang="en-US" sz="1800" b="1" dirty="0" smtClean="0">
                <a:solidFill>
                  <a:schemeClr val="accent1"/>
                </a:solidFill>
              </a:rPr>
              <a:t>t updated until you </a:t>
            </a:r>
            <a:r>
              <a:rPr lang="en-US" sz="18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sz="1800" b="1" dirty="0" smtClean="0">
                <a:solidFill>
                  <a:schemeClr val="accent1"/>
                </a:solidFill>
              </a:rPr>
              <a:t> something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62726E-4E8F-45CD-AA3D-F62C4314EC92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3300FF"/>
                </a:solidFill>
                <a:latin typeface="Trebuchet MS" pitchFamily="34" charset="0"/>
              </a:rPr>
              <a:t>init</a:t>
            </a:r>
            <a:r>
              <a:rPr lang="en-US" smtClean="0">
                <a:solidFill>
                  <a:srgbClr val="3300FF"/>
                </a:solidFill>
              </a:rPr>
              <a:t> </a:t>
            </a:r>
            <a:r>
              <a:rPr lang="en-US" smtClean="0"/>
              <a:t>and the </a:t>
            </a:r>
            <a:r>
              <a:rPr lang="en-US" smtClean="0">
                <a:solidFill>
                  <a:srgbClr val="3300FF"/>
                </a:solidFill>
                <a:latin typeface="Trebuchet MS" pitchFamily="34" charset="0"/>
              </a:rPr>
              <a:t>.git </a:t>
            </a:r>
            <a:r>
              <a:rPr lang="en-US" smtClean="0"/>
              <a:t>repository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When you said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 your project directory, or when you cloned an existing project, you created a repository</a:t>
            </a:r>
            <a:endParaRPr lang="en-US" dirty="0" smtClean="0">
              <a:solidFill>
                <a:schemeClr val="accent1"/>
              </a:solidFill>
              <a:latin typeface="Trebuchet MS" pitchFamily="34" charset="0"/>
            </a:endParaRPr>
          </a:p>
          <a:p>
            <a:pPr lvl="1"/>
            <a:r>
              <a:rPr lang="en-US" dirty="0" smtClean="0"/>
              <a:t>The repository is a subdirectory named </a:t>
            </a:r>
            <a:r>
              <a:rPr lang="en-US" dirty="0" smtClean="0">
                <a:latin typeface="Trebuchet MS" pitchFamily="34" charset="0"/>
              </a:rPr>
              <a:t>.</a:t>
            </a:r>
            <a:r>
              <a:rPr lang="en-US" dirty="0" err="1" smtClean="0">
                <a:latin typeface="Trebuchet MS" pitchFamily="34" charset="0"/>
              </a:rPr>
              <a:t>git</a:t>
            </a:r>
            <a:r>
              <a:rPr lang="en-US" dirty="0" smtClean="0">
                <a:latin typeface="Trebuchet MS" pitchFamily="34" charset="0"/>
              </a:rPr>
              <a:t> </a:t>
            </a:r>
            <a:r>
              <a:rPr lang="en-US" dirty="0" smtClean="0"/>
              <a:t>containing various files</a:t>
            </a:r>
          </a:p>
          <a:p>
            <a:pPr lvl="1"/>
            <a:r>
              <a:rPr lang="en-US" dirty="0" smtClean="0"/>
              <a:t>The dot indicates a </a:t>
            </a:r>
            <a:r>
              <a:rPr lang="en-US" altLang="en-US" dirty="0" smtClean="0"/>
              <a:t>“</a:t>
            </a:r>
            <a:r>
              <a:rPr lang="en-US" dirty="0" smtClean="0"/>
              <a:t>hidden</a:t>
            </a:r>
            <a:r>
              <a:rPr lang="en-US" altLang="en-US" dirty="0" smtClean="0"/>
              <a:t>”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You do </a:t>
            </a:r>
            <a:r>
              <a:rPr lang="en-US" i="1" dirty="0" smtClean="0"/>
              <a:t>not</a:t>
            </a:r>
            <a:r>
              <a:rPr lang="en-US" dirty="0" smtClean="0"/>
              <a:t> work directly with the contents of that directory; various </a:t>
            </a:r>
            <a:r>
              <a:rPr lang="en-US" dirty="0" err="1" smtClean="0"/>
              <a:t>git</a:t>
            </a:r>
            <a:r>
              <a:rPr lang="en-US" dirty="0" smtClean="0"/>
              <a:t> commands do that for you</a:t>
            </a:r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do</a:t>
            </a:r>
            <a:r>
              <a:rPr lang="en-US" dirty="0" smtClean="0"/>
              <a:t> need a basic understanding of what is in the repository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68DD2D-90F9-449F-A410-A17648E513F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commits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8000" y="1984916"/>
            <a:ext cx="11432117" cy="456828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You do your work in your project directory, as usual</a:t>
            </a:r>
          </a:p>
          <a:p>
            <a:r>
              <a:rPr lang="en-US" sz="2000" dirty="0" smtClean="0"/>
              <a:t>If you create new files and/or folders, they are </a:t>
            </a:r>
            <a:r>
              <a:rPr lang="en-US" sz="2000" i="1" dirty="0" smtClean="0"/>
              <a:t>not tracked</a:t>
            </a:r>
            <a:r>
              <a:rPr lang="en-US" sz="2000" dirty="0" smtClean="0"/>
              <a:t> by Git unless you ask it to do so</a:t>
            </a:r>
          </a:p>
          <a:p>
            <a:pPr lvl="1"/>
            <a:r>
              <a:rPr lang="en-US" sz="22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2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add </a:t>
            </a:r>
            <a:r>
              <a:rPr lang="en-US" sz="2200" b="1" i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newFile1 newFolder1 newFolder2 newFile2</a:t>
            </a:r>
          </a:p>
          <a:p>
            <a:r>
              <a:rPr lang="en-US" sz="2000" dirty="0" smtClean="0"/>
              <a:t>Committing makes a “snapshot” of everything being tracked into your repository</a:t>
            </a:r>
          </a:p>
          <a:p>
            <a:pPr lvl="1"/>
            <a:r>
              <a:rPr lang="en-US" sz="1800" dirty="0" smtClean="0"/>
              <a:t>A message telling what you have done is required</a:t>
            </a:r>
          </a:p>
          <a:p>
            <a:pPr lvl="1"/>
            <a:r>
              <a:rPr lang="en-US" sz="22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2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commit –m “</a:t>
            </a:r>
            <a:r>
              <a:rPr lang="en-US" sz="22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Uncrevulated</a:t>
            </a:r>
            <a:r>
              <a:rPr lang="en-US" sz="22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the conundrum bar”</a:t>
            </a:r>
          </a:p>
          <a:p>
            <a:pPr lvl="1"/>
            <a:r>
              <a:rPr lang="en-US" sz="22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2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commit</a:t>
            </a:r>
          </a:p>
          <a:p>
            <a:pPr lvl="2"/>
            <a:r>
              <a:rPr lang="en-US" sz="1800" dirty="0" smtClean="0">
                <a:cs typeface="Consolas" pitchFamily="49" charset="0"/>
              </a:rPr>
              <a:t>This version opens an editor for you the enter the message</a:t>
            </a:r>
          </a:p>
          <a:p>
            <a:pPr lvl="2"/>
            <a:r>
              <a:rPr lang="en-US" sz="1800" dirty="0" smtClean="0">
                <a:cs typeface="Consolas" pitchFamily="49" charset="0"/>
              </a:rPr>
              <a:t>To finish, save and quit the editor</a:t>
            </a:r>
          </a:p>
          <a:p>
            <a:r>
              <a:rPr lang="en-US" sz="2400" dirty="0" smtClean="0">
                <a:cs typeface="Consolas" pitchFamily="49" charset="0"/>
              </a:rPr>
              <a:t>Format of the commit message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One line containing the complete summary</a:t>
            </a:r>
          </a:p>
          <a:p>
            <a:pPr lvl="1"/>
            <a:r>
              <a:rPr lang="en-US" sz="1800" dirty="0" smtClean="0">
                <a:cs typeface="Consolas" pitchFamily="49" charset="0"/>
              </a:rPr>
              <a:t>If more than one line, the second line must be blank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3F7AC5-B469-4DCC-B46C-53A67A72D8B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Commits and graphs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08000" y="1884556"/>
            <a:ext cx="11480800" cy="466864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1"/>
                </a:solidFill>
              </a:rPr>
              <a:t>commit</a:t>
            </a:r>
            <a:r>
              <a:rPr lang="en-US" sz="2400" dirty="0" smtClean="0"/>
              <a:t> is when you tell </a:t>
            </a:r>
            <a:r>
              <a:rPr lang="en-US" sz="2400" dirty="0" err="1" smtClean="0"/>
              <a:t>git</a:t>
            </a:r>
            <a:r>
              <a:rPr lang="en-US" sz="2400" dirty="0" smtClean="0"/>
              <a:t> that a change (or addition) you have made is ready to be included in the project</a:t>
            </a:r>
          </a:p>
          <a:p>
            <a:r>
              <a:rPr lang="en-US" sz="2400" dirty="0" smtClean="0"/>
              <a:t>When you commit your change to </a:t>
            </a:r>
            <a:r>
              <a:rPr lang="en-US" sz="2400" dirty="0" err="1" smtClean="0"/>
              <a:t>git</a:t>
            </a:r>
            <a:r>
              <a:rPr lang="en-US" sz="2400" dirty="0" smtClean="0"/>
              <a:t>, it creates a </a:t>
            </a:r>
            <a:r>
              <a:rPr lang="en-US" sz="2400" dirty="0" smtClean="0">
                <a:solidFill>
                  <a:schemeClr val="accent1"/>
                </a:solidFill>
              </a:rPr>
              <a:t>commit object</a:t>
            </a:r>
          </a:p>
          <a:p>
            <a:pPr lvl="1"/>
            <a:r>
              <a:rPr lang="en-US" sz="2000" dirty="0" smtClean="0"/>
              <a:t>A commit object represents the complete state of the project, including all the files in the project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i="1" dirty="0" smtClean="0"/>
              <a:t>very first </a:t>
            </a:r>
            <a:r>
              <a:rPr lang="en-US" sz="2000" dirty="0" smtClean="0"/>
              <a:t>commit object has no </a:t>
            </a:r>
            <a:r>
              <a:rPr lang="en-US" altLang="en-US" sz="2000" dirty="0" smtClean="0"/>
              <a:t>“</a:t>
            </a:r>
            <a:r>
              <a:rPr lang="en-US" sz="2000" dirty="0" smtClean="0"/>
              <a:t>parents</a:t>
            </a:r>
            <a:r>
              <a:rPr lang="en-US" altLang="en-US" sz="2000" dirty="0" smtClean="0"/>
              <a:t>”</a:t>
            </a:r>
            <a:endParaRPr lang="en-US" sz="2000" dirty="0" smtClean="0"/>
          </a:p>
          <a:p>
            <a:pPr lvl="1"/>
            <a:r>
              <a:rPr lang="en-US" sz="2000" dirty="0" smtClean="0"/>
              <a:t>Usually, you take some commit object, make some changes, and create a new commit object; the original commit object is the parent of the new commit object</a:t>
            </a:r>
          </a:p>
          <a:p>
            <a:pPr lvl="2"/>
            <a:r>
              <a:rPr lang="en-US" sz="1800" dirty="0" smtClean="0"/>
              <a:t>Hence, most commit objects have a single parent</a:t>
            </a:r>
          </a:p>
          <a:p>
            <a:pPr lvl="1"/>
            <a:r>
              <a:rPr lang="en-US" sz="2000" dirty="0" smtClean="0"/>
              <a:t>You can also </a:t>
            </a:r>
            <a:r>
              <a:rPr lang="en-US" sz="2000" dirty="0" smtClean="0">
                <a:solidFill>
                  <a:schemeClr val="accent1"/>
                </a:solidFill>
              </a:rPr>
              <a:t>merge</a:t>
            </a:r>
            <a:r>
              <a:rPr lang="en-US" sz="2000" dirty="0" smtClean="0"/>
              <a:t> two commit objects to form a new one</a:t>
            </a:r>
          </a:p>
          <a:p>
            <a:pPr lvl="2"/>
            <a:r>
              <a:rPr lang="en-US" sz="1800" dirty="0" smtClean="0"/>
              <a:t>The new commit object has two parents</a:t>
            </a:r>
          </a:p>
          <a:p>
            <a:r>
              <a:rPr lang="en-US" sz="2600" dirty="0" smtClean="0"/>
              <a:t>Hence, commit objects form a </a:t>
            </a:r>
            <a:r>
              <a:rPr lang="en-US" sz="2600" b="1" dirty="0" smtClean="0"/>
              <a:t>directed graph</a:t>
            </a:r>
          </a:p>
          <a:p>
            <a:pPr lvl="1"/>
            <a:r>
              <a:rPr lang="en-US" sz="2200" dirty="0" smtClean="0"/>
              <a:t>Git is all about using and manipulating this graph</a:t>
            </a:r>
          </a:p>
          <a:p>
            <a:endParaRPr lang="en-US" sz="24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F9A119-638F-43FF-8F5A-93B3C7FBB784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78232"/>
          </a:xfrm>
        </p:spPr>
        <p:txBody>
          <a:bodyPr/>
          <a:lstStyle/>
          <a:p>
            <a:r>
              <a:rPr lang="en-US" dirty="0" smtClean="0"/>
              <a:t>Working with your own repository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534696" y="1349298"/>
            <a:ext cx="9520158" cy="4995746"/>
          </a:xfrm>
        </p:spPr>
        <p:txBody>
          <a:bodyPr>
            <a:noAutofit/>
          </a:bodyPr>
          <a:lstStyle/>
          <a:p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chemeClr val="accent1"/>
                </a:solidFill>
              </a:rPr>
              <a:t>head </a:t>
            </a:r>
            <a:r>
              <a:rPr lang="en-US" sz="1800" dirty="0" smtClean="0"/>
              <a:t>is a reference to a commit object</a:t>
            </a:r>
          </a:p>
          <a:p>
            <a:r>
              <a:rPr lang="en-US" sz="1800" dirty="0" smtClean="0"/>
              <a:t>The </a:t>
            </a:r>
            <a:r>
              <a:rPr lang="en-US" altLang="en-US" sz="1800" dirty="0" smtClean="0"/>
              <a:t>“</a:t>
            </a:r>
            <a:r>
              <a:rPr lang="en-US" sz="1800" dirty="0" smtClean="0"/>
              <a:t>current head</a:t>
            </a:r>
            <a:r>
              <a:rPr lang="en-US" altLang="en-US" sz="1800" dirty="0" smtClean="0"/>
              <a:t>”</a:t>
            </a:r>
            <a:r>
              <a:rPr lang="en-US" sz="1800" dirty="0" smtClean="0"/>
              <a:t> is called </a:t>
            </a:r>
            <a:r>
              <a:rPr lang="en-US" sz="1800" b="1" dirty="0" smtClean="0">
                <a:solidFill>
                  <a:schemeClr val="accent1"/>
                </a:solidFill>
                <a:latin typeface="Trebuchet MS" pitchFamily="34" charset="0"/>
              </a:rPr>
              <a:t>HEAD</a:t>
            </a:r>
            <a:r>
              <a:rPr lang="en-US" sz="1800" dirty="0" smtClean="0"/>
              <a:t> (all caps)</a:t>
            </a:r>
          </a:p>
          <a:p>
            <a:r>
              <a:rPr lang="en-US" sz="1800" dirty="0" smtClean="0"/>
              <a:t>Usually, you will take </a:t>
            </a:r>
            <a:r>
              <a:rPr lang="en-US" sz="1800" dirty="0" smtClean="0">
                <a:solidFill>
                  <a:schemeClr val="accent2"/>
                </a:solidFill>
                <a:latin typeface="Trebuchet MS" pitchFamily="34" charset="0"/>
              </a:rPr>
              <a:t>HEAD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smtClean="0"/>
              <a:t>(the current commit object), make some changes to it, and commit the changes, creating a new current commit object</a:t>
            </a:r>
          </a:p>
          <a:p>
            <a:pPr lvl="1"/>
            <a:r>
              <a:rPr lang="en-US" dirty="0" smtClean="0"/>
              <a:t>This results in a linear graph:  </a:t>
            </a:r>
            <a:r>
              <a:rPr lang="en-US" dirty="0" smtClean="0">
                <a:latin typeface="Trebuchet MS" pitchFamily="34" charset="0"/>
              </a:rPr>
              <a:t>A </a:t>
            </a:r>
            <a:r>
              <a:rPr lang="en-US" dirty="0" smtClean="0">
                <a:latin typeface="Trebuchet MS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Trebuchet MS" pitchFamily="34" charset="0"/>
              </a:rPr>
              <a:t> B </a:t>
            </a:r>
            <a:r>
              <a:rPr lang="en-US" dirty="0" smtClean="0">
                <a:latin typeface="Trebuchet MS" pitchFamily="34" charset="0"/>
                <a:sym typeface="Wingdings" pitchFamily="2" charset="2"/>
              </a:rPr>
              <a:t> C  … HEAD</a:t>
            </a:r>
            <a:r>
              <a:rPr lang="en-US" sz="1600" dirty="0" smtClean="0">
                <a:latin typeface="Trebuchet MS" pitchFamily="34" charset="0"/>
                <a:sym typeface="Wingdings" pitchFamily="2" charset="2"/>
              </a:rPr>
              <a:t/>
            </a:r>
            <a:br>
              <a:rPr lang="en-US" sz="1600" dirty="0" smtClean="0">
                <a:latin typeface="Trebuchet MS" pitchFamily="34" charset="0"/>
                <a:sym typeface="Wingdings" pitchFamily="2" charset="2"/>
              </a:rPr>
            </a:br>
            <a:endParaRPr lang="en-US" sz="1600" dirty="0" smtClean="0">
              <a:latin typeface="Trebuchet MS" pitchFamily="34" charset="0"/>
              <a:sym typeface="Wingdings" pitchFamily="2" charset="2"/>
            </a:endParaRPr>
          </a:p>
          <a:p>
            <a:r>
              <a:rPr lang="en-US" sz="1800" dirty="0" smtClean="0">
                <a:sym typeface="Wingdings" pitchFamily="2" charset="2"/>
              </a:rPr>
              <a:t>You can also take any previous commit object, make changes to it, and commit those changes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creates a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branch</a:t>
            </a:r>
            <a:r>
              <a:rPr lang="en-US" dirty="0" smtClean="0">
                <a:sym typeface="Wingdings" pitchFamily="2" charset="2"/>
              </a:rPr>
              <a:t> in the graph of commit objects</a:t>
            </a:r>
          </a:p>
          <a:p>
            <a:r>
              <a:rPr lang="en-US" dirty="0" smtClean="0">
                <a:sym typeface="Wingdings" pitchFamily="2" charset="2"/>
              </a:rPr>
              <a:t>You can </a:t>
            </a:r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merge</a:t>
            </a:r>
            <a:r>
              <a:rPr lang="en-US" dirty="0" smtClean="0">
                <a:sym typeface="Wingdings" pitchFamily="2" charset="2"/>
              </a:rPr>
              <a:t> any previous commit objects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This joins branches in the commit graph</a:t>
            </a:r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26A25C0-7A5D-481D-BCB5-C5CAA0E931DB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Commit messages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altLang="en-US" dirty="0" smtClean="0"/>
              <a:t>“</a:t>
            </a:r>
            <a:r>
              <a:rPr lang="en-US" dirty="0" smtClean="0"/>
              <a:t>Commits are cheap.</a:t>
            </a:r>
            <a:r>
              <a:rPr lang="en-US" altLang="en-US" dirty="0" smtClean="0"/>
              <a:t>”</a:t>
            </a:r>
            <a:r>
              <a:rPr lang="en-US" dirty="0" smtClean="0"/>
              <a:t> Do them often.</a:t>
            </a:r>
          </a:p>
          <a:p>
            <a:r>
              <a:rPr lang="en-US" dirty="0" smtClean="0"/>
              <a:t>When you commit, you must provide a one-line message stating what you have done</a:t>
            </a:r>
          </a:p>
          <a:p>
            <a:pPr lvl="1"/>
            <a:r>
              <a:rPr lang="en-US" dirty="0" smtClean="0"/>
              <a:t>Terrible message: </a:t>
            </a:r>
            <a:r>
              <a:rPr lang="en-US" altLang="en-US" dirty="0" smtClean="0"/>
              <a:t>“</a:t>
            </a:r>
            <a:r>
              <a:rPr lang="en-US" dirty="0" smtClean="0"/>
              <a:t>Fixed a bunch of things</a:t>
            </a:r>
            <a:r>
              <a:rPr lang="en-US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Better message: </a:t>
            </a:r>
            <a:r>
              <a:rPr lang="en-US" altLang="en-US" dirty="0" smtClean="0"/>
              <a:t>“</a:t>
            </a:r>
            <a:r>
              <a:rPr lang="en-US" dirty="0" smtClean="0"/>
              <a:t>Corrected the calculation of median scores</a:t>
            </a:r>
            <a:r>
              <a:rPr lang="en-US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Commit messages can be very helpful, to yourself as well as to your team members</a:t>
            </a:r>
          </a:p>
          <a:p>
            <a:r>
              <a:rPr lang="en-US" dirty="0" smtClean="0"/>
              <a:t>You can</a:t>
            </a:r>
            <a:r>
              <a:rPr lang="en-US" altLang="en-US" dirty="0" smtClean="0"/>
              <a:t>’</a:t>
            </a:r>
            <a:r>
              <a:rPr lang="en-US" dirty="0" smtClean="0"/>
              <a:t>t say much in one line, so commit often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0B0E4A-8BF3-4AE4-B0AB-1F112B22842B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Choose an editor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“commit,” </a:t>
            </a:r>
            <a:r>
              <a:rPr lang="en-US" dirty="0" err="1" smtClean="0"/>
              <a:t>git</a:t>
            </a:r>
            <a:r>
              <a:rPr lang="en-US" dirty="0" smtClean="0"/>
              <a:t> will require you to type in a commit message</a:t>
            </a:r>
          </a:p>
          <a:p>
            <a:r>
              <a:rPr lang="en-US" dirty="0" smtClean="0"/>
              <a:t>For longer commit messages, you will use an editor</a:t>
            </a:r>
          </a:p>
          <a:p>
            <a:r>
              <a:rPr lang="en-US" dirty="0" smtClean="0"/>
              <a:t>The default editor is probably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vim</a:t>
            </a:r>
          </a:p>
          <a:p>
            <a:r>
              <a:rPr lang="en-US" dirty="0" smtClean="0"/>
              <a:t>To change the default editor: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--global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core.editor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/path/to/editor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You may also want to turn on colors:</a:t>
            </a:r>
          </a:p>
          <a:p>
            <a:pPr lvl="1"/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--global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color.ui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auto</a:t>
            </a:r>
            <a:endParaRPr lang="en-US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1A591F-E2A5-4C08-BF20-C80D59188E54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224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with others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34696" y="1393902"/>
            <a:ext cx="9520158" cy="463890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All repositories are equal, but it is convenient to have one central repository in the cloud</a:t>
            </a:r>
          </a:p>
          <a:p>
            <a:r>
              <a:rPr lang="en-US" sz="2400" dirty="0" smtClean="0"/>
              <a:t>Here</a:t>
            </a:r>
            <a:r>
              <a:rPr lang="en-US" altLang="en-US" sz="2400" dirty="0" smtClean="0"/>
              <a:t>’</a:t>
            </a:r>
            <a:r>
              <a:rPr lang="en-US" sz="2400" dirty="0" smtClean="0"/>
              <a:t>s what you normally do:</a:t>
            </a:r>
          </a:p>
          <a:p>
            <a:pPr lvl="1"/>
            <a:r>
              <a:rPr lang="en-US" sz="2000" dirty="0" smtClean="0"/>
              <a:t>Download the current HEAD from the central repository</a:t>
            </a:r>
          </a:p>
          <a:p>
            <a:pPr lvl="1"/>
            <a:r>
              <a:rPr lang="en-US" sz="2000" dirty="0" smtClean="0"/>
              <a:t>Make your changes</a:t>
            </a:r>
          </a:p>
          <a:p>
            <a:pPr lvl="1"/>
            <a:r>
              <a:rPr lang="en-US" sz="2000" dirty="0" smtClean="0"/>
              <a:t>Commit your changes to your local repository</a:t>
            </a:r>
          </a:p>
          <a:p>
            <a:pPr lvl="1"/>
            <a:r>
              <a:rPr lang="en-US" sz="2000" dirty="0" smtClean="0"/>
              <a:t>Check to make sure someone else on your team hasn</a:t>
            </a:r>
            <a:r>
              <a:rPr lang="en-US" altLang="en-US" sz="2000" dirty="0" smtClean="0"/>
              <a:t>’</a:t>
            </a:r>
            <a:r>
              <a:rPr lang="en-US" sz="2000" dirty="0" smtClean="0"/>
              <a:t>t updated the central repository since you got it</a:t>
            </a:r>
          </a:p>
          <a:p>
            <a:pPr lvl="1"/>
            <a:r>
              <a:rPr lang="en-US" sz="2000" dirty="0" smtClean="0"/>
              <a:t>Upload your changes to the central repository</a:t>
            </a:r>
          </a:p>
          <a:p>
            <a:r>
              <a:rPr lang="en-US" sz="2400" dirty="0" smtClean="0"/>
              <a:t>If the central repository </a:t>
            </a:r>
            <a:r>
              <a:rPr lang="en-US" sz="2400" i="1" dirty="0" smtClean="0"/>
              <a:t>has</a:t>
            </a:r>
            <a:r>
              <a:rPr lang="en-US" sz="2400" dirty="0" smtClean="0"/>
              <a:t> changed since you got it: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i="1" dirty="0" smtClean="0"/>
              <a:t>your</a:t>
            </a:r>
            <a:r>
              <a:rPr lang="en-US" sz="2000" dirty="0" smtClean="0"/>
              <a:t> responsibility to </a:t>
            </a:r>
            <a:r>
              <a:rPr lang="en-US" sz="2000" b="1" dirty="0" smtClean="0"/>
              <a:t>merge your two versions</a:t>
            </a:r>
          </a:p>
          <a:p>
            <a:pPr lvl="2"/>
            <a:r>
              <a:rPr lang="en-US" sz="1800" dirty="0" smtClean="0"/>
              <a:t>This is a strong incentive to commit and upload often!</a:t>
            </a:r>
          </a:p>
          <a:p>
            <a:pPr lvl="1"/>
            <a:r>
              <a:rPr lang="en-US" sz="2000" dirty="0" smtClean="0"/>
              <a:t>Git can often do this for you, if there aren</a:t>
            </a:r>
            <a:r>
              <a:rPr lang="en-US" altLang="en-US" sz="2000" dirty="0" smtClean="0"/>
              <a:t>’</a:t>
            </a:r>
            <a:r>
              <a:rPr lang="en-US" sz="2000" dirty="0" smtClean="0"/>
              <a:t>t incompatible changes</a:t>
            </a:r>
          </a:p>
          <a:p>
            <a:pPr lvl="1"/>
            <a:endParaRPr lang="en-US" sz="20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CA42F-DF4C-4AD9-B6A5-31863A43B81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version control?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For working by yourself:</a:t>
            </a:r>
          </a:p>
          <a:p>
            <a:pPr lvl="1"/>
            <a:r>
              <a:rPr lang="en-US" dirty="0" smtClean="0"/>
              <a:t>Gives you a “time machine” for going back to earlier versions</a:t>
            </a:r>
          </a:p>
          <a:p>
            <a:pPr lvl="1"/>
            <a:r>
              <a:rPr lang="en-US" dirty="0" smtClean="0"/>
              <a:t>Gives you great support for different versions (standalone, web app, etc.) of the same basic project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 working with others:</a:t>
            </a:r>
          </a:p>
          <a:p>
            <a:pPr lvl="1"/>
            <a:r>
              <a:rPr lang="en-US" dirty="0" smtClean="0"/>
              <a:t>Greatly simplifies concurrent work, merging changes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 getting an internship or job:</a:t>
            </a:r>
          </a:p>
          <a:p>
            <a:pPr lvl="1"/>
            <a:r>
              <a:rPr lang="en-US" dirty="0" smtClean="0"/>
              <a:t>Any company with a clue uses some kind of version control</a:t>
            </a:r>
          </a:p>
          <a:p>
            <a:pPr lvl="1"/>
            <a:r>
              <a:rPr lang="en-US" dirty="0" smtClean="0"/>
              <a:t>Companies without a clue are bad places to work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B8DC99-42C6-4073-954F-7A524698377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workflow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pull </a:t>
            </a:r>
            <a:r>
              <a:rPr lang="en-US" sz="2400" b="1" i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remote_repository</a:t>
            </a:r>
            <a:endParaRPr lang="en-US" sz="2400" b="1" i="1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Get changes from a remote repository and merge them into your own repository</a:t>
            </a:r>
          </a:p>
          <a:p>
            <a:r>
              <a:rPr lang="en-US" sz="24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status</a:t>
            </a:r>
          </a:p>
          <a:p>
            <a:pPr lvl="1"/>
            <a:r>
              <a:rPr lang="en-US" dirty="0" smtClean="0"/>
              <a:t>See what Git thinks is going on</a:t>
            </a:r>
          </a:p>
          <a:p>
            <a:pPr lvl="1"/>
            <a:r>
              <a:rPr lang="en-US" dirty="0" smtClean="0"/>
              <a:t>Use this frequently!</a:t>
            </a:r>
          </a:p>
          <a:p>
            <a:r>
              <a:rPr lang="en-US" dirty="0" smtClean="0"/>
              <a:t>Work on your files (remember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n-US" dirty="0" smtClean="0"/>
              <a:t> any new ones)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6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commit –m “</a:t>
            </a:r>
            <a:r>
              <a:rPr lang="en-US" sz="2600" b="1" i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What I did</a:t>
            </a:r>
            <a:r>
              <a:rPr lang="en-US" sz="26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2600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sz="26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push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F46CF5-1ACC-4DB9-B046-49A4F1F1340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 vs. Distributed VC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39404" y="2270919"/>
            <a:ext cx="2635697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Lucida Console" pitchFamily="49" charset="0"/>
              </a:rPr>
              <a:t>Central Server</a:t>
            </a: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3441700" y="3058319"/>
            <a:ext cx="889000" cy="9906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46300" y="4902200"/>
            <a:ext cx="1295400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83000" y="4902200"/>
            <a:ext cx="1295400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9600" y="4902200"/>
            <a:ext cx="1295400" cy="812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cxnSp>
        <p:nvCxnSpPr>
          <p:cNvPr id="11" name="Straight Connector 10"/>
          <p:cNvCxnSpPr>
            <a:stCxn id="3" idx="2"/>
            <a:endCxn id="8" idx="0"/>
          </p:cNvCxnSpPr>
          <p:nvPr/>
        </p:nvCxnSpPr>
        <p:spPr bwMode="auto">
          <a:xfrm flipH="1">
            <a:off x="1257300" y="3490120"/>
            <a:ext cx="1399952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8" idx="0"/>
            <a:endCxn id="3" idx="2"/>
          </p:cNvCxnSpPr>
          <p:nvPr/>
        </p:nvCxnSpPr>
        <p:spPr bwMode="auto">
          <a:xfrm flipV="1">
            <a:off x="1257300" y="3490120"/>
            <a:ext cx="1399952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6" idx="0"/>
            <a:endCxn id="3" idx="2"/>
          </p:cNvCxnSpPr>
          <p:nvPr/>
        </p:nvCxnSpPr>
        <p:spPr bwMode="auto">
          <a:xfrm flipH="1" flipV="1">
            <a:off x="2657253" y="3490120"/>
            <a:ext cx="136748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7" idx="0"/>
            <a:endCxn id="3" idx="2"/>
          </p:cNvCxnSpPr>
          <p:nvPr/>
        </p:nvCxnSpPr>
        <p:spPr bwMode="auto">
          <a:xfrm flipH="1" flipV="1">
            <a:off x="2657252" y="3490120"/>
            <a:ext cx="1673448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ounded Rectangle 19"/>
          <p:cNvSpPr/>
          <p:nvPr/>
        </p:nvSpPr>
        <p:spPr bwMode="auto">
          <a:xfrm>
            <a:off x="7211313" y="4902200"/>
            <a:ext cx="1272683" cy="8128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8760515" y="4902200"/>
            <a:ext cx="1272683" cy="8128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309717" y="4919372"/>
            <a:ext cx="1272683" cy="812800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25" name="Flowchart: Magnetic Disk 24"/>
          <p:cNvSpPr/>
          <p:nvPr/>
        </p:nvSpPr>
        <p:spPr bwMode="auto">
          <a:xfrm>
            <a:off x="8064030" y="5428982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26" name="Flowchart: Magnetic Disk 25"/>
          <p:cNvSpPr/>
          <p:nvPr/>
        </p:nvSpPr>
        <p:spPr bwMode="auto">
          <a:xfrm>
            <a:off x="9600730" y="5411810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27" name="Flowchart: Magnetic Disk 26"/>
          <p:cNvSpPr/>
          <p:nvPr/>
        </p:nvSpPr>
        <p:spPr bwMode="auto">
          <a:xfrm>
            <a:off x="11290513" y="5454202"/>
            <a:ext cx="558225" cy="60638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8483996" y="2438614"/>
            <a:ext cx="2109395" cy="105150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chemeClr val="tx1"/>
                </a:solidFill>
              </a:rPr>
              <a:t>Remote Server</a:t>
            </a:r>
          </a:p>
        </p:txBody>
      </p:sp>
      <p:sp>
        <p:nvSpPr>
          <p:cNvPr id="29" name="Flowchart: Magnetic Disk 28"/>
          <p:cNvSpPr/>
          <p:nvPr/>
        </p:nvSpPr>
        <p:spPr bwMode="auto">
          <a:xfrm>
            <a:off x="9806425" y="3026017"/>
            <a:ext cx="925225" cy="784464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7916547" y="3490118"/>
            <a:ext cx="1399952" cy="14120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23" idx="0"/>
          </p:cNvCxnSpPr>
          <p:nvPr/>
        </p:nvCxnSpPr>
        <p:spPr bwMode="auto">
          <a:xfrm flipH="1" flipV="1">
            <a:off x="9396101" y="3553619"/>
            <a:ext cx="756" cy="1348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24" idx="0"/>
            <a:endCxn id="28" idx="2"/>
          </p:cNvCxnSpPr>
          <p:nvPr/>
        </p:nvCxnSpPr>
        <p:spPr bwMode="auto">
          <a:xfrm flipH="1" flipV="1">
            <a:off x="9538694" y="3490119"/>
            <a:ext cx="1407365" cy="14292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</a:schemeClr>
            </a:solidFill>
            <a:prstDash val="lg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97536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40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73405"/>
            <a:ext cx="11582400" cy="233909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Forget what you know from Central VC</a:t>
            </a:r>
          </a:p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(…TFS, SVN, Perforce...)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8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95707"/>
            <a:ext cx="11582400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977376"/>
            <a:ext cx="11582400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Git branch is “Sticky Note” on a graph node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7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84195"/>
            <a:ext cx="11582400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877014"/>
            <a:ext cx="11582400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Git branch is “Sticky Note” on a graph node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141189"/>
            <a:ext cx="11582400" cy="30777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All </a:t>
            </a:r>
            <a:r>
              <a:rPr lang="en-US" sz="4800" dirty="0">
                <a:solidFill>
                  <a:schemeClr val="accent1"/>
                </a:solidFill>
                <a:latin typeface="+mj-lt"/>
              </a:rPr>
              <a:t>branch work takes place within the same folder within your file system. </a:t>
            </a:r>
          </a:p>
        </p:txBody>
      </p:sp>
    </p:spTree>
    <p:extLst>
      <p:ext uri="{BB962C8B-B14F-4D97-AF65-F5344CB8AC3E}">
        <p14:creationId xmlns:p14="http://schemas.microsoft.com/office/powerpoint/2010/main" xmlns="" val="22119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45327"/>
            <a:ext cx="9520158" cy="10036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Branching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17639"/>
            <a:ext cx="115824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Forget what you know from Central VC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79414"/>
            <a:ext cx="11582400" cy="8002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Git branch is “Sticky Note” on the graph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141189"/>
            <a:ext cx="11582400" cy="147732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</a:rPr>
              <a:t>All branch work takes place within the same folder within your file system.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741627"/>
            <a:ext cx="11582400" cy="147732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</a:rPr>
              <a:t>When you switch branches you are moving the </a:t>
            </a:r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“Sticky Note”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6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4332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09600" y="1575582"/>
            <a:ext cx="8281181" cy="48205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716" y="1809449"/>
            <a:ext cx="8021561" cy="483208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C:\&gt; mkdir CoolProject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C:\&gt; cd CoolProject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init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Initialized empty Git repository in C:/CoolProject/.git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notepad README.txt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add 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commit -m 'my first commit'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[master (root-commit) 7106a52] my first commit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1 file changed, 1 insertion(+)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create mode 100644 README.txt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3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6068182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commit –m ‘my first commit’</a:t>
            </a:r>
          </a:p>
        </p:txBody>
      </p:sp>
      <p:sp>
        <p:nvSpPr>
          <p:cNvPr id="22" name="5-Point Star 21"/>
          <p:cNvSpPr/>
          <p:nvPr/>
        </p:nvSpPr>
        <p:spPr>
          <a:xfrm>
            <a:off x="34027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08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0" name="Straight Arrow Connector 19"/>
          <p:cNvCxnSpPr>
            <a:stCxn id="21" idx="1"/>
            <a:endCxn id="19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56379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975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Git?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Git has many advantages over earlier systems such as CVS and Subversion</a:t>
            </a:r>
          </a:p>
          <a:p>
            <a:pPr lvl="1"/>
            <a:r>
              <a:rPr lang="en-US" dirty="0" smtClean="0"/>
              <a:t>More efficient, better workflow, etc.</a:t>
            </a:r>
          </a:p>
          <a:p>
            <a:pPr lvl="1"/>
            <a:r>
              <a:rPr lang="en-US" dirty="0" smtClean="0"/>
              <a:t>See the literature for an extensive list of reasons</a:t>
            </a:r>
          </a:p>
          <a:p>
            <a:pPr lvl="1"/>
            <a:r>
              <a:rPr lang="en-US" dirty="0" smtClean="0"/>
              <a:t>Of course, there are always those who disagree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Best competitor: Mercurial</a:t>
            </a:r>
          </a:p>
          <a:p>
            <a:pPr lvl="1"/>
            <a:r>
              <a:rPr lang="en-US" dirty="0" smtClean="0"/>
              <a:t>I like Mercurial better</a:t>
            </a:r>
          </a:p>
          <a:p>
            <a:pPr lvl="1"/>
            <a:r>
              <a:rPr lang="en-US" dirty="0" smtClean="0"/>
              <a:t>Same concepts, slightly simpler to use</a:t>
            </a:r>
          </a:p>
          <a:p>
            <a:pPr lvl="1"/>
            <a:r>
              <a:rPr lang="en-US" dirty="0" smtClean="0"/>
              <a:t>In my (very limited) experience, the Eclipse </a:t>
            </a:r>
            <a:r>
              <a:rPr lang="en-US" dirty="0" err="1" smtClean="0"/>
              <a:t>plugin</a:t>
            </a:r>
            <a:r>
              <a:rPr lang="en-US" dirty="0" smtClean="0"/>
              <a:t> is easier to install and use</a:t>
            </a:r>
          </a:p>
          <a:p>
            <a:pPr lvl="1"/>
            <a:r>
              <a:rPr lang="en-US" dirty="0" smtClean="0"/>
              <a:t>Much less popular than Git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052288-A513-4AB6-BE0C-CF57C477E8B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4182793" y="4191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–b bug123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2" name="Straight Arrow Connector 21"/>
          <p:cNvCxnSpPr>
            <a:stCxn id="23" idx="1"/>
            <a:endCxn id="21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sp>
        <p:nvSpPr>
          <p:cNvPr id="14" name="5-Point Star 13"/>
          <p:cNvSpPr/>
          <p:nvPr/>
        </p:nvSpPr>
        <p:spPr>
          <a:xfrm>
            <a:off x="5655117" y="3959483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5621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commit (x2)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8" name="Straight Arrow Connector 27"/>
          <p:cNvCxnSpPr>
            <a:stCxn id="29" idx="1"/>
            <a:endCxn id="2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7887193" y="480527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972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41656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36" name="Straight Arrow Connector 35"/>
          <p:cNvCxnSpPr>
            <a:stCxn id="37" idx="1"/>
            <a:endCxn id="35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44" name="Line Callout 1 43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5637925" y="2583211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8870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6299201" y="4191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7771525" y="259167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6344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7771525" y="259167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9252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7887193" y="481585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104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bug456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30" name="5-Point Star 29"/>
          <p:cNvSpPr/>
          <p:nvPr/>
        </p:nvSpPr>
        <p:spPr>
          <a:xfrm>
            <a:off x="7771525" y="259868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1576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7416801" y="284603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merge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96000" y="373445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44603" y="3438119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6085843" y="3734452"/>
            <a:ext cx="458760" cy="848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Line Callout 1 32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bug456</a:t>
            </a:r>
          </a:p>
        </p:txBody>
      </p:sp>
      <p:sp>
        <p:nvSpPr>
          <p:cNvPr id="29" name="5-Point Star 28"/>
          <p:cNvSpPr/>
          <p:nvPr/>
        </p:nvSpPr>
        <p:spPr>
          <a:xfrm>
            <a:off x="8889125" y="2592912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79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7416801" y="284603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branch -d bug456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96000" y="373445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44603" y="3438119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H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6085843" y="3734452"/>
            <a:ext cx="458760" cy="8487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5-Point Star 28"/>
          <p:cNvSpPr/>
          <p:nvPr/>
        </p:nvSpPr>
        <p:spPr>
          <a:xfrm>
            <a:off x="8889125" y="2592912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9484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 flipV="1">
            <a:off x="3543496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89086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83091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31694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414869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bug456</a:t>
            </a:r>
          </a:p>
        </p:txBody>
      </p:sp>
      <p:sp>
        <p:nvSpPr>
          <p:cNvPr id="26" name="5-Point Star 25"/>
          <p:cNvSpPr/>
          <p:nvPr/>
        </p:nvSpPr>
        <p:spPr>
          <a:xfrm>
            <a:off x="7887193" y="479512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3115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What is Git?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4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6299201" y="28448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748214" y="4021667"/>
            <a:ext cx="745589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93803" y="4296833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F’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87808" y="459316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625260" y="4248614"/>
            <a:ext cx="894272" cy="60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 smtClean="0"/>
              <a:t>G</a:t>
            </a:r>
            <a:r>
              <a:rPr lang="en-US" sz="3600" dirty="0"/>
              <a:t>’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8619587" y="504825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bug456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10091911" y="479512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8723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848829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18" name="Straight Arrow Connector 17"/>
          <p:cNvCxnSpPr>
            <a:stCxn id="19" idx="1"/>
            <a:endCxn id="17" idx="3"/>
          </p:cNvCxnSpPr>
          <p:nvPr/>
        </p:nvCxnSpPr>
        <p:spPr>
          <a:xfrm flipH="1">
            <a:off x="1642794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913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0395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089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35792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395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84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270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5625003"/>
            <a:ext cx="10972800" cy="1107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  <a:endParaRPr lang="en-US" sz="3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merge bug456                 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096000" y="372533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44603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13600" y="370774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62203" y="3411418"/>
            <a:ext cx="768119" cy="62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 smtClean="0"/>
              <a:t>G’</a:t>
            </a:r>
            <a:endParaRPr lang="en-US" sz="3600" dirty="0"/>
          </a:p>
        </p:txBody>
      </p:sp>
      <p:sp>
        <p:nvSpPr>
          <p:cNvPr id="24" name="Line Callout 1 23"/>
          <p:cNvSpPr/>
          <p:nvPr/>
        </p:nvSpPr>
        <p:spPr>
          <a:xfrm>
            <a:off x="8534400" y="4191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bug456</a:t>
            </a:r>
          </a:p>
        </p:txBody>
      </p:sp>
      <p:sp>
        <p:nvSpPr>
          <p:cNvPr id="27" name="5-Point Star 26"/>
          <p:cNvSpPr/>
          <p:nvPr/>
        </p:nvSpPr>
        <p:spPr>
          <a:xfrm>
            <a:off x="9960615" y="2583211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7852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67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62615"/>
            <a:ext cx="11582400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Quick and Easy to create ‘Feature’ Branches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82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600535"/>
          </a:xfrm>
        </p:spPr>
        <p:txBody>
          <a:bodyPr/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066584"/>
            <a:ext cx="11582400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Local branches are very powerful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39229"/>
            <a:ext cx="11582400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Quick and Easy to create ‘Feature’</a:t>
            </a:r>
            <a:r>
              <a:rPr lang="en-US" sz="4800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4800" dirty="0" smtClean="0">
                <a:solidFill>
                  <a:schemeClr val="accent1"/>
                </a:solidFill>
              </a:rPr>
              <a:t>Branches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422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Branching Review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832409"/>
            <a:ext cx="11582400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Local branches are very powerful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417639"/>
            <a:ext cx="11582400" cy="1268039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Quick and Easy to create ‘Feature’</a:t>
            </a:r>
          </a:p>
          <a:p>
            <a:r>
              <a:rPr lang="en-US" sz="4800" dirty="0" smtClean="0">
                <a:solidFill>
                  <a:schemeClr val="accent1"/>
                </a:solidFill>
              </a:rPr>
              <a:t>Branches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r>
              <a:rPr lang="en-US" sz="4800" dirty="0" smtClean="0">
                <a:solidFill>
                  <a:srgbClr val="4D4D4D"/>
                </a:solidFill>
              </a:rPr>
              <a:t> </a:t>
            </a: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endParaRPr lang="en-US" sz="4800" dirty="0" smtClean="0">
              <a:solidFill>
                <a:srgbClr val="4D4D4D"/>
              </a:solidFill>
            </a:endParaRP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 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746809"/>
            <a:ext cx="11582400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Rebase is not scary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4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 a Team 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32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700896"/>
          </a:xfrm>
        </p:spPr>
        <p:txBody>
          <a:bodyPr/>
          <a:lstStyle/>
          <a:p>
            <a:r>
              <a:rPr lang="en-US" dirty="0" smtClean="0"/>
              <a:t>Sharing commits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052049" y="5240593"/>
            <a:ext cx="1818968" cy="93406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My Local Repo</a:t>
            </a:r>
            <a:endParaRPr lang="en-US" sz="21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871017" y="1599377"/>
            <a:ext cx="1818968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Tom’s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115276" y="5240592"/>
            <a:ext cx="1818968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Tracey’s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934244" y="1599378"/>
            <a:ext cx="1818968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Matt’s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2609" y="6270525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2790" y="6270525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2682971" y="6270523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sp>
        <p:nvSpPr>
          <p:cNvPr id="14" name="Rectangle 13"/>
          <p:cNvSpPr/>
          <p:nvPr/>
        </p:nvSpPr>
        <p:spPr>
          <a:xfrm>
            <a:off x="3787257" y="2595965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67438" y="2595965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16" name="Rectangle 15"/>
          <p:cNvSpPr/>
          <p:nvPr/>
        </p:nvSpPr>
        <p:spPr>
          <a:xfrm>
            <a:off x="4547619" y="2595963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sp>
        <p:nvSpPr>
          <p:cNvPr id="17" name="Rectangle 16"/>
          <p:cNvSpPr/>
          <p:nvPr/>
        </p:nvSpPr>
        <p:spPr>
          <a:xfrm>
            <a:off x="9992850" y="2595965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73031" y="2595965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19" name="Rectangle 18"/>
          <p:cNvSpPr/>
          <p:nvPr/>
        </p:nvSpPr>
        <p:spPr>
          <a:xfrm>
            <a:off x="10753213" y="2595963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sp>
        <p:nvSpPr>
          <p:cNvPr id="20" name="Rectangle 19"/>
          <p:cNvSpPr/>
          <p:nvPr/>
        </p:nvSpPr>
        <p:spPr>
          <a:xfrm>
            <a:off x="8173882" y="6280354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54063" y="6280354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22" name="Rectangle 21"/>
          <p:cNvSpPr/>
          <p:nvPr/>
        </p:nvSpPr>
        <p:spPr>
          <a:xfrm>
            <a:off x="8934245" y="6280353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2024409" y="2595963"/>
            <a:ext cx="1592825" cy="264462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4569842" y="2979176"/>
            <a:ext cx="3472540" cy="226141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2966467" y="5707624"/>
            <a:ext cx="4053360" cy="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V="1">
            <a:off x="8224280" y="2563058"/>
            <a:ext cx="1592825" cy="264462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4785436" y="2040395"/>
            <a:ext cx="4095561" cy="4716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flipV="1">
            <a:off x="2966467" y="2543115"/>
            <a:ext cx="5872328" cy="2591779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847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19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23385"/>
            <a:ext cx="9520158" cy="680225"/>
          </a:xfrm>
        </p:spPr>
        <p:txBody>
          <a:bodyPr>
            <a:normAutofit/>
          </a:bodyPr>
          <a:lstStyle/>
          <a:p>
            <a:r>
              <a:rPr lang="en-US" dirty="0" smtClean="0"/>
              <a:t>Sharing commits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052049" y="5240593"/>
            <a:ext cx="1818968" cy="93406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My Local Repo</a:t>
            </a:r>
            <a:endParaRPr lang="en-US" sz="21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871017" y="1599377"/>
            <a:ext cx="1818968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Tom’s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115276" y="5240592"/>
            <a:ext cx="1818968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Tracey’s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934244" y="1599378"/>
            <a:ext cx="1818968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Matt’s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2609" y="6270525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2790" y="6270525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2682971" y="6270523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sp>
        <p:nvSpPr>
          <p:cNvPr id="14" name="Rectangle 13"/>
          <p:cNvSpPr/>
          <p:nvPr/>
        </p:nvSpPr>
        <p:spPr>
          <a:xfrm>
            <a:off x="3787257" y="2595965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67438" y="2595965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16" name="Rectangle 15"/>
          <p:cNvSpPr/>
          <p:nvPr/>
        </p:nvSpPr>
        <p:spPr>
          <a:xfrm>
            <a:off x="4547619" y="2595963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sp>
        <p:nvSpPr>
          <p:cNvPr id="17" name="Rectangle 16"/>
          <p:cNvSpPr/>
          <p:nvPr/>
        </p:nvSpPr>
        <p:spPr>
          <a:xfrm>
            <a:off x="9992850" y="2595965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373031" y="2595965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19" name="Rectangle 18"/>
          <p:cNvSpPr/>
          <p:nvPr/>
        </p:nvSpPr>
        <p:spPr>
          <a:xfrm>
            <a:off x="10753213" y="2595963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sp>
        <p:nvSpPr>
          <p:cNvPr id="20" name="Rectangle 19"/>
          <p:cNvSpPr/>
          <p:nvPr/>
        </p:nvSpPr>
        <p:spPr>
          <a:xfrm>
            <a:off x="8173882" y="6280354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54063" y="6280354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22" name="Rectangle 21"/>
          <p:cNvSpPr/>
          <p:nvPr/>
        </p:nvSpPr>
        <p:spPr>
          <a:xfrm>
            <a:off x="8934245" y="6280353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2587521" y="4354050"/>
            <a:ext cx="0" cy="88654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1995948" y="3419984"/>
            <a:ext cx="7996901" cy="934065"/>
          </a:xfrm>
          <a:prstGeom prst="roundRect">
            <a:avLst/>
          </a:prstGeom>
          <a:ln>
            <a:headEnd type="triangle" w="med" len="med"/>
            <a:tailEnd type="triangl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21917" tIns="60958" rIns="121917" bIns="60958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+mn-lt"/>
              </a:rPr>
              <a:t>Remote Repo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54063" y="4287682"/>
            <a:ext cx="284732" cy="2384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34245" y="4287682"/>
            <a:ext cx="284732" cy="2384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B</a:t>
            </a:r>
            <a:endParaRPr lang="en-US" sz="1900" dirty="0"/>
          </a:p>
        </p:txBody>
      </p:sp>
      <p:sp>
        <p:nvSpPr>
          <p:cNvPr id="34" name="Rectangle 33"/>
          <p:cNvSpPr/>
          <p:nvPr/>
        </p:nvSpPr>
        <p:spPr>
          <a:xfrm>
            <a:off x="9314426" y="4287681"/>
            <a:ext cx="284732" cy="2384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C</a:t>
            </a:r>
            <a:endParaRPr lang="en-US" sz="19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3603521" y="2533442"/>
            <a:ext cx="0" cy="88654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flipV="1">
            <a:off x="7426221" y="4354048"/>
            <a:ext cx="0" cy="88654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9314425" y="2533442"/>
            <a:ext cx="0" cy="886541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63153" y="6270523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D</a:t>
            </a:r>
            <a:endParaRPr lang="en-US" sz="1900" dirty="0"/>
          </a:p>
        </p:txBody>
      </p:sp>
      <p:sp>
        <p:nvSpPr>
          <p:cNvPr id="39" name="Rectangle 38"/>
          <p:cNvSpPr/>
          <p:nvPr/>
        </p:nvSpPr>
        <p:spPr>
          <a:xfrm>
            <a:off x="4928209" y="2595962"/>
            <a:ext cx="284732" cy="238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D</a:t>
            </a:r>
            <a:endParaRPr lang="en-US" sz="1900" dirty="0"/>
          </a:p>
        </p:txBody>
      </p:sp>
      <p:sp>
        <p:nvSpPr>
          <p:cNvPr id="40" name="Rectangle 39"/>
          <p:cNvSpPr/>
          <p:nvPr/>
        </p:nvSpPr>
        <p:spPr>
          <a:xfrm>
            <a:off x="9314426" y="6270522"/>
            <a:ext cx="284732" cy="238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D</a:t>
            </a:r>
            <a:endParaRPr lang="en-US" sz="1900" dirty="0"/>
          </a:p>
        </p:txBody>
      </p:sp>
      <p:sp>
        <p:nvSpPr>
          <p:cNvPr id="41" name="Rectangle 40"/>
          <p:cNvSpPr/>
          <p:nvPr/>
        </p:nvSpPr>
        <p:spPr>
          <a:xfrm>
            <a:off x="11133394" y="2595962"/>
            <a:ext cx="284732" cy="238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D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9694607" y="4287681"/>
            <a:ext cx="284732" cy="2384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xmlns="" val="31329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542" y="716897"/>
            <a:ext cx="2545977" cy="1143000"/>
          </a:xfrm>
        </p:spPr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542" y="1551364"/>
            <a:ext cx="11229788" cy="20928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2800" dirty="0" smtClean="0">
                <a:solidFill>
                  <a:srgbClr val="FF0000"/>
                </a:solidFill>
                <a:latin typeface="Magneto" panose="04030805050802020D02" pitchFamily="82" charset="0"/>
              </a:rPr>
              <a:t>Distributed</a:t>
            </a:r>
            <a:endParaRPr lang="en-US" sz="12800" dirty="0">
              <a:solidFill>
                <a:srgbClr val="FF0000"/>
              </a:solidFill>
              <a:latin typeface="Magneto" panose="04030805050802020D02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009150" y="2783636"/>
            <a:ext cx="1024367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 Control System</a:t>
            </a:r>
            <a:endParaRPr lang="en-US" kern="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6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14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3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Adding a remote to an existing local repo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5773" y="2729928"/>
            <a:ext cx="11771085" cy="363090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584" y="2919459"/>
            <a:ext cx="11786417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remote add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 https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://git01.codeplex.com/coolproject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C:\CoolProject &gt; git remote -v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(fetch)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(push)</a:t>
            </a:r>
          </a:p>
        </p:txBody>
      </p:sp>
    </p:spTree>
    <p:extLst>
      <p:ext uri="{BB962C8B-B14F-4D97-AF65-F5344CB8AC3E}">
        <p14:creationId xmlns:p14="http://schemas.microsoft.com/office/powerpoint/2010/main" xmlns="" val="41694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3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Clone will auto setup the remote</a:t>
            </a:r>
            <a:endParaRPr lang="en-US" sz="4800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5773" y="2729928"/>
            <a:ext cx="11771085" cy="363090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121917" tIns="60958" rIns="121917" bIns="60958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584" y="2919459"/>
            <a:ext cx="11786417" cy="261609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C:\&gt; git clone https://git01.codeplex.com/coolproject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Cloning into 'coolproject'...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Counting objects: 3, done.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remote: Total 3 (delta 0), reused 0 (delta 0)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Unpacking objects: 100% (3/3), done.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C:\&gt; cd .\coolproject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CoolProject&gt;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remote -v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(fetch)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origin  https://git01.codeplex.com/coolproject (push)</a:t>
            </a:r>
          </a:p>
        </p:txBody>
      </p:sp>
    </p:spTree>
    <p:extLst>
      <p:ext uri="{BB962C8B-B14F-4D97-AF65-F5344CB8AC3E}">
        <p14:creationId xmlns:p14="http://schemas.microsoft.com/office/powerpoint/2010/main" xmlns="" val="41450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3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Name remotes what you want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624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Remote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3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Name remotes what you want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729927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Origin is only a convention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38" name="Line Callout 1 3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7805131" y="469105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6982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36" name="Line Callout 1 35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7805131" y="469105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2585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6" name="5-Point Star 15"/>
          <p:cNvSpPr/>
          <p:nvPr/>
        </p:nvSpPr>
        <p:spPr>
          <a:xfrm>
            <a:off x="7805131" y="469105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3974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Line Callout 1 21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3" name="Line Callout 1 22"/>
          <p:cNvSpPr/>
          <p:nvPr/>
        </p:nvSpPr>
        <p:spPr>
          <a:xfrm>
            <a:off x="4148405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bg1"/>
                </a:solidFill>
              </a:rPr>
              <a:t>origin/master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7805131" y="469105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5587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3505200" y="2751667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0" name="5-Point Star 19"/>
          <p:cNvSpPr/>
          <p:nvPr/>
        </p:nvSpPr>
        <p:spPr>
          <a:xfrm>
            <a:off x="34027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7975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551" y="1252539"/>
            <a:ext cx="5168900" cy="3065461"/>
          </a:xfrm>
        </p:spPr>
        <p:txBody>
          <a:bodyPr>
            <a:normAutofit fontScale="90000"/>
          </a:bodyPr>
          <a:lstStyle/>
          <a:p>
            <a:r>
              <a:rPr lang="en-US" sz="29300" dirty="0" smtClean="0"/>
              <a:t>OR</a:t>
            </a:r>
            <a:endParaRPr lang="en-US" sz="29300" dirty="0"/>
          </a:p>
        </p:txBody>
      </p:sp>
    </p:spTree>
    <p:extLst>
      <p:ext uri="{BB962C8B-B14F-4D97-AF65-F5344CB8AC3E}">
        <p14:creationId xmlns:p14="http://schemas.microsoft.com/office/powerpoint/2010/main" xmlns="" val="18499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21833" y="282330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pull origin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4114800" y="221325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3" name="5-Point Star 22"/>
          <p:cNvSpPr/>
          <p:nvPr/>
        </p:nvSpPr>
        <p:spPr>
          <a:xfrm>
            <a:off x="5586248" y="259091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6663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75167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Pull = Fetch + Merge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68152"/>
            <a:ext cx="11582400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Fetch - updates your local copy of the remote branch</a:t>
            </a:r>
          </a:p>
          <a:p>
            <a:endParaRPr lang="en-US" sz="4800" dirty="0">
              <a:solidFill>
                <a:srgbClr val="4D4D4D"/>
              </a:solidFill>
              <a:latin typeface="+mj-lt"/>
            </a:endParaRPr>
          </a:p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Pull essentially does a fetch and then runs the merge in one step. </a:t>
            </a:r>
          </a:p>
        </p:txBody>
      </p:sp>
    </p:spTree>
    <p:extLst>
      <p:ext uri="{BB962C8B-B14F-4D97-AF65-F5344CB8AC3E}">
        <p14:creationId xmlns:p14="http://schemas.microsoft.com/office/powerpoint/2010/main" xmlns="" val="322660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21833" y="282330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Line Callout 1 21"/>
          <p:cNvSpPr/>
          <p:nvPr/>
        </p:nvSpPr>
        <p:spPr>
          <a:xfrm>
            <a:off x="4114800" y="221325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3" name="5-Point Star 22"/>
          <p:cNvSpPr/>
          <p:nvPr/>
        </p:nvSpPr>
        <p:spPr>
          <a:xfrm>
            <a:off x="5586248" y="259091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1755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  <a:endCxn id="24" idx="2"/>
          </p:cNvCxnSpPr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869397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18000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12005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60608" y="4182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21833" y="282330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6332807" y="494418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bug123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4148405" y="22075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3" name="5-Point Star 22"/>
          <p:cNvSpPr/>
          <p:nvPr/>
        </p:nvSpPr>
        <p:spPr>
          <a:xfrm>
            <a:off x="7805131" y="4681568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2567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</p:cNvCxnSpPr>
          <p:nvPr/>
        </p:nvCxnSpPr>
        <p:spPr>
          <a:xfrm flipH="1" flipV="1">
            <a:off x="3499729" y="3990583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16436" y="4151096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B’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985433" y="444742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34037" y="4125951"/>
            <a:ext cx="710286" cy="6178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C’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060831" y="444742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09434" y="4151096"/>
            <a:ext cx="772312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/>
              <a:t>D’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03438" y="444742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52042" y="4151096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E’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21833" y="282330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8524239" y="491309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rebase master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4121833" y="220078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3" name="5-Point Star 22"/>
          <p:cNvSpPr/>
          <p:nvPr/>
        </p:nvSpPr>
        <p:spPr>
          <a:xfrm>
            <a:off x="9996563" y="465269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836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cxnSp>
        <p:nvCxnSpPr>
          <p:cNvPr id="27" name="Straight Arrow Connector 26"/>
          <p:cNvCxnSpPr>
            <a:stCxn id="28" idx="1"/>
          </p:cNvCxnSpPr>
          <p:nvPr/>
        </p:nvCxnSpPr>
        <p:spPr>
          <a:xfrm flipH="1" flipV="1">
            <a:off x="3499729" y="3990583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16436" y="4151096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B’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985433" y="444742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34036" y="4114800"/>
            <a:ext cx="754891" cy="628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C’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060831" y="444742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09434" y="4151096"/>
            <a:ext cx="772312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/>
              <a:t>D’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03438" y="4447428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52042" y="4151096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E’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21833" y="282330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8524239" y="491309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master</a:t>
            </a:r>
          </a:p>
        </p:txBody>
      </p:sp>
      <p:sp>
        <p:nvSpPr>
          <p:cNvPr id="22" name="Line Callout 1 21"/>
          <p:cNvSpPr/>
          <p:nvPr/>
        </p:nvSpPr>
        <p:spPr>
          <a:xfrm>
            <a:off x="4121833" y="221191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3" name="5-Point Star 22"/>
          <p:cNvSpPr/>
          <p:nvPr/>
        </p:nvSpPr>
        <p:spPr>
          <a:xfrm>
            <a:off x="5594157" y="259301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2913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564099" y="286872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8564099" y="413487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merge bug123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911600" y="373705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60203" y="3440725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29200" y="372563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7804" y="3423424"/>
            <a:ext cx="733425" cy="6690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468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83892" y="3389970"/>
            <a:ext cx="753250" cy="68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2644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13003" y="3420181"/>
            <a:ext cx="668997" cy="5926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E’</a:t>
            </a:r>
          </a:p>
        </p:txBody>
      </p:sp>
      <p:sp>
        <p:nvSpPr>
          <p:cNvPr id="27" name="Line Callout 1 26"/>
          <p:cNvSpPr/>
          <p:nvPr/>
        </p:nvSpPr>
        <p:spPr>
          <a:xfrm>
            <a:off x="4165600" y="221663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8" name="5-Point Star 27"/>
          <p:cNvSpPr/>
          <p:nvPr/>
        </p:nvSpPr>
        <p:spPr>
          <a:xfrm>
            <a:off x="10036423" y="2604483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8235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564099" y="286872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push origin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911600" y="373705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60203" y="344072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29200" y="372563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7803" y="3434575"/>
            <a:ext cx="755729" cy="63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468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95403" y="3479180"/>
            <a:ext cx="775553" cy="60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2644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13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E’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8564099" y="4187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8564099" y="22075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7" name="5-Point Star 26"/>
          <p:cNvSpPr/>
          <p:nvPr/>
        </p:nvSpPr>
        <p:spPr>
          <a:xfrm>
            <a:off x="10036423" y="2630840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5256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75167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Push	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68152"/>
            <a:ext cx="11582400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Pushes your changes upstream</a:t>
            </a:r>
          </a:p>
          <a:p>
            <a:endParaRPr lang="en-US" sz="4800" dirty="0">
              <a:solidFill>
                <a:srgbClr val="4D4D4D"/>
              </a:solidFill>
              <a:latin typeface="+mj-lt"/>
            </a:endParaRPr>
          </a:p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Git will reject pushes if newer changes exist on remote.</a:t>
            </a:r>
          </a:p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	Good practice: Pull then Push </a:t>
            </a:r>
          </a:p>
        </p:txBody>
      </p:sp>
    </p:spTree>
    <p:extLst>
      <p:ext uri="{BB962C8B-B14F-4D97-AF65-F5344CB8AC3E}">
        <p14:creationId xmlns:p14="http://schemas.microsoft.com/office/powerpoint/2010/main" xmlns="" val="276930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564099" y="286872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11600" y="373705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60203" y="344072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29200" y="372563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7803" y="3429299"/>
            <a:ext cx="755729" cy="640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468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95403" y="3420182"/>
            <a:ext cx="775553" cy="56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2644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13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E’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8564099" y="41870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bug123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8564099" y="220750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7" name="5-Point Star 26"/>
          <p:cNvSpPr/>
          <p:nvPr/>
        </p:nvSpPr>
        <p:spPr>
          <a:xfrm>
            <a:off x="10036423" y="2630840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9143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5682" y="1895707"/>
            <a:ext cx="9711017" cy="247759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5300" b="1" spc="67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Wasco Sans" panose="020B0604030500040204" pitchFamily="34" charset="0"/>
              </a:rPr>
              <a:t>Directory</a:t>
            </a:r>
            <a:endParaRPr lang="en-US" sz="15300" b="1" spc="67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Wasco Sans" panose="020B0604030500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3674" y="4168357"/>
            <a:ext cx="8153400" cy="6976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700" dirty="0" smtClean="0">
                <a:solidFill>
                  <a:schemeClr val="accent1">
                    <a:lumMod val="75000"/>
                  </a:schemeClr>
                </a:solidFill>
                <a:latin typeface="Kootenay" panose="02000604050000020004" pitchFamily="2" charset="0"/>
              </a:rPr>
              <a:t>Content Management System</a:t>
            </a:r>
            <a:endParaRPr lang="en-US" sz="3700" dirty="0">
              <a:solidFill>
                <a:schemeClr val="accent1">
                  <a:lumMod val="75000"/>
                </a:schemeClr>
              </a:solidFill>
              <a:latin typeface="Kootenay" panose="020006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A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564099" y="286872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5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F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7940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426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642794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branch -d bug123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911600" y="3737057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360203" y="3440725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B’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29200" y="3725631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86039" y="3445726"/>
            <a:ext cx="836341" cy="64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C’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1468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95403" y="3434576"/>
            <a:ext cx="764402" cy="65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600" dirty="0"/>
              <a:t>D’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264400" y="3716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13003" y="3420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/>
              <a:t>E’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8564099" y="2217779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20" name="5-Point Star 19"/>
          <p:cNvSpPr/>
          <p:nvPr/>
        </p:nvSpPr>
        <p:spPr>
          <a:xfrm>
            <a:off x="10036423" y="261499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4815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75167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Adding a Remote Review	</a:t>
            </a:r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68152"/>
            <a:ext cx="11582400" cy="30777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Adding a remote makes it easy to share</a:t>
            </a:r>
          </a:p>
          <a:p>
            <a:endParaRPr lang="en-US" sz="4800" dirty="0">
              <a:solidFill>
                <a:srgbClr val="4D4D4D"/>
              </a:solidFill>
              <a:latin typeface="+mj-lt"/>
            </a:endParaRPr>
          </a:p>
          <a:p>
            <a:r>
              <a:rPr lang="en-US" sz="4800" dirty="0">
                <a:solidFill>
                  <a:srgbClr val="4D4D4D"/>
                </a:solidFill>
                <a:latin typeface="+mj-lt"/>
              </a:rPr>
              <a:t>Pulling from the remote often helps keep you up to date</a:t>
            </a:r>
          </a:p>
        </p:txBody>
      </p:sp>
    </p:spTree>
    <p:extLst>
      <p:ext uri="{BB962C8B-B14F-4D97-AF65-F5344CB8AC3E}">
        <p14:creationId xmlns:p14="http://schemas.microsoft.com/office/powerpoint/2010/main" xmlns="" val="228471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3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</p:txBody>
      </p:sp>
    </p:spTree>
    <p:extLst>
      <p:ext uri="{BB962C8B-B14F-4D97-AF65-F5344CB8AC3E}">
        <p14:creationId xmlns:p14="http://schemas.microsoft.com/office/powerpoint/2010/main" xmlns="" val="844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233909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Staying off master keeps merges simple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3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Staying off master keeps merges simple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Enables working on several changes at once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</a:t>
            </a:r>
            <a:r>
              <a:rPr lang="en-US" dirty="0" smtClean="0"/>
              <a:t> vs. Long-Lived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Local branches are short lived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Staying off master keeps merges simple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Enables working on several changes at once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022590"/>
            <a:ext cx="2080381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Create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8610" y="5022590"/>
            <a:ext cx="2554513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Commit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1751" y="5022589"/>
            <a:ext cx="2080381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Merge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0762" y="5022587"/>
            <a:ext cx="2080381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xmlns="" val="42860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3"/>
            <a:ext cx="11582400" cy="86177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</p:txBody>
      </p:sp>
    </p:spTree>
    <p:extLst>
      <p:ext uri="{BB962C8B-B14F-4D97-AF65-F5344CB8AC3E}">
        <p14:creationId xmlns:p14="http://schemas.microsoft.com/office/powerpoint/2010/main" xmlns="" val="9814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233909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Follow same rules as Master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8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30777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Follow same rules as Master…Story branches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5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Follow same rules as Master…Story branches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Integrate frequently 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0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is 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7872" y="3572074"/>
            <a:ext cx="8469405" cy="102592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5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history storage system</a:t>
            </a:r>
            <a:endParaRPr lang="en-US" sz="5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1" y="1417639"/>
            <a:ext cx="4347403" cy="258531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0" b="1" spc="67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Tree</a:t>
            </a:r>
            <a:endParaRPr lang="en-US" sz="16000" b="1" spc="67" dirty="0">
              <a:ln w="0"/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vs. </a:t>
            </a:r>
            <a:r>
              <a:rPr lang="en-US" u="sng" dirty="0" smtClean="0"/>
              <a:t>Long-Lived</a:t>
            </a:r>
            <a:r>
              <a:rPr lang="en-US" dirty="0" smtClean="0"/>
              <a:t> Branches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68152"/>
            <a:ext cx="11582400" cy="455508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Great for multi-version work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Follow same rules as Master…Story branches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Integrate frequently</a:t>
            </a:r>
          </a:p>
          <a:p>
            <a:r>
              <a:rPr lang="en-US" sz="4800" dirty="0" smtClean="0">
                <a:solidFill>
                  <a:srgbClr val="4D4D4D"/>
                </a:solidFill>
                <a:latin typeface="+mj-lt"/>
              </a:rPr>
              <a:t>Pushed to Remotes </a:t>
            </a:r>
          </a:p>
          <a:p>
            <a:endParaRPr lang="en-US" sz="4800" dirty="0" smtClean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37" name="5-Point Star 36"/>
          <p:cNvSpPr/>
          <p:nvPr/>
        </p:nvSpPr>
        <p:spPr>
          <a:xfrm>
            <a:off x="3505201" y="2709333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7" name="5-Point Star 6"/>
          <p:cNvSpPr/>
          <p:nvPr/>
        </p:nvSpPr>
        <p:spPr>
          <a:xfrm>
            <a:off x="34027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7231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37" name="5-Point Star 36"/>
          <p:cNvSpPr/>
          <p:nvPr/>
        </p:nvSpPr>
        <p:spPr>
          <a:xfrm>
            <a:off x="3505201" y="2709333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7" name="Line Callout 1 6"/>
          <p:cNvSpPr/>
          <p:nvPr/>
        </p:nvSpPr>
        <p:spPr>
          <a:xfrm>
            <a:off x="1930401" y="42545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55187"/>
              <a:gd name="adj4" fmla="val -36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branch develop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34027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64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37" name="5-Point Star 36"/>
          <p:cNvSpPr/>
          <p:nvPr/>
        </p:nvSpPr>
        <p:spPr>
          <a:xfrm>
            <a:off x="3505201" y="2709333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7" name="Line Callout 1 6"/>
          <p:cNvSpPr/>
          <p:nvPr/>
        </p:nvSpPr>
        <p:spPr>
          <a:xfrm>
            <a:off x="1930401" y="42545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55187"/>
              <a:gd name="adj4" fmla="val -36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push origin develop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930401" y="482600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9434"/>
              <a:gd name="adj4" fmla="val -357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0" name="5-Point Star 9"/>
          <p:cNvSpPr/>
          <p:nvPr/>
        </p:nvSpPr>
        <p:spPr>
          <a:xfrm>
            <a:off x="3402725" y="2603939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6884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7" name="Line Callout 1 6"/>
          <p:cNvSpPr/>
          <p:nvPr/>
        </p:nvSpPr>
        <p:spPr>
          <a:xfrm>
            <a:off x="1930401" y="425450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55187"/>
              <a:gd name="adj4" fmla="val -36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develop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930401" y="4826002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9434"/>
              <a:gd name="adj4" fmla="val -357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37" name="5-Point Star 36"/>
          <p:cNvSpPr/>
          <p:nvPr/>
        </p:nvSpPr>
        <p:spPr>
          <a:xfrm>
            <a:off x="3505201" y="4127500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3402725" y="3999332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1722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1720716" y="5014616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231845"/>
              <a:gd name="adj4" fmla="val -389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12" name="Line Callout 1 11"/>
          <p:cNvSpPr/>
          <p:nvPr/>
        </p:nvSpPr>
        <p:spPr>
          <a:xfrm>
            <a:off x="4158949" y="550467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-332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37" name="5-Point Star 36"/>
          <p:cNvSpPr/>
          <p:nvPr/>
        </p:nvSpPr>
        <p:spPr>
          <a:xfrm>
            <a:off x="3269715" y="4875100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13" name="5-Point Star 12"/>
          <p:cNvSpPr/>
          <p:nvPr/>
        </p:nvSpPr>
        <p:spPr>
          <a:xfrm>
            <a:off x="3147849" y="476149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2890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4158949" y="4955683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12" name="Line Callout 1 11"/>
          <p:cNvSpPr/>
          <p:nvPr/>
        </p:nvSpPr>
        <p:spPr>
          <a:xfrm>
            <a:off x="4158949" y="5504675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-332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pull origin develop</a:t>
            </a:r>
          </a:p>
        </p:txBody>
      </p:sp>
      <p:sp>
        <p:nvSpPr>
          <p:cNvPr id="37" name="5-Point Star 36"/>
          <p:cNvSpPr/>
          <p:nvPr/>
        </p:nvSpPr>
        <p:spPr>
          <a:xfrm>
            <a:off x="5733749" y="4828683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14" name="5-Point Star 13"/>
          <p:cNvSpPr/>
          <p:nvPr/>
        </p:nvSpPr>
        <p:spPr>
          <a:xfrm>
            <a:off x="5631273" y="4717074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1525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4158949" y="4955683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12" name="Line Callout 1 11"/>
          <p:cNvSpPr/>
          <p:nvPr/>
        </p:nvSpPr>
        <p:spPr>
          <a:xfrm>
            <a:off x="1930401" y="555801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3511"/>
              <a:gd name="adj4" fmla="val 93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checkout –b idea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158949" y="555801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37" name="5-Point Star 36"/>
          <p:cNvSpPr/>
          <p:nvPr/>
        </p:nvSpPr>
        <p:spPr>
          <a:xfrm>
            <a:off x="5733749" y="5443360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17" name="5-Point Star 16"/>
          <p:cNvSpPr/>
          <p:nvPr/>
        </p:nvSpPr>
        <p:spPr>
          <a:xfrm>
            <a:off x="5631273" y="533796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3879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931964" y="2243667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3759200" y="496351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12" name="Line Callout 1 11"/>
          <p:cNvSpPr/>
          <p:nvPr/>
        </p:nvSpPr>
        <p:spPr>
          <a:xfrm>
            <a:off x="1857556" y="54856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3351"/>
              <a:gd name="adj4" fmla="val 1008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6053668"/>
            <a:ext cx="10972800" cy="6155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&gt; git commit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5232400" y="543726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6807200" y="5318920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5-Point Star 19"/>
          <p:cNvSpPr/>
          <p:nvPr/>
        </p:nvSpPr>
        <p:spPr>
          <a:xfrm>
            <a:off x="6704724" y="520486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0062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167"/>
            <a:ext cx="10972800" cy="1143000"/>
          </a:xfrm>
        </p:spPr>
        <p:txBody>
          <a:bodyPr/>
          <a:lstStyle/>
          <a:p>
            <a:r>
              <a:rPr lang="en-US" dirty="0" smtClean="0"/>
              <a:t>Branches Illustrated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3798" y="342900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E</a:t>
            </a:r>
            <a:endParaRPr lang="en-US" sz="3700" dirty="0"/>
          </a:p>
        </p:txBody>
      </p:sp>
      <p:sp>
        <p:nvSpPr>
          <p:cNvPr id="16" name="Line Callout 1 15"/>
          <p:cNvSpPr/>
          <p:nvPr/>
        </p:nvSpPr>
        <p:spPr>
          <a:xfrm>
            <a:off x="3048000" y="2184578"/>
            <a:ext cx="1727200" cy="423333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/>
              <a:t>origin/master</a:t>
            </a:r>
            <a:endParaRPr lang="en-US" sz="1900" dirty="0"/>
          </a:p>
        </p:txBody>
      </p:sp>
      <p:sp>
        <p:nvSpPr>
          <p:cNvPr id="18" name="Rectangle 17"/>
          <p:cNvSpPr/>
          <p:nvPr/>
        </p:nvSpPr>
        <p:spPr>
          <a:xfrm>
            <a:off x="21250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F</a:t>
            </a:r>
            <a:endParaRPr lang="en-US" sz="3700" dirty="0"/>
          </a:p>
        </p:txBody>
      </p:sp>
      <p:sp>
        <p:nvSpPr>
          <p:cNvPr id="27" name="Rectangle 26"/>
          <p:cNvSpPr/>
          <p:nvPr/>
        </p:nvSpPr>
        <p:spPr>
          <a:xfrm>
            <a:off x="3242603" y="418218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G</a:t>
            </a:r>
            <a:endParaRPr lang="en-US" sz="37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308297" y="4021667"/>
            <a:ext cx="816707" cy="456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4000" y="4478513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1857556" y="548569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69111"/>
              <a:gd name="adj4" fmla="val 102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/>
              <a:t>o</a:t>
            </a:r>
            <a:r>
              <a:rPr lang="en-US" sz="1700" dirty="0" smtClean="0"/>
              <a:t>rigin/develop</a:t>
            </a:r>
            <a:endParaRPr lang="en-US" sz="1700" dirty="0"/>
          </a:p>
        </p:txBody>
      </p:sp>
      <p:sp>
        <p:nvSpPr>
          <p:cNvPr id="14" name="Line Callout 1 13"/>
          <p:cNvSpPr/>
          <p:nvPr/>
        </p:nvSpPr>
        <p:spPr>
          <a:xfrm>
            <a:off x="5232400" y="5437260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188319"/>
              <a:gd name="adj4" fmla="val -3465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idea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360203" y="4177771"/>
            <a:ext cx="668997" cy="592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H</a:t>
            </a:r>
            <a:endParaRPr lang="en-US" sz="37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911600" y="4474104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5-Point Star 36"/>
          <p:cNvSpPr/>
          <p:nvPr/>
        </p:nvSpPr>
        <p:spPr>
          <a:xfrm>
            <a:off x="6807200" y="5318920"/>
            <a:ext cx="304800" cy="254000"/>
          </a:xfrm>
          <a:prstGeom prst="star5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2125003" y="3429000"/>
            <a:ext cx="668997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700" dirty="0" smtClean="0"/>
              <a:t>I</a:t>
            </a:r>
            <a:endParaRPr lang="en-US" sz="37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676400" y="3725779"/>
            <a:ext cx="4486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Line Callout 1 14"/>
          <p:cNvSpPr/>
          <p:nvPr/>
        </p:nvSpPr>
        <p:spPr>
          <a:xfrm>
            <a:off x="1930401" y="2836334"/>
            <a:ext cx="1727200" cy="423333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/>
              <a:t>master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759200" y="4963511"/>
            <a:ext cx="1727200" cy="423333"/>
          </a:xfrm>
          <a:prstGeom prst="borderCallout1">
            <a:avLst>
              <a:gd name="adj1" fmla="val 44596"/>
              <a:gd name="adj2" fmla="val 355"/>
              <a:gd name="adj3" fmla="val -47708"/>
              <a:gd name="adj4" fmla="val -770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dirty="0" smtClean="0"/>
              <a:t>develop</a:t>
            </a:r>
            <a:endParaRPr lang="en-US" sz="3200" dirty="0"/>
          </a:p>
        </p:txBody>
      </p:sp>
      <p:sp>
        <p:nvSpPr>
          <p:cNvPr id="22" name="5-Point Star 21"/>
          <p:cNvSpPr/>
          <p:nvPr/>
        </p:nvSpPr>
        <p:spPr>
          <a:xfrm>
            <a:off x="6704724" y="5204866"/>
            <a:ext cx="509752" cy="464789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4703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lery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6497</Words>
  <Application>Microsoft Office PowerPoint</Application>
  <PresentationFormat>Custom</PresentationFormat>
  <Paragraphs>1275</Paragraphs>
  <Slides>113</Slides>
  <Notes>82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4" baseType="lpstr">
      <vt:lpstr>Gallery</vt:lpstr>
      <vt:lpstr>Git</vt:lpstr>
      <vt:lpstr>Version control systems</vt:lpstr>
      <vt:lpstr>Why version control?</vt:lpstr>
      <vt:lpstr>Why Git?</vt:lpstr>
      <vt:lpstr>What is Git?</vt:lpstr>
      <vt:lpstr>Git is a</vt:lpstr>
      <vt:lpstr>OR</vt:lpstr>
      <vt:lpstr>Git is a</vt:lpstr>
      <vt:lpstr>Git is a</vt:lpstr>
      <vt:lpstr>Git is a</vt:lpstr>
      <vt:lpstr>How ever you think about it…</vt:lpstr>
      <vt:lpstr>How ever you think about it…</vt:lpstr>
      <vt:lpstr>Distributed</vt:lpstr>
      <vt:lpstr>Distributed</vt:lpstr>
      <vt:lpstr>Distributed</vt:lpstr>
      <vt:lpstr>Distributed</vt:lpstr>
      <vt:lpstr>Download and install Git</vt:lpstr>
      <vt:lpstr>Introduce yourself to Git</vt:lpstr>
      <vt:lpstr>Git Work Flow</vt:lpstr>
      <vt:lpstr>Create and fill a repository</vt:lpstr>
      <vt:lpstr>Clone a repository from elsewhere</vt:lpstr>
      <vt:lpstr>The repository</vt:lpstr>
      <vt:lpstr>init and the .git repository</vt:lpstr>
      <vt:lpstr>Making commits</vt:lpstr>
      <vt:lpstr>Commits and graphs</vt:lpstr>
      <vt:lpstr>Working with your own repository</vt:lpstr>
      <vt:lpstr>Commit messages</vt:lpstr>
      <vt:lpstr>Choose an editor</vt:lpstr>
      <vt:lpstr>Working with others</vt:lpstr>
      <vt:lpstr>Typical workflow</vt:lpstr>
      <vt:lpstr>Centralized VC vs. Distributed VC</vt:lpstr>
      <vt:lpstr>Branching</vt:lpstr>
      <vt:lpstr>Branching</vt:lpstr>
      <vt:lpstr>Branching</vt:lpstr>
      <vt:lpstr>Branching</vt:lpstr>
      <vt:lpstr>Branching</vt:lpstr>
      <vt:lpstr>Initialization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Branching Review</vt:lpstr>
      <vt:lpstr>Branching Review</vt:lpstr>
      <vt:lpstr>Branching Review</vt:lpstr>
      <vt:lpstr>Branching Review</vt:lpstr>
      <vt:lpstr>Software is a Team Sport</vt:lpstr>
      <vt:lpstr>Sharing commits</vt:lpstr>
      <vt:lpstr>Adding a Remote</vt:lpstr>
      <vt:lpstr>Sharing commits</vt:lpstr>
      <vt:lpstr>Setting up a Remote</vt:lpstr>
      <vt:lpstr>Setting up a Remote</vt:lpstr>
      <vt:lpstr>Setting up a Remote</vt:lpstr>
      <vt:lpstr>Setting up a Remote</vt:lpstr>
      <vt:lpstr>Setting up a Remote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Slide 71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Slide 78</vt:lpstr>
      <vt:lpstr>Branches Illustrated</vt:lpstr>
      <vt:lpstr>Branches Illustrated</vt:lpstr>
      <vt:lpstr>Slide 81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Short vs. Long-Lived Branches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Branches Illustrated</vt:lpstr>
      <vt:lpstr>Merge Flow vs. Rebase Flow</vt:lpstr>
      <vt:lpstr>Branches Illustrated – Merge Flow</vt:lpstr>
      <vt:lpstr>Branches Illustrated – Merge Flow</vt:lpstr>
      <vt:lpstr>Branches Illustrated – Merge Flow</vt:lpstr>
      <vt:lpstr>Branches Illustrated – Rebase Flow</vt:lpstr>
      <vt:lpstr>Branches Illustrated – Rebase Flow</vt:lpstr>
      <vt:lpstr>Branches Illustrated – Rebase Flow</vt:lpstr>
      <vt:lpstr>Rebase Flow</vt:lpstr>
      <vt:lpstr>Keeping it simple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Bathrinath Raveendran</dc:creator>
  <cp:lastModifiedBy>sysfore</cp:lastModifiedBy>
  <cp:revision>64</cp:revision>
  <dcterms:created xsi:type="dcterms:W3CDTF">2017-04-09T07:34:36Z</dcterms:created>
  <dcterms:modified xsi:type="dcterms:W3CDTF">2017-05-11T04:25:20Z</dcterms:modified>
</cp:coreProperties>
</file>