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65" r:id="rId8"/>
    <p:sldId id="263" r:id="rId9"/>
    <p:sldId id="266" r:id="rId10"/>
    <p:sldId id="267" r:id="rId11"/>
    <p:sldId id="259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821" y="-5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A98701-D8B9-434B-87C7-8A61EF632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8D42C60-80BE-42E3-9509-63113C6B2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4ACE468-6E64-402E-819E-6A233F25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445C-E1C0-45DA-B5C9-62F97D8259B0}" type="datetimeFigureOut">
              <a:rPr lang="en-IN" smtClean="0"/>
              <a:pPr/>
              <a:t>27-06-2019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B4188E0-4BEC-4CDB-A536-5EC511B0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5A2BDF-3D2C-4EFF-9DAE-65DAEB139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FA1B-4752-4727-BD2E-8AE6716A201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68616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F7C220-7874-4E17-8B00-AC58CE233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B3B96B9-71E9-43E0-B5DB-EB40F19B6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EEC19D3-6877-496A-B778-FF7886935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445C-E1C0-45DA-B5C9-62F97D8259B0}" type="datetimeFigureOut">
              <a:rPr lang="en-IN" smtClean="0"/>
              <a:pPr/>
              <a:t>27-06-2019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0EF90D7-B3C0-4823-AF78-1BCB73D3A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C7C632E-2A4F-4B8A-AE92-94F305428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FA1B-4752-4727-BD2E-8AE6716A201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95787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E391DAB-9A41-4245-B1EF-58397071A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71F9C66-49A4-4D18-97EB-CFE21EE04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E17BB2-321E-43D4-81CC-820BDFF64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445C-E1C0-45DA-B5C9-62F97D8259B0}" type="datetimeFigureOut">
              <a:rPr lang="en-IN" smtClean="0"/>
              <a:pPr/>
              <a:t>27-06-2019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299FD68-5E83-4F0C-8A41-F6E173E1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DE4F003-3031-4A0D-8952-DF04789A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FA1B-4752-4727-BD2E-8AE6716A201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4088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09BD45-7EB5-4D90-822A-2C30031D5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4BB9DA-711A-439E-A78C-5B89B0E8D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77320E9-55CC-4454-A25C-4F5C46E7A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445C-E1C0-45DA-B5C9-62F97D8259B0}" type="datetimeFigureOut">
              <a:rPr lang="en-IN" smtClean="0"/>
              <a:pPr/>
              <a:t>27-06-2019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9E1011F-54FB-4ACE-92B6-09C32C2A9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DD1831-5083-4F45-883A-DE4A9355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FA1B-4752-4727-BD2E-8AE6716A201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17962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79F467-42B9-408F-A19E-516043BA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C68AEAD-ADD2-4BA2-945B-A55887BC6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7DF9DD5-E7CF-4E18-86F2-3B50C0F4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445C-E1C0-45DA-B5C9-62F97D8259B0}" type="datetimeFigureOut">
              <a:rPr lang="en-IN" smtClean="0"/>
              <a:pPr/>
              <a:t>27-06-2019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F3A9A19-3E42-4E15-9C65-6C92998A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9FA7C13-7095-4E60-AFF6-40ADC09D5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FA1B-4752-4727-BD2E-8AE6716A201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82505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853200-8C62-40A8-8854-AD749BA59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A3CD9C-3DE6-4005-A565-BE99C683D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C9DC733-3648-4AEA-96A3-A8CFA2DED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AD4EE5E-48DD-4E05-BDD4-680BC000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445C-E1C0-45DA-B5C9-62F97D8259B0}" type="datetimeFigureOut">
              <a:rPr lang="en-IN" smtClean="0"/>
              <a:pPr/>
              <a:t>27-06-2019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4777A73-8BD9-40F5-A40C-6AE874A49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BBA0971-843B-4FB0-AFA9-88FA6630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FA1B-4752-4727-BD2E-8AE6716A201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51274560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66971F-53D3-4E23-9A2A-D7FCE2BFA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E2A559-A95D-4A22-852A-D4A5AC280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095AED6-08C4-4D02-955C-93F7739E0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509CE90-8B14-4942-8789-CE2B3BF5C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99D1845-CB67-4D6E-A8AA-930A668A8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587CC75-EC67-4747-B766-405A65FA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445C-E1C0-45DA-B5C9-62F97D8259B0}" type="datetimeFigureOut">
              <a:rPr lang="en-IN" smtClean="0"/>
              <a:pPr/>
              <a:t>27-06-2019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CF2E515-3F03-43CF-93DF-C60750E7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6C42B11-F7FA-4BD1-9F3D-91454E8A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FA1B-4752-4727-BD2E-8AE6716A201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467479297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BED947-7EDC-4A31-8DDD-05B4CA3D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77947F5-0A32-4A51-A679-CE008EC6A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445C-E1C0-45DA-B5C9-62F97D8259B0}" type="datetimeFigureOut">
              <a:rPr lang="en-IN" smtClean="0"/>
              <a:pPr/>
              <a:t>27-06-2019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707E24D-A138-42A1-9B72-67B91BE9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92AC2A3-10C2-4722-954A-E8519B2C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FA1B-4752-4727-BD2E-8AE6716A201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83741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048C30C-76C2-4A07-8BF6-A444C092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445C-E1C0-45DA-B5C9-62F97D8259B0}" type="datetimeFigureOut">
              <a:rPr lang="en-IN" smtClean="0"/>
              <a:pPr/>
              <a:t>27-06-2019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6472458-D653-444B-9DFD-D3FF44EB1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BA2E4AB-88EC-4C5A-9F61-5CAF187C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FA1B-4752-4727-BD2E-8AE6716A201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73038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B404B6-104A-41B0-ABBD-A4D683F4D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38B1888-F1D0-4762-9494-15A5FA892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904DD29-C8B3-4FA5-A1E4-68D86402A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BCAC7F5-9C50-42CC-8C7A-D5E656C4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445C-E1C0-45DA-B5C9-62F97D8259B0}" type="datetimeFigureOut">
              <a:rPr lang="en-IN" smtClean="0"/>
              <a:pPr/>
              <a:t>27-06-2019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B8D4CB5-79C6-48C6-90B1-CF760304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0E45B66-87F0-4688-8DDE-ED78D5C04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FA1B-4752-4727-BD2E-8AE6716A201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2859127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BEC841-CA60-4982-89D1-51BDCCD76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0D4AB0A-8537-4C26-92EF-AA8369755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32E41D4-8BE3-4E7D-9FFE-F8B3AD847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DF85F8A-A305-4DA8-AB04-8CF1F0CD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445C-E1C0-45DA-B5C9-62F97D8259B0}" type="datetimeFigureOut">
              <a:rPr lang="en-IN" smtClean="0"/>
              <a:pPr/>
              <a:t>27-06-2019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658EC58-07C4-4881-89D8-65E77347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E5379A6-9F05-4FA9-A370-59AEAC0A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FA1B-4752-4727-BD2E-8AE6716A201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5135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98205D3-9E1B-4436-913F-7D308CFE0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E08B537-CF16-4288-996D-405519156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9CD1577-49E6-4361-A21A-A09A86B06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5445C-E1C0-45DA-B5C9-62F97D8259B0}" type="datetimeFigureOut">
              <a:rPr lang="en-IN" smtClean="0"/>
              <a:pPr/>
              <a:t>27-06-2019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5D7EE96-6E62-45D1-B062-4FB6A1F96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A5335EC-E0DF-4B0A-A271-6D4763D3F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8FA1B-4752-4727-BD2E-8AE6716A201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88706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expresscomputer.in/news/how-iot-can-help-in-preventing-falls-for-senior-citizens/18926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Lenovo\Desktop\SBSC%20vedio.mp4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4B73B2-C951-4C12-A0F1-E22052A86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SMART BAND FOR</a:t>
            </a:r>
            <a:br>
              <a:rPr lang="en-US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SENIOR CITIZENS</a:t>
            </a:r>
            <a:endParaRPr lang="en-IN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2728341-95B9-4FCE-B021-CB6C12597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2" y="3645581"/>
            <a:ext cx="8099394" cy="1655762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A BAND FOR ALL NEEDS</a:t>
            </a:r>
            <a:endParaRPr lang="en-IN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45031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27B9848-E97A-4D45-9383-FBA6F4174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431" y="204187"/>
            <a:ext cx="11833934" cy="4251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u="sng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Future Upgrades for our Product </a:t>
            </a:r>
            <a:r>
              <a:rPr lang="en-US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u="sng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Fall Prediction </a:t>
            </a:r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:</a:t>
            </a:r>
          </a:p>
          <a:p>
            <a:pPr marL="514350" indent="-514350" algn="just"/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According to a research, it was found that a gait speed decline of 5 cm/s was associated with a 86% probability of falling within the next 3 weeks. </a:t>
            </a:r>
            <a:endParaRPr lang="en-IN" sz="1600" dirty="0" smtClean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marL="514350" indent="-514350" algn="just"/>
            <a:r>
              <a:rPr lang="en-IN" b="1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We will be including vitals like pulse, blood pressure etc.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4057" y="5994400"/>
            <a:ext cx="985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Reference of research : </a:t>
            </a:r>
            <a:r>
              <a:rPr lang="en-US" dirty="0" smtClean="0">
                <a:solidFill>
                  <a:schemeClr val="bg1"/>
                </a:solidFill>
                <a:latin typeface="Bahnschrift SemiBold Condensed" panose="020B0502040204020203" pitchFamily="34" charset="0"/>
                <a:hlinkClick r:id="rId2"/>
              </a:rPr>
              <a:t>https://www.expresscomputer.in/news/how-iot-can-help-in-preventing-falls-for-senior-citizens/18926</a:t>
            </a:r>
            <a:endParaRPr lang="en-IN" b="1" dirty="0" smtClean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5" name="Picture 4" descr="senio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746" y="3109004"/>
            <a:ext cx="3774140" cy="24944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30091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D9116DC5-BEC0-4B4E-A674-5EEB034AC090}"/>
              </a:ext>
            </a:extLst>
          </p:cNvPr>
          <p:cNvSpPr txBox="1">
            <a:spLocks/>
          </p:cNvSpPr>
          <p:nvPr/>
        </p:nvSpPr>
        <p:spPr>
          <a:xfrm>
            <a:off x="572501" y="38913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60949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TEAM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9D2A03E8-903E-44F5-AFB7-1A8019408C38}"/>
              </a:ext>
            </a:extLst>
          </p:cNvPr>
          <p:cNvSpPr txBox="1">
            <a:spLocks/>
          </p:cNvSpPr>
          <p:nvPr/>
        </p:nvSpPr>
        <p:spPr>
          <a:xfrm>
            <a:off x="6314878" y="1366012"/>
            <a:ext cx="515698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3. Suhas Gangireddy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 Skills : IOT ,Raspberry Pi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 Worked on Gesture communication 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 Visited old age home.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 Visited Physiotherapist</a:t>
            </a:r>
          </a:p>
          <a:p>
            <a:endParaRPr lang="en-IN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r>
              <a:rPr lang="en-IN" sz="28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4. L. Pravalika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 Skills : IOT, </a:t>
            </a:r>
            <a:r>
              <a:rPr lang="en-IN" sz="28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Market Research</a:t>
            </a:r>
            <a:endParaRPr lang="en-IN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 Did market </a:t>
            </a:r>
            <a:r>
              <a:rPr lang="en-IN" sz="28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research and worked on Voice Assistant</a:t>
            </a:r>
            <a:endParaRPr lang="en-IN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8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 </a:t>
            </a:r>
            <a:r>
              <a:rPr lang="en-IN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Visited old age home.</a:t>
            </a:r>
            <a:endParaRPr lang="en-IN" sz="28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endParaRPr lang="en-IN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endParaRPr lang="en-IN" sz="28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071CA271-C0AB-4258-A6C5-AD5C95018A6C}"/>
              </a:ext>
            </a:extLst>
          </p:cNvPr>
          <p:cNvSpPr txBox="1">
            <a:spLocks/>
          </p:cNvSpPr>
          <p:nvPr/>
        </p:nvSpPr>
        <p:spPr>
          <a:xfrm>
            <a:off x="1219200" y="1051919"/>
            <a:ext cx="48768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indent="-514350"/>
            <a:r>
              <a:rPr lang="en-IN" sz="28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1. Santosh Sanjeev 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 Team Leader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 Skills : IOT, ML and Research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 Worked on </a:t>
            </a:r>
            <a:r>
              <a:rPr lang="en-IN" sz="28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Integration, Fall detection</a:t>
            </a:r>
            <a:endParaRPr lang="en-IN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 Research on fall </a:t>
            </a:r>
            <a:r>
              <a:rPr lang="en-IN" sz="28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prevention</a:t>
            </a:r>
            <a:endParaRPr lang="en-IN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 Visited old age home</a:t>
            </a:r>
          </a:p>
          <a:p>
            <a:endParaRPr lang="en-IN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r>
              <a:rPr lang="en-IN" sz="28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2. L. Swetha Srilakshmi </a:t>
            </a:r>
          </a:p>
          <a:p>
            <a:pPr>
              <a:buFont typeface="Arial" pitchFamily="34" charset="0"/>
              <a:buChar char="•"/>
            </a:pPr>
            <a:r>
              <a:rPr lang="en-IN" sz="28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 </a:t>
            </a:r>
            <a:r>
              <a:rPr lang="en-IN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Skills  :  IOT, </a:t>
            </a:r>
            <a:r>
              <a:rPr lang="en-IN" sz="28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ML</a:t>
            </a:r>
            <a:endParaRPr lang="en-IN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 Worked </a:t>
            </a:r>
            <a:r>
              <a:rPr lang="en-IN" sz="28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on Voice Assistant and integration </a:t>
            </a:r>
            <a:endParaRPr lang="en-IN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 Visited old age home.</a:t>
            </a:r>
          </a:p>
        </p:txBody>
      </p:sp>
    </p:spTree>
    <p:extLst>
      <p:ext uri="{BB962C8B-B14F-4D97-AF65-F5344CB8AC3E}">
        <p14:creationId xmlns="" xmlns:p14="http://schemas.microsoft.com/office/powerpoint/2010/main" val="549414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7E59DA-A549-4603-A76F-9C72F3CD7D93}"/>
              </a:ext>
            </a:extLst>
          </p:cNvPr>
          <p:cNvSpPr txBox="1">
            <a:spLocks/>
          </p:cNvSpPr>
          <p:nvPr/>
        </p:nvSpPr>
        <p:spPr>
          <a:xfrm>
            <a:off x="763371" y="1797729"/>
            <a:ext cx="9730034" cy="11496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             THANK YOU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6600" dirty="0">
              <a:solidFill>
                <a:schemeClr val="bg1"/>
              </a:solidFill>
              <a:latin typeface="Bahnschrift SemiBold Condensed" panose="020B0502040204020203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6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ahnschrift SemiBold Condensed" panose="020B0502040204020203" pitchFamily="34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6600" dirty="0">
                <a:solidFill>
                  <a:schemeClr val="bg1"/>
                </a:solidFill>
                <a:latin typeface="Bahnschrift SemiBold Condensed" panose="020B0502040204020203" pitchFamily="34" charset="0"/>
                <a:ea typeface="+mj-ea"/>
                <a:cs typeface="+mj-cs"/>
              </a:rPr>
              <a:t>Q &amp; A</a:t>
            </a:r>
            <a:endParaRPr kumimoji="0" lang="en-IN" sz="6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ahnschrift SemiBold Condensed" panose="020B0502040204020203" pitchFamily="34" charset="0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5A2A205-BC9F-4AEA-A9CF-9D02F6396A48}"/>
              </a:ext>
            </a:extLst>
          </p:cNvPr>
          <p:cNvSpPr txBox="1"/>
          <p:nvPr/>
        </p:nvSpPr>
        <p:spPr>
          <a:xfrm>
            <a:off x="6018212" y="5638800"/>
            <a:ext cx="3852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TEAM - CREATIVE BRAINIACS</a:t>
            </a:r>
          </a:p>
        </p:txBody>
      </p:sp>
    </p:spTree>
    <p:extLst>
      <p:ext uri="{BB962C8B-B14F-4D97-AF65-F5344CB8AC3E}">
        <p14:creationId xmlns="" xmlns:p14="http://schemas.microsoft.com/office/powerpoint/2010/main" val="668946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E08925-56BB-404E-9451-8AF826DC9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10" y="568171"/>
            <a:ext cx="11940466" cy="6178858"/>
          </a:xfrm>
        </p:spPr>
        <p:txBody>
          <a:bodyPr>
            <a:normAutofit/>
          </a:bodyPr>
          <a:lstStyle/>
          <a:p>
            <a:r>
              <a:rPr lang="en-US" sz="3600" u="sng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PROBLEM STATEMENT </a:t>
            </a:r>
            <a:r>
              <a:rPr lang="en-US" sz="3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Most of the senior </a:t>
            </a:r>
            <a:r>
              <a:rPr lang="en-IN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citizens/bed ridden people </a:t>
            </a:r>
            <a:r>
              <a:rPr lang="en-IN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need 24/7 assistance for fulfilling their basic needs which is practically </a:t>
            </a:r>
            <a:r>
              <a:rPr lang="en-IN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impossible </a:t>
            </a:r>
            <a:r>
              <a:rPr lang="en-IN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in </a:t>
            </a:r>
            <a:r>
              <a:rPr lang="en-IN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today’s </a:t>
            </a:r>
            <a:r>
              <a:rPr lang="en-IN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world </a:t>
            </a:r>
            <a:r>
              <a:rPr lang="en-IN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Most </a:t>
            </a:r>
            <a:r>
              <a:rPr lang="en-IN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of the senior citizens get critically injured due to fall and need timely medical assistance</a:t>
            </a:r>
            <a:r>
              <a:rPr lang="en-IN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Also they have to be always reminded for taking medicines.</a:t>
            </a:r>
            <a:endParaRPr lang="en-IN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en-IN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r>
              <a:rPr lang="en-IN" sz="3600" u="sng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SOLUTION</a:t>
            </a:r>
            <a:r>
              <a:rPr lang="en-IN" sz="3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: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A Smart Gesture based band that 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Conveys message to the care-taker immediately based upon the gesture made.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Can detect the fall of a person and alert the care taker.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Can be used to make a remainder system for medical schedule.</a:t>
            </a:r>
            <a:endParaRPr lang="en-IN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8916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4194D18-6AF1-4D1D-912F-DBCA137C3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38" y="1200612"/>
            <a:ext cx="2965651" cy="21373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E6CED4E-EE90-4990-85F5-9EFF00644664}"/>
              </a:ext>
            </a:extLst>
          </p:cNvPr>
          <p:cNvSpPr txBox="1"/>
          <p:nvPr/>
        </p:nvSpPr>
        <p:spPr>
          <a:xfrm>
            <a:off x="669501" y="3769079"/>
            <a:ext cx="28093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1.   </a:t>
            </a:r>
            <a:r>
              <a:rPr lang="en-US" sz="2400" u="sng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Gesture Based Messaging System </a:t>
            </a:r>
            <a:r>
              <a:rPr lang="en-US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:</a:t>
            </a:r>
          </a:p>
          <a:p>
            <a:r>
              <a:rPr lang="en-US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When </a:t>
            </a:r>
            <a:r>
              <a:rPr lang="en-US" sz="24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a senior citizen/ bedridden </a:t>
            </a:r>
            <a:r>
              <a:rPr lang="en-US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person makes </a:t>
            </a:r>
            <a:r>
              <a:rPr lang="en-US" sz="24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a particular  gesture, message </a:t>
            </a:r>
            <a:r>
              <a:rPr lang="en-US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is sent </a:t>
            </a:r>
            <a:r>
              <a:rPr lang="en-US" sz="24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to all the registered numbers.</a:t>
            </a:r>
            <a:endParaRPr lang="en-IN" sz="24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139E6C86-CA47-483B-B4DE-C362AF0403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929" y="1303663"/>
            <a:ext cx="2504612" cy="213739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BA2064E9-BBBA-482B-BD08-07D6A7206EBE}"/>
              </a:ext>
            </a:extLst>
          </p:cNvPr>
          <p:cNvSpPr/>
          <p:nvPr/>
        </p:nvSpPr>
        <p:spPr>
          <a:xfrm>
            <a:off x="8875683" y="1878150"/>
            <a:ext cx="1597981" cy="8480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9A53073-B860-45C4-9A01-2986D2C2E827}"/>
              </a:ext>
            </a:extLst>
          </p:cNvPr>
          <p:cNvSpPr txBox="1"/>
          <p:nvPr/>
        </p:nvSpPr>
        <p:spPr>
          <a:xfrm>
            <a:off x="8795445" y="2109814"/>
            <a:ext cx="19530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00B0F0"/>
                </a:solidFill>
                <a:latin typeface="MS Reference Sans Serif" panose="020B0604030504040204" pitchFamily="34" charset="0"/>
              </a:rPr>
              <a:t> I NEED FOOD</a:t>
            </a:r>
            <a:endParaRPr lang="en-IN" sz="1050" b="1" dirty="0">
              <a:solidFill>
                <a:srgbClr val="00B0F0"/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37FC77E-8FA5-4AB4-BC2F-BE05A328A955}"/>
              </a:ext>
            </a:extLst>
          </p:cNvPr>
          <p:cNvSpPr txBox="1"/>
          <p:nvPr/>
        </p:nvSpPr>
        <p:spPr>
          <a:xfrm>
            <a:off x="8367941" y="3830201"/>
            <a:ext cx="25046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3</a:t>
            </a:r>
            <a:r>
              <a:rPr lang="en-US" sz="24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. </a:t>
            </a:r>
            <a:r>
              <a:rPr lang="en-US" sz="2400" u="sng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Voice Assistant</a:t>
            </a:r>
            <a:r>
              <a:rPr lang="en-US" sz="24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: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Through speech command , care taker is notified.</a:t>
            </a:r>
          </a:p>
          <a:p>
            <a:endParaRPr lang="en-US" sz="24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DAB1BCF-3702-411E-B83D-343175046923}"/>
              </a:ext>
            </a:extLst>
          </p:cNvPr>
          <p:cNvSpPr txBox="1"/>
          <p:nvPr/>
        </p:nvSpPr>
        <p:spPr>
          <a:xfrm>
            <a:off x="568171" y="213064"/>
            <a:ext cx="75726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PRODUCT / SERVICE </a:t>
            </a:r>
            <a:r>
              <a:rPr lang="en-US" sz="4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:</a:t>
            </a:r>
            <a:endParaRPr lang="en-IN" sz="44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C3675CB0-23D7-46A0-A7D1-95570177BB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392" y="1476104"/>
            <a:ext cx="3288836" cy="173735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1275D49-FCBA-4458-8E19-541DD32A8C90}"/>
              </a:ext>
            </a:extLst>
          </p:cNvPr>
          <p:cNvSpPr txBox="1"/>
          <p:nvPr/>
        </p:nvSpPr>
        <p:spPr>
          <a:xfrm>
            <a:off x="4216518" y="3796990"/>
            <a:ext cx="3288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. </a:t>
            </a:r>
            <a:r>
              <a:rPr lang="en-US" sz="2400" u="sng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Fall  </a:t>
            </a:r>
            <a:r>
              <a:rPr lang="en-US" sz="2400" u="sng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Detection </a:t>
            </a:r>
            <a:r>
              <a:rPr lang="en-US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:</a:t>
            </a:r>
          </a:p>
          <a:p>
            <a:r>
              <a:rPr lang="en-US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If a </a:t>
            </a:r>
            <a:r>
              <a:rPr lang="en-US" sz="24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person falls suddenly, an alert message is sent to the care taker. </a:t>
            </a:r>
            <a:endParaRPr lang="en-IN" sz="24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1422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5652CC7-D7F7-4FE3-80C3-A8A6A8271548}"/>
              </a:ext>
            </a:extLst>
          </p:cNvPr>
          <p:cNvSpPr txBox="1"/>
          <p:nvPr/>
        </p:nvSpPr>
        <p:spPr>
          <a:xfrm>
            <a:off x="363984" y="328474"/>
            <a:ext cx="6968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u="sng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WORKING PROTOTYPE :</a:t>
            </a:r>
            <a:endParaRPr lang="en-IN" sz="5400" u="sng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39B9507-51E9-4B17-A8E7-E3CDF86CC9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16" y="1513061"/>
            <a:ext cx="2862998" cy="20558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AB499F5-567E-4327-B1D9-E53446B0C2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72" y="3831771"/>
            <a:ext cx="2960913" cy="2499652"/>
          </a:xfrm>
          <a:prstGeom prst="rect">
            <a:avLst/>
          </a:prstGeom>
        </p:spPr>
      </p:pic>
      <p:pic>
        <p:nvPicPr>
          <p:cNvPr id="7" name="SBSC vedio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657599" y="1527859"/>
            <a:ext cx="7870785" cy="46993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3141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5A48FF6C-4743-4C26-A887-5FB27191E299}"/>
              </a:ext>
            </a:extLst>
          </p:cNvPr>
          <p:cNvSpPr/>
          <p:nvPr/>
        </p:nvSpPr>
        <p:spPr>
          <a:xfrm>
            <a:off x="8655921" y="2681134"/>
            <a:ext cx="249211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8531096D-5DAB-43D9-AF78-C3CE1FD329D3}"/>
              </a:ext>
            </a:extLst>
          </p:cNvPr>
          <p:cNvSpPr/>
          <p:nvPr/>
        </p:nvSpPr>
        <p:spPr>
          <a:xfrm>
            <a:off x="8407154" y="824884"/>
            <a:ext cx="3053918" cy="189094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76F9A286-4DDA-46D0-B0B7-C7A78F57F8AA}"/>
              </a:ext>
            </a:extLst>
          </p:cNvPr>
          <p:cNvSpPr/>
          <p:nvPr/>
        </p:nvSpPr>
        <p:spPr>
          <a:xfrm>
            <a:off x="355107" y="3187084"/>
            <a:ext cx="4873842" cy="34534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CC5A33-82BE-4EC3-BD7D-324110348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63" y="177553"/>
            <a:ext cx="11647503" cy="6462944"/>
          </a:xfrm>
        </p:spPr>
        <p:txBody>
          <a:bodyPr/>
          <a:lstStyle/>
          <a:p>
            <a:pPr marL="0" indent="0">
              <a:buNone/>
            </a:pPr>
            <a:r>
              <a:rPr lang="en-US" sz="3600" u="sng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MARKET </a:t>
            </a:r>
            <a:r>
              <a:rPr lang="en-US" sz="3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47CAB0D-06C2-46DB-8209-5EECD6DC3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361" y="1050894"/>
            <a:ext cx="2569504" cy="1438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08112BD-5B7F-4B47-B888-B5A11266A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58" y="3268138"/>
            <a:ext cx="2619375" cy="1743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3ADE971-21EE-4FBF-B085-687516AB87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794" y="4913791"/>
            <a:ext cx="2475685" cy="16474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8E4E5A6-4EEF-4377-8FBA-A6621F8D3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75" y="5011213"/>
            <a:ext cx="1985753" cy="13235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F3F18EB-8E7C-4528-B8DD-5575D79D7C67}"/>
              </a:ext>
            </a:extLst>
          </p:cNvPr>
          <p:cNvSpPr txBox="1"/>
          <p:nvPr/>
        </p:nvSpPr>
        <p:spPr>
          <a:xfrm>
            <a:off x="5299969" y="3968318"/>
            <a:ext cx="59725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Potential customers for our product are hospitals, old age homes, people suffering from </a:t>
            </a:r>
            <a:r>
              <a:rPr lang="en-US" sz="28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chronic diseases and </a:t>
            </a:r>
            <a:r>
              <a:rPr lang="en-US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bed ridden patients.</a:t>
            </a:r>
            <a:endParaRPr lang="en-IN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CA390D4-5ACA-40C2-A773-E1874B0D516B}"/>
              </a:ext>
            </a:extLst>
          </p:cNvPr>
          <p:cNvSpPr txBox="1"/>
          <p:nvPr/>
        </p:nvSpPr>
        <p:spPr>
          <a:xfrm>
            <a:off x="3336750" y="1171661"/>
            <a:ext cx="53354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Prospective customers for our product are all the elderly people.</a:t>
            </a:r>
            <a:endParaRPr lang="en-IN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BBF667CE-27B5-48B4-ABF3-A7C1A65B0B94}"/>
              </a:ext>
            </a:extLst>
          </p:cNvPr>
          <p:cNvSpPr/>
          <p:nvPr/>
        </p:nvSpPr>
        <p:spPr>
          <a:xfrm>
            <a:off x="1118587" y="2805343"/>
            <a:ext cx="3231472" cy="4222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D8501C6-F350-4A33-B5E0-3938E95EB438}"/>
              </a:ext>
            </a:extLst>
          </p:cNvPr>
          <p:cNvSpPr txBox="1"/>
          <p:nvPr/>
        </p:nvSpPr>
        <p:spPr>
          <a:xfrm>
            <a:off x="1118587" y="2816421"/>
            <a:ext cx="323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Bahnschrift SemiBold Condensed" panose="020B0502040204020203" pitchFamily="34" charset="0"/>
              </a:rPr>
              <a:t>POTENTIAL CUSTOMERS</a:t>
            </a:r>
            <a:endParaRPr lang="en-IN" sz="2000" b="1" dirty="0">
              <a:solidFill>
                <a:schemeClr val="accent1">
                  <a:lumMod val="50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F40EB3E-20CA-43DB-AF99-695ED564A0EE}"/>
              </a:ext>
            </a:extLst>
          </p:cNvPr>
          <p:cNvSpPr txBox="1"/>
          <p:nvPr/>
        </p:nvSpPr>
        <p:spPr>
          <a:xfrm>
            <a:off x="8286243" y="2705621"/>
            <a:ext cx="323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Bahnschrift SemiBold Condensed" panose="020B0502040204020203" pitchFamily="34" charset="0"/>
              </a:rPr>
              <a:t>PROSPECTIVE CUSTOMERS</a:t>
            </a:r>
            <a:endParaRPr lang="en-IN" sz="2000" b="1" dirty="0">
              <a:solidFill>
                <a:schemeClr val="accent1">
                  <a:lumMod val="50000"/>
                </a:schemeClr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493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9E75F701-D6DA-4C96-B4FA-7FF32CB0DBB2}"/>
              </a:ext>
            </a:extLst>
          </p:cNvPr>
          <p:cNvSpPr/>
          <p:nvPr/>
        </p:nvSpPr>
        <p:spPr>
          <a:xfrm>
            <a:off x="4909351" y="3604334"/>
            <a:ext cx="2263806" cy="22638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1ED0D640-CB19-4BFE-BA94-D74FE0A736D0}"/>
              </a:ext>
            </a:extLst>
          </p:cNvPr>
          <p:cNvSpPr/>
          <p:nvPr/>
        </p:nvSpPr>
        <p:spPr>
          <a:xfrm>
            <a:off x="358066" y="3719744"/>
            <a:ext cx="3699029" cy="25656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83BF9B49-3479-496A-8A10-F20AF344A8D9}"/>
              </a:ext>
            </a:extLst>
          </p:cNvPr>
          <p:cNvSpPr/>
          <p:nvPr/>
        </p:nvSpPr>
        <p:spPr>
          <a:xfrm>
            <a:off x="7883371" y="2272683"/>
            <a:ext cx="4208015" cy="31426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3F5153-E192-49AB-BFF1-29CB81014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75" y="266330"/>
            <a:ext cx="11709646" cy="6347534"/>
          </a:xfrm>
        </p:spPr>
        <p:txBody>
          <a:bodyPr/>
          <a:lstStyle/>
          <a:p>
            <a:pPr marL="0" indent="0">
              <a:buNone/>
            </a:pPr>
            <a:r>
              <a:rPr lang="en-US" sz="3600" u="sng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MARKET RESEARCH </a:t>
            </a:r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:</a:t>
            </a:r>
          </a:p>
          <a:p>
            <a:r>
              <a:rPr lang="en-IN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Created an online survey and considered those responses for the development of our project.</a:t>
            </a:r>
          </a:p>
          <a:p>
            <a:r>
              <a:rPr lang="en-IN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Visited an old age home in Nizampet to enquire how our project would be useful to the senior citizens.</a:t>
            </a:r>
          </a:p>
          <a:p>
            <a:r>
              <a:rPr lang="en-IN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We also visited a physiotherapist in west marredpally.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5">
            <a:extLst>
              <a:ext uri="{FF2B5EF4-FFF2-40B4-BE49-F238E27FC236}">
                <a16:creationId xmlns="" xmlns:a16="http://schemas.microsoft.com/office/drawing/2014/main" id="{C7245553-2505-4D76-A183-44306B67E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400" y="3864009"/>
            <a:ext cx="1643210" cy="2314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>
            <a:extLst>
              <a:ext uri="{FF2B5EF4-FFF2-40B4-BE49-F238E27FC236}">
                <a16:creationId xmlns="" xmlns:a16="http://schemas.microsoft.com/office/drawing/2014/main" id="{3DE5BD3E-E1EB-46F8-90DB-23384BBE3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5405" y="3864007"/>
            <a:ext cx="1790489" cy="23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04A16C8-B63C-4EC3-B4E6-531C752B5C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21" y="2416821"/>
            <a:ext cx="2080732" cy="13029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688EAB7-66ED-4FD4-85E2-79DCA94122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249" y="2416821"/>
            <a:ext cx="1781176" cy="27943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4414FDC-3926-4D60-91D8-0C5A4F7184B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22" y="3735069"/>
            <a:ext cx="2080732" cy="14761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4823ABD-16F6-4E27-841A-22E9432477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198" y="3735069"/>
            <a:ext cx="1982217" cy="199411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A435F402-A771-4306-ACEF-172E496E9549}"/>
              </a:ext>
            </a:extLst>
          </p:cNvPr>
          <p:cNvSpPr/>
          <p:nvPr/>
        </p:nvSpPr>
        <p:spPr>
          <a:xfrm>
            <a:off x="719091" y="6285390"/>
            <a:ext cx="2956264" cy="306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6E751EE-EC0B-4F96-9B1C-02C1BCAA16F6}"/>
              </a:ext>
            </a:extLst>
          </p:cNvPr>
          <p:cNvSpPr/>
          <p:nvPr/>
        </p:nvSpPr>
        <p:spPr>
          <a:xfrm>
            <a:off x="4688889" y="5845735"/>
            <a:ext cx="2956264" cy="306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99C2951-62DE-44E2-B4B9-745FBD39F0D9}"/>
              </a:ext>
            </a:extLst>
          </p:cNvPr>
          <p:cNvSpPr/>
          <p:nvPr/>
        </p:nvSpPr>
        <p:spPr>
          <a:xfrm>
            <a:off x="8588463" y="5415379"/>
            <a:ext cx="2956264" cy="306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2BEFBDAB-DE5F-427D-85CD-8CF4521CA2CC}"/>
              </a:ext>
            </a:extLst>
          </p:cNvPr>
          <p:cNvSpPr txBox="1"/>
          <p:nvPr/>
        </p:nvSpPr>
        <p:spPr>
          <a:xfrm>
            <a:off x="678345" y="6229598"/>
            <a:ext cx="2894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Bahnschrift SemiBold Condensed" panose="020B0502040204020203" pitchFamily="34" charset="0"/>
              </a:rPr>
              <a:t>ONLINE SURVEY</a:t>
            </a:r>
            <a:endParaRPr lang="en-IN" sz="2000" dirty="0">
              <a:solidFill>
                <a:schemeClr val="accent1">
                  <a:lumMod val="50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2BB3756-73B1-4FF5-AF3B-08A1A57CBCA7}"/>
              </a:ext>
            </a:extLst>
          </p:cNvPr>
          <p:cNvSpPr txBox="1"/>
          <p:nvPr/>
        </p:nvSpPr>
        <p:spPr>
          <a:xfrm>
            <a:off x="4594194" y="5810023"/>
            <a:ext cx="2894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Bahnschrift SemiBold Condensed" panose="020B0502040204020203" pitchFamily="34" charset="0"/>
              </a:rPr>
              <a:t>PHYSIOTHERAPIST</a:t>
            </a:r>
            <a:endParaRPr lang="en-IN" sz="2000" dirty="0">
              <a:solidFill>
                <a:schemeClr val="accent1">
                  <a:lumMod val="50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B531068-FF99-426E-9651-9EC43802DC2B}"/>
              </a:ext>
            </a:extLst>
          </p:cNvPr>
          <p:cNvSpPr txBox="1"/>
          <p:nvPr/>
        </p:nvSpPr>
        <p:spPr>
          <a:xfrm>
            <a:off x="8700393" y="5355331"/>
            <a:ext cx="2894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Bahnschrift SemiBold Condensed" panose="020B0502040204020203" pitchFamily="34" charset="0"/>
              </a:rPr>
              <a:t>OLD AGE HOME</a:t>
            </a:r>
            <a:endParaRPr lang="en-IN" sz="2000" dirty="0">
              <a:solidFill>
                <a:schemeClr val="accent1">
                  <a:lumMod val="50000"/>
                </a:schemeClr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6105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FCB2E2-5420-4274-A94F-E2199F5F8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5" y="150920"/>
            <a:ext cx="11922711" cy="6596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u="sng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COMPETITION </a:t>
            </a:r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: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20D3039-F058-42E3-96B4-2D468CF59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40" y="989597"/>
            <a:ext cx="3191521" cy="21423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9B6EFF8-ADEB-45F6-ADE7-9DCEA59F4571}"/>
              </a:ext>
            </a:extLst>
          </p:cNvPr>
          <p:cNvSpPr txBox="1"/>
          <p:nvPr/>
        </p:nvSpPr>
        <p:spPr>
          <a:xfrm>
            <a:off x="4536489" y="1468794"/>
            <a:ext cx="7260453" cy="1676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33" lvl="0" indent="-380933" defTabSz="609493">
              <a:spcBef>
                <a:spcPct val="20000"/>
              </a:spcBef>
              <a:spcAft>
                <a:spcPts val="800"/>
              </a:spcAft>
              <a:buClr>
                <a:schemeClr val="accent1"/>
              </a:buClr>
              <a:buSzPct val="115000"/>
              <a:buFont typeface="Arial"/>
              <a:buChar char="•"/>
              <a:defRPr/>
            </a:pPr>
            <a:r>
              <a:rPr lang="en-IN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One of our competitor is Apple Band.</a:t>
            </a:r>
          </a:p>
          <a:p>
            <a:pPr marL="380933" lvl="0" indent="-380933" defTabSz="609493">
              <a:spcBef>
                <a:spcPct val="20000"/>
              </a:spcBef>
              <a:spcAft>
                <a:spcPts val="800"/>
              </a:spcAft>
              <a:buClr>
                <a:schemeClr val="accent1"/>
              </a:buClr>
              <a:buSzPct val="115000"/>
              <a:buFont typeface="Arial"/>
              <a:buChar char="•"/>
              <a:defRPr/>
            </a:pPr>
            <a:r>
              <a:rPr lang="en-IN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Apple bands give us information only about Fall detection.</a:t>
            </a:r>
          </a:p>
          <a:p>
            <a:endParaRPr lang="en-IN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57DDD55-8633-4971-A4BD-3325AD741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916" y="2780202"/>
            <a:ext cx="2782076" cy="21188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70A6E6B-D1E0-480C-B34B-B00BD0B2BAF0}"/>
              </a:ext>
            </a:extLst>
          </p:cNvPr>
          <p:cNvSpPr txBox="1"/>
          <p:nvPr/>
        </p:nvSpPr>
        <p:spPr>
          <a:xfrm>
            <a:off x="2920753" y="3448974"/>
            <a:ext cx="56461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Our other competitor is the Sensoria socks.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This device gives helpful data to the old people about their health status.</a:t>
            </a:r>
            <a:endParaRPr lang="en-IN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E6D881C-42E6-4128-BA7E-DE6820310475}"/>
              </a:ext>
            </a:extLst>
          </p:cNvPr>
          <p:cNvSpPr txBox="1"/>
          <p:nvPr/>
        </p:nvSpPr>
        <p:spPr>
          <a:xfrm>
            <a:off x="133164" y="5335480"/>
            <a:ext cx="119227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Our product is </a:t>
            </a:r>
            <a:r>
              <a:rPr lang="en-US" sz="2800" dirty="0" err="1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uniqueas</a:t>
            </a:r>
            <a:r>
              <a:rPr lang="en-US" sz="28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it is a gesture based glove and fall detection in our band is done by </a:t>
            </a:r>
            <a:r>
              <a:rPr lang="en-US" sz="28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training ML model using  various datasets making </a:t>
            </a:r>
            <a:r>
              <a:rPr lang="en-US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it more efficient</a:t>
            </a:r>
            <a:r>
              <a:rPr lang="en-US" sz="28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.</a:t>
            </a:r>
            <a:endParaRPr lang="en-US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874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B494CB9-576B-485C-9156-C036E36BB2AE}"/>
              </a:ext>
            </a:extLst>
          </p:cNvPr>
          <p:cNvSpPr/>
          <p:nvPr/>
        </p:nvSpPr>
        <p:spPr>
          <a:xfrm>
            <a:off x="4740676" y="97654"/>
            <a:ext cx="6711518" cy="38440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16BFC1-68F3-4A1D-AFC0-BFC7DD89A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431" y="248574"/>
            <a:ext cx="11825055" cy="6427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u="sng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MARKETING STRATEGY </a:t>
            </a:r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:</a:t>
            </a:r>
          </a:p>
          <a:p>
            <a:pPr marL="380933" lvl="0" indent="-380933" defTabSz="609493">
              <a:lnSpc>
                <a:spcPct val="100000"/>
              </a:lnSpc>
              <a:spcBef>
                <a:spcPct val="20000"/>
              </a:spcBef>
              <a:spcAft>
                <a:spcPts val="800"/>
              </a:spcAft>
              <a:buClr>
                <a:schemeClr val="accent1"/>
              </a:buClr>
              <a:buSzPct val="115000"/>
              <a:buFont typeface="Arial"/>
              <a:buChar char="•"/>
              <a:defRPr/>
            </a:pPr>
            <a:r>
              <a:rPr lang="en-IN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Our customers are</a:t>
            </a:r>
          </a:p>
          <a:p>
            <a:pPr marL="971550" lvl="1" indent="-514350" defTabSz="609493">
              <a:lnSpc>
                <a:spcPct val="100000"/>
              </a:lnSpc>
              <a:spcBef>
                <a:spcPct val="20000"/>
              </a:spcBef>
              <a:spcAft>
                <a:spcPts val="800"/>
              </a:spcAft>
              <a:buClr>
                <a:schemeClr val="accent1"/>
              </a:buClr>
              <a:buSzPct val="115000"/>
              <a:buFont typeface="+mj-lt"/>
              <a:buAutoNum type="arabicPeriod"/>
              <a:defRPr/>
            </a:pPr>
            <a:r>
              <a:rPr lang="en-US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Hospitals </a:t>
            </a:r>
          </a:p>
          <a:p>
            <a:pPr marL="971550" lvl="1" indent="-514350" defTabSz="609493">
              <a:lnSpc>
                <a:spcPct val="100000"/>
              </a:lnSpc>
              <a:spcBef>
                <a:spcPct val="20000"/>
              </a:spcBef>
              <a:spcAft>
                <a:spcPts val="800"/>
              </a:spcAft>
              <a:buClr>
                <a:schemeClr val="accent1"/>
              </a:buClr>
              <a:buSzPct val="115000"/>
              <a:buFont typeface="+mj-lt"/>
              <a:buAutoNum type="arabicPeriod"/>
              <a:defRPr/>
            </a:pPr>
            <a:r>
              <a:rPr lang="en-US" sz="28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Old </a:t>
            </a:r>
            <a:r>
              <a:rPr lang="en-US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age homes </a:t>
            </a:r>
          </a:p>
          <a:p>
            <a:pPr marL="971550" lvl="1" indent="-514350" defTabSz="609493">
              <a:lnSpc>
                <a:spcPct val="100000"/>
              </a:lnSpc>
              <a:spcBef>
                <a:spcPct val="20000"/>
              </a:spcBef>
              <a:spcAft>
                <a:spcPts val="800"/>
              </a:spcAft>
              <a:buClr>
                <a:schemeClr val="accent1"/>
              </a:buClr>
              <a:buSzPct val="115000"/>
              <a:buFont typeface="+mj-lt"/>
              <a:buAutoNum type="arabicPeriod"/>
              <a:defRPr/>
            </a:pPr>
            <a:r>
              <a:rPr lang="en-US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Care takers of old </a:t>
            </a:r>
            <a:r>
              <a:rPr lang="en-US" sz="28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people</a:t>
            </a:r>
          </a:p>
          <a:p>
            <a:pPr marL="971550" lvl="1" indent="-514350" defTabSz="609493">
              <a:lnSpc>
                <a:spcPct val="100000"/>
              </a:lnSpc>
              <a:spcBef>
                <a:spcPct val="20000"/>
              </a:spcBef>
              <a:spcAft>
                <a:spcPts val="800"/>
              </a:spcAft>
              <a:buClr>
                <a:schemeClr val="accent1"/>
              </a:buClr>
              <a:buSzPct val="115000"/>
              <a:buNone/>
              <a:defRPr/>
            </a:pPr>
            <a:endParaRPr lang="en-IN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marL="380933" lvl="0" indent="-380933" defTabSz="609493">
              <a:lnSpc>
                <a:spcPct val="100000"/>
              </a:lnSpc>
              <a:spcBef>
                <a:spcPct val="20000"/>
              </a:spcBef>
              <a:spcAft>
                <a:spcPts val="800"/>
              </a:spcAft>
              <a:buClr>
                <a:schemeClr val="accent1"/>
              </a:buClr>
              <a:buSzPct val="115000"/>
              <a:buFont typeface="Arial"/>
              <a:buChar char="•"/>
              <a:defRPr/>
            </a:pPr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We reach them through advertising, spreading information to people through doctors. </a:t>
            </a:r>
          </a:p>
          <a:p>
            <a:pPr marL="380933" lvl="0" indent="-380933" defTabSz="609493">
              <a:lnSpc>
                <a:spcPct val="100000"/>
              </a:lnSpc>
              <a:spcBef>
                <a:spcPct val="20000"/>
              </a:spcBef>
              <a:spcAft>
                <a:spcPts val="800"/>
              </a:spcAft>
              <a:buClr>
                <a:schemeClr val="accent1"/>
              </a:buClr>
              <a:buSzPct val="115000"/>
              <a:buFont typeface="Arial"/>
              <a:buChar char="•"/>
              <a:defRPr/>
            </a:pPr>
            <a:r>
              <a:rPr lang="en-IN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Online advertising, Social Media, Recommendation by Doctors/Medical shops etc., are the methods we will use for promoting our product.</a:t>
            </a:r>
          </a:p>
          <a:p>
            <a:pPr marL="380933" lvl="0" indent="-380933" defTabSz="609493">
              <a:lnSpc>
                <a:spcPct val="100000"/>
              </a:lnSpc>
              <a:spcBef>
                <a:spcPct val="20000"/>
              </a:spcBef>
              <a:spcAft>
                <a:spcPts val="800"/>
              </a:spcAft>
              <a:buClr>
                <a:schemeClr val="accent1"/>
              </a:buClr>
              <a:buSzPct val="115000"/>
              <a:buFont typeface="Arial"/>
              <a:buChar char="•"/>
              <a:defRPr/>
            </a:pPr>
            <a:r>
              <a:rPr lang="en-IN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We can promote our product by approaching NGO’s , old age homes personally.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6CD2E20-445C-472D-AEDA-927431D76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075" y="197128"/>
            <a:ext cx="5177901" cy="39184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E36364D-1583-4E59-9807-6F2AE1028003}"/>
              </a:ext>
            </a:extLst>
          </p:cNvPr>
          <p:cNvSpPr/>
          <p:nvPr/>
        </p:nvSpPr>
        <p:spPr>
          <a:xfrm>
            <a:off x="6485137" y="372862"/>
            <a:ext cx="3497802" cy="50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8147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1A50E1-549E-48DC-A05D-844ABF6EF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85" y="213064"/>
            <a:ext cx="11771791" cy="6445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Revenue Model </a:t>
            </a:r>
            <a:r>
              <a:rPr lang="en-US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The revenue can be generated by selling the Band to the customer.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Overall cost for a single piece :</a:t>
            </a:r>
          </a:p>
          <a:p>
            <a:pPr marL="514350" indent="-514350">
              <a:buAutoNum type="arabicPeriod"/>
            </a:pPr>
            <a:r>
              <a:rPr lang="en-IN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MPU6050 – Rs. 150/-</a:t>
            </a:r>
          </a:p>
          <a:p>
            <a:pPr marL="514350" indent="-514350">
              <a:buAutoNum type="arabicPeriod"/>
            </a:pPr>
            <a:r>
              <a:rPr lang="en-IN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GSM – Rs. 700/-</a:t>
            </a:r>
          </a:p>
          <a:p>
            <a:pPr marL="514350" indent="-514350">
              <a:buAutoNum type="arabicPeriod"/>
            </a:pPr>
            <a:r>
              <a:rPr lang="en-IN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Microprocessor – Rs. 1000/-</a:t>
            </a:r>
          </a:p>
          <a:p>
            <a:pPr marL="514350" indent="-514350">
              <a:buAutoNum type="arabicPeriod"/>
            </a:pPr>
            <a:r>
              <a:rPr lang="en-IN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Oled – Rs. 700/-</a:t>
            </a:r>
          </a:p>
          <a:p>
            <a:pPr marL="514350" indent="-514350">
              <a:buAutoNum type="arabicPeriod"/>
            </a:pPr>
            <a:r>
              <a:rPr lang="en-IN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Designing of the Product – Rs. 300</a:t>
            </a:r>
            <a:r>
              <a:rPr lang="en-IN" sz="32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/-</a:t>
            </a:r>
          </a:p>
          <a:p>
            <a:pPr marL="514350" indent="-514350">
              <a:buAutoNum type="arabicPeriod"/>
            </a:pPr>
            <a:r>
              <a:rPr lang="en-IN" sz="32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Power Bank-Rs.500/-</a:t>
            </a:r>
          </a:p>
          <a:p>
            <a:pPr marL="514350" indent="-514350">
              <a:buAutoNum type="arabicPeriod"/>
            </a:pPr>
            <a:r>
              <a:rPr lang="en-IN" sz="32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Microphone-Rs.200/-</a:t>
            </a:r>
            <a:endParaRPr lang="en-IN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r>
              <a:rPr lang="en-IN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Total Cost : Rs. </a:t>
            </a:r>
            <a:r>
              <a:rPr lang="en-IN" sz="32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3550/-</a:t>
            </a:r>
            <a:endParaRPr lang="en-IN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marL="514350" indent="-514350">
              <a:buAutoNum type="arabicPeriod"/>
            </a:pPr>
            <a:endParaRPr lang="en-IN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marL="514350" indent="-514350">
              <a:buAutoNum type="arabicPeriod"/>
            </a:pPr>
            <a:endParaRPr lang="en-IN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en-IN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B29845E-87BE-4A5B-9E25-F74BA17BD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823" y="172712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97802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</TotalTime>
  <Words>658</Words>
  <Application>Microsoft Office PowerPoint</Application>
  <PresentationFormat>Custom</PresentationFormat>
  <Paragraphs>92</Paragraphs>
  <Slides>12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SMART BAND FOR SENIOR CITIZENS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BAND FOR SENIOR CITIZENS</dc:title>
  <dc:creator>suhas gangireddy</dc:creator>
  <cp:lastModifiedBy>Lenovo</cp:lastModifiedBy>
  <cp:revision>33</cp:revision>
  <dcterms:created xsi:type="dcterms:W3CDTF">2019-06-14T13:28:40Z</dcterms:created>
  <dcterms:modified xsi:type="dcterms:W3CDTF">2019-06-27T15:32:01Z</dcterms:modified>
</cp:coreProperties>
</file>