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13"/>
  </p:notesMasterIdLst>
  <p:sldIdLst>
    <p:sldId id="256" r:id="rId2"/>
    <p:sldId id="257" r:id="rId3"/>
    <p:sldId id="273" r:id="rId4"/>
    <p:sldId id="258" r:id="rId5"/>
    <p:sldId id="274" r:id="rId6"/>
    <p:sldId id="260" r:id="rId7"/>
    <p:sldId id="261" r:id="rId8"/>
    <p:sldId id="268" r:id="rId9"/>
    <p:sldId id="262" r:id="rId10"/>
    <p:sldId id="275"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han A" initials="SA" lastIdx="1" clrIdx="0">
    <p:extLst>
      <p:ext uri="{19B8F6BF-5375-455C-9EA6-DF929625EA0E}">
        <p15:presenceInfo xmlns:p15="http://schemas.microsoft.com/office/powerpoint/2012/main" userId="28a6a93a9cf72f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89" autoAdjust="0"/>
  </p:normalViewPr>
  <p:slideViewPr>
    <p:cSldViewPr snapToGrid="0">
      <p:cViewPr varScale="1">
        <p:scale>
          <a:sx n="94" d="100"/>
          <a:sy n="94" d="100"/>
        </p:scale>
        <p:origin x="110"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7-12T20:40:18.812"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74B80-EA64-40AE-AD81-EF3067B4392B}" type="datetimeFigureOut">
              <a:rPr lang="en-IN" smtClean="0"/>
              <a:t>25-07-2023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D2C5E-6092-4A62-BEE5-865AD6DCDC45}" type="slidenum">
              <a:rPr lang="en-IN" smtClean="0"/>
              <a:t>‹#›</a:t>
            </a:fld>
            <a:endParaRPr lang="en-IN"/>
          </a:p>
        </p:txBody>
      </p:sp>
    </p:spTree>
    <p:extLst>
      <p:ext uri="{BB962C8B-B14F-4D97-AF65-F5344CB8AC3E}">
        <p14:creationId xmlns:p14="http://schemas.microsoft.com/office/powerpoint/2010/main" val="125823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DD2C5E-6092-4A62-BEE5-865AD6DCDC45}" type="slidenum">
              <a:rPr lang="en-IN" smtClean="0"/>
              <a:t>3</a:t>
            </a:fld>
            <a:endParaRPr lang="en-IN"/>
          </a:p>
        </p:txBody>
      </p:sp>
    </p:spTree>
    <p:extLst>
      <p:ext uri="{BB962C8B-B14F-4D97-AF65-F5344CB8AC3E}">
        <p14:creationId xmlns:p14="http://schemas.microsoft.com/office/powerpoint/2010/main" val="2307971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3B7D56-6756-426E-A46C-2222AFB80AAD}" type="datetime1">
              <a:rPr lang="en-IN" smtClean="0"/>
              <a:t>25-07-2023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A9D91F1-A1DE-4CEA-8E1A-E9B4112B8D9B}" type="slidenum">
              <a:rPr lang="en-IN" smtClean="0"/>
              <a:t>‹#›</a:t>
            </a:fld>
            <a:endParaRPr lang="en-IN"/>
          </a:p>
        </p:txBody>
      </p:sp>
    </p:spTree>
    <p:extLst>
      <p:ext uri="{BB962C8B-B14F-4D97-AF65-F5344CB8AC3E}">
        <p14:creationId xmlns:p14="http://schemas.microsoft.com/office/powerpoint/2010/main" val="342645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238505-FCDD-46AF-BB6C-B8EDE0B3FCAC}" type="datetime1">
              <a:rPr lang="en-IN" smtClean="0"/>
              <a:t>25-07-2023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9D91F1-A1DE-4CEA-8E1A-E9B4112B8D9B}" type="slidenum">
              <a:rPr lang="en-IN" smtClean="0"/>
              <a:t>‹#›</a:t>
            </a:fld>
            <a:endParaRPr lang="en-IN"/>
          </a:p>
        </p:txBody>
      </p:sp>
    </p:spTree>
    <p:extLst>
      <p:ext uri="{BB962C8B-B14F-4D97-AF65-F5344CB8AC3E}">
        <p14:creationId xmlns:p14="http://schemas.microsoft.com/office/powerpoint/2010/main" val="1678581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3760D-D917-4D2E-A1ED-36ACDF70C397}" type="datetime1">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D91F1-A1DE-4CEA-8E1A-E9B4112B8D9B}" type="slidenum">
              <a:rPr lang="en-IN" smtClean="0"/>
              <a:t>‹#›</a:t>
            </a:fld>
            <a:endParaRPr lang="en-IN"/>
          </a:p>
        </p:txBody>
      </p:sp>
    </p:spTree>
    <p:extLst>
      <p:ext uri="{BB962C8B-B14F-4D97-AF65-F5344CB8AC3E}">
        <p14:creationId xmlns:p14="http://schemas.microsoft.com/office/powerpoint/2010/main" val="803596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A62E5E-D644-4904-B8BC-D9729D2E5728}" type="datetime1">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D91F1-A1DE-4CEA-8E1A-E9B4112B8D9B}" type="slidenum">
              <a:rPr lang="en-IN" smtClean="0"/>
              <a:t>‹#›</a:t>
            </a:fld>
            <a:endParaRPr lang="en-IN"/>
          </a:p>
        </p:txBody>
      </p:sp>
    </p:spTree>
    <p:extLst>
      <p:ext uri="{BB962C8B-B14F-4D97-AF65-F5344CB8AC3E}">
        <p14:creationId xmlns:p14="http://schemas.microsoft.com/office/powerpoint/2010/main" val="246410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5C371-C4B3-4BF4-8F2D-2B3F4310B997}" type="datetime1">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D91F1-A1DE-4CEA-8E1A-E9B4112B8D9B}" type="slidenum">
              <a:rPr lang="en-IN" smtClean="0"/>
              <a:t>‹#›</a:t>
            </a:fld>
            <a:endParaRPr lang="en-IN"/>
          </a:p>
        </p:txBody>
      </p:sp>
    </p:spTree>
    <p:extLst>
      <p:ext uri="{BB962C8B-B14F-4D97-AF65-F5344CB8AC3E}">
        <p14:creationId xmlns:p14="http://schemas.microsoft.com/office/powerpoint/2010/main" val="2500862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9D4C1-4B5E-4C69-A8D2-A5E8595E9F1E}" type="datetime1">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D91F1-A1DE-4CEA-8E1A-E9B4112B8D9B}" type="slidenum">
              <a:rPr lang="en-IN" smtClean="0"/>
              <a:t>‹#›</a:t>
            </a:fld>
            <a:endParaRPr lang="en-IN"/>
          </a:p>
        </p:txBody>
      </p:sp>
    </p:spTree>
    <p:extLst>
      <p:ext uri="{BB962C8B-B14F-4D97-AF65-F5344CB8AC3E}">
        <p14:creationId xmlns:p14="http://schemas.microsoft.com/office/powerpoint/2010/main" val="2015965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8B828-D528-40D1-8D7D-FFDE13EB79ED}" type="datetime1">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D91F1-A1DE-4CEA-8E1A-E9B4112B8D9B}" type="slidenum">
              <a:rPr lang="en-IN" smtClean="0"/>
              <a:t>‹#›</a:t>
            </a:fld>
            <a:endParaRPr lang="en-IN"/>
          </a:p>
        </p:txBody>
      </p:sp>
    </p:spTree>
    <p:extLst>
      <p:ext uri="{BB962C8B-B14F-4D97-AF65-F5344CB8AC3E}">
        <p14:creationId xmlns:p14="http://schemas.microsoft.com/office/powerpoint/2010/main" val="707073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D6DFC-720D-44B4-812A-2540AF659BD0}" type="datetime1">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D91F1-A1DE-4CEA-8E1A-E9B4112B8D9B}" type="slidenum">
              <a:rPr lang="en-IN" smtClean="0"/>
              <a:t>‹#›</a:t>
            </a:fld>
            <a:endParaRPr lang="en-IN"/>
          </a:p>
        </p:txBody>
      </p:sp>
    </p:spTree>
    <p:extLst>
      <p:ext uri="{BB962C8B-B14F-4D97-AF65-F5344CB8AC3E}">
        <p14:creationId xmlns:p14="http://schemas.microsoft.com/office/powerpoint/2010/main" val="3401944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22DF0-E741-4D3E-9816-AFAAE5EB3E21}" type="datetime1">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D91F1-A1DE-4CEA-8E1A-E9B4112B8D9B}" type="slidenum">
              <a:rPr lang="en-IN" smtClean="0"/>
              <a:t>‹#›</a:t>
            </a:fld>
            <a:endParaRPr lang="en-IN"/>
          </a:p>
        </p:txBody>
      </p:sp>
    </p:spTree>
    <p:extLst>
      <p:ext uri="{BB962C8B-B14F-4D97-AF65-F5344CB8AC3E}">
        <p14:creationId xmlns:p14="http://schemas.microsoft.com/office/powerpoint/2010/main" val="687933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91630D-FA47-425E-8971-96C809E128F8}" type="datetime1">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A9D91F1-A1DE-4CEA-8E1A-E9B4112B8D9B}" type="slidenum">
              <a:rPr lang="en-IN" smtClean="0"/>
              <a:t>‹#›</a:t>
            </a:fld>
            <a:endParaRPr lang="en-IN"/>
          </a:p>
        </p:txBody>
      </p:sp>
    </p:spTree>
    <p:extLst>
      <p:ext uri="{BB962C8B-B14F-4D97-AF65-F5344CB8AC3E}">
        <p14:creationId xmlns:p14="http://schemas.microsoft.com/office/powerpoint/2010/main" val="32444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CB3589-17B7-4AD9-8F2A-5BC7EA4DEE70}" type="datetime1">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D91F1-A1DE-4CEA-8E1A-E9B4112B8D9B}" type="slidenum">
              <a:rPr lang="en-IN" smtClean="0"/>
              <a:t>‹#›</a:t>
            </a:fld>
            <a:endParaRPr lang="en-IN"/>
          </a:p>
        </p:txBody>
      </p:sp>
    </p:spTree>
    <p:extLst>
      <p:ext uri="{BB962C8B-B14F-4D97-AF65-F5344CB8AC3E}">
        <p14:creationId xmlns:p14="http://schemas.microsoft.com/office/powerpoint/2010/main" val="2168863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D589DE-BEB2-49FB-AB57-F4B739501574}" type="datetime1">
              <a:rPr lang="en-IN" smtClean="0"/>
              <a:t>25-07-2023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9D91F1-A1DE-4CEA-8E1A-E9B4112B8D9B}" type="slidenum">
              <a:rPr lang="en-IN" smtClean="0"/>
              <a:t>‹#›</a:t>
            </a:fld>
            <a:endParaRPr lang="en-IN"/>
          </a:p>
        </p:txBody>
      </p:sp>
    </p:spTree>
    <p:extLst>
      <p:ext uri="{BB962C8B-B14F-4D97-AF65-F5344CB8AC3E}">
        <p14:creationId xmlns:p14="http://schemas.microsoft.com/office/powerpoint/2010/main" val="266852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ADBC5E-E244-4221-A63E-EF5D8ABE96B0}" type="datetime1">
              <a:rPr lang="en-IN" smtClean="0"/>
              <a:t>25-07-2023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9D91F1-A1DE-4CEA-8E1A-E9B4112B8D9B}" type="slidenum">
              <a:rPr lang="en-IN" smtClean="0"/>
              <a:t>‹#›</a:t>
            </a:fld>
            <a:endParaRPr lang="en-IN"/>
          </a:p>
        </p:txBody>
      </p:sp>
    </p:spTree>
    <p:extLst>
      <p:ext uri="{BB962C8B-B14F-4D97-AF65-F5344CB8AC3E}">
        <p14:creationId xmlns:p14="http://schemas.microsoft.com/office/powerpoint/2010/main" val="112613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49CBAF-B904-4828-8E5F-E8C4BB308024}" type="datetime1">
              <a:rPr lang="en-IN" smtClean="0"/>
              <a:t>25-07-2023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9D91F1-A1DE-4CEA-8E1A-E9B4112B8D9B}" type="slidenum">
              <a:rPr lang="en-IN" smtClean="0"/>
              <a:t>‹#›</a:t>
            </a:fld>
            <a:endParaRPr lang="en-IN"/>
          </a:p>
        </p:txBody>
      </p:sp>
    </p:spTree>
    <p:extLst>
      <p:ext uri="{BB962C8B-B14F-4D97-AF65-F5344CB8AC3E}">
        <p14:creationId xmlns:p14="http://schemas.microsoft.com/office/powerpoint/2010/main" val="3741042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41026-65CE-49D4-AD2E-A8F8DDE2B772}" type="datetime1">
              <a:rPr lang="en-IN" smtClean="0"/>
              <a:t>25-07-2023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9D91F1-A1DE-4CEA-8E1A-E9B4112B8D9B}" type="slidenum">
              <a:rPr lang="en-IN" smtClean="0"/>
              <a:t>‹#›</a:t>
            </a:fld>
            <a:endParaRPr lang="en-IN"/>
          </a:p>
        </p:txBody>
      </p:sp>
    </p:spTree>
    <p:extLst>
      <p:ext uri="{BB962C8B-B14F-4D97-AF65-F5344CB8AC3E}">
        <p14:creationId xmlns:p14="http://schemas.microsoft.com/office/powerpoint/2010/main" val="4100458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54895F-2374-489F-B21A-9E81FD5DCE0E}" type="datetime1">
              <a:rPr lang="en-IN" smtClean="0"/>
              <a:t>25-07-2023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9D91F1-A1DE-4CEA-8E1A-E9B4112B8D9B}" type="slidenum">
              <a:rPr lang="en-IN" smtClean="0"/>
              <a:t>‹#›</a:t>
            </a:fld>
            <a:endParaRPr lang="en-IN"/>
          </a:p>
        </p:txBody>
      </p:sp>
    </p:spTree>
    <p:extLst>
      <p:ext uri="{BB962C8B-B14F-4D97-AF65-F5344CB8AC3E}">
        <p14:creationId xmlns:p14="http://schemas.microsoft.com/office/powerpoint/2010/main" val="376643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795286-D477-4DAD-A469-58EE9E8E9A41}" type="datetime1">
              <a:rPr lang="en-IN" smtClean="0"/>
              <a:t>25-07-2023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9D91F1-A1DE-4CEA-8E1A-E9B4112B8D9B}" type="slidenum">
              <a:rPr lang="en-IN" smtClean="0"/>
              <a:t>‹#›</a:t>
            </a:fld>
            <a:endParaRPr lang="en-IN"/>
          </a:p>
        </p:txBody>
      </p:sp>
    </p:spTree>
    <p:extLst>
      <p:ext uri="{BB962C8B-B14F-4D97-AF65-F5344CB8AC3E}">
        <p14:creationId xmlns:p14="http://schemas.microsoft.com/office/powerpoint/2010/main" val="3886860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64DDA4-DE9F-4432-8B77-6D502BE2D884}" type="datetime1">
              <a:rPr lang="en-IN" smtClean="0"/>
              <a:t>25-07-2023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9D91F1-A1DE-4CEA-8E1A-E9B4112B8D9B}" type="slidenum">
              <a:rPr lang="en-IN" smtClean="0"/>
              <a:t>‹#›</a:t>
            </a:fld>
            <a:endParaRPr lang="en-IN"/>
          </a:p>
        </p:txBody>
      </p:sp>
    </p:spTree>
    <p:extLst>
      <p:ext uri="{BB962C8B-B14F-4D97-AF65-F5344CB8AC3E}">
        <p14:creationId xmlns:p14="http://schemas.microsoft.com/office/powerpoint/2010/main" val="3219545630"/>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87EC2-12D4-1380-1CB8-EFDE845D47C5}"/>
              </a:ext>
            </a:extLst>
          </p:cNvPr>
          <p:cNvSpPr>
            <a:spLocks noGrp="1"/>
          </p:cNvSpPr>
          <p:nvPr>
            <p:ph type="ctrTitle"/>
          </p:nvPr>
        </p:nvSpPr>
        <p:spPr/>
        <p:txBody>
          <a:bodyPr>
            <a:normAutofit/>
          </a:bodyPr>
          <a:lstStyle/>
          <a:p>
            <a:pPr algn="l">
              <a:lnSpc>
                <a:spcPct val="100000"/>
              </a:lnSpc>
            </a:pPr>
            <a:r>
              <a:rPr lang="en-US" sz="3200" b="1" dirty="0">
                <a:solidFill>
                  <a:srgbClr val="555555"/>
                </a:solidFill>
                <a:latin typeface="Helvetica Neue"/>
              </a:rPr>
              <a:t>STUDENT FEEDBACK REVIEW SYSTEM</a:t>
            </a:r>
            <a:br>
              <a:rPr lang="en-US" sz="3200" b="1" i="0" dirty="0">
                <a:solidFill>
                  <a:srgbClr val="555555"/>
                </a:solidFill>
                <a:effectLst/>
                <a:latin typeface="Helvetica Neue"/>
              </a:rPr>
            </a:br>
            <a:br>
              <a:rPr lang="en-US" sz="3200" b="1" i="0" dirty="0">
                <a:solidFill>
                  <a:srgbClr val="555555"/>
                </a:solidFill>
                <a:effectLst/>
                <a:latin typeface="Helvetica Neue"/>
              </a:rPr>
            </a:br>
            <a:br>
              <a:rPr lang="en-US" sz="3200" b="1" i="0" dirty="0">
                <a:solidFill>
                  <a:srgbClr val="555555"/>
                </a:solidFill>
                <a:effectLst/>
                <a:latin typeface="Helvetica Neue"/>
              </a:rPr>
            </a:br>
            <a:r>
              <a:rPr lang="en-US" sz="3200" b="1" i="0" dirty="0">
                <a:solidFill>
                  <a:srgbClr val="555555"/>
                </a:solidFill>
                <a:effectLst/>
                <a:latin typeface="Helvetica Neue"/>
              </a:rPr>
              <a:t>Domain Name: Data Mining</a:t>
            </a:r>
            <a:endParaRPr lang="en-IN" sz="3200" dirty="0"/>
          </a:p>
        </p:txBody>
      </p:sp>
      <p:sp>
        <p:nvSpPr>
          <p:cNvPr id="3" name="Subtitle 2">
            <a:extLst>
              <a:ext uri="{FF2B5EF4-FFF2-40B4-BE49-F238E27FC236}">
                <a16:creationId xmlns:a16="http://schemas.microsoft.com/office/drawing/2014/main" id="{C984D3F3-5BFB-1F9B-D759-87DF19AF9DCF}"/>
              </a:ext>
            </a:extLst>
          </p:cNvPr>
          <p:cNvSpPr>
            <a:spLocks noGrp="1"/>
          </p:cNvSpPr>
          <p:nvPr>
            <p:ph type="subTitle" idx="1"/>
          </p:nvPr>
        </p:nvSpPr>
        <p:spPr>
          <a:xfrm>
            <a:off x="4515378" y="3996267"/>
            <a:ext cx="6987645" cy="1388534"/>
          </a:xfrm>
        </p:spPr>
        <p:txBody>
          <a:bodyPr>
            <a:normAutofit fontScale="85000" lnSpcReduction="20000"/>
          </a:bodyPr>
          <a:lstStyle/>
          <a:p>
            <a:pPr algn="ctr"/>
            <a:r>
              <a:rPr lang="en-US" b="1" dirty="0">
                <a:solidFill>
                  <a:schemeClr val="bg1"/>
                </a:solidFill>
              </a:rPr>
              <a:t>                                                                       </a:t>
            </a:r>
            <a:r>
              <a:rPr lang="en-US" b="1" dirty="0"/>
              <a:t>PRESENTED BY,</a:t>
            </a:r>
          </a:p>
          <a:p>
            <a:pPr algn="ctr"/>
            <a:r>
              <a:rPr lang="en-US" b="1" dirty="0"/>
              <a:t>                                                                                     KEERTHANA S</a:t>
            </a:r>
          </a:p>
          <a:p>
            <a:pPr algn="ctr"/>
            <a:r>
              <a:rPr lang="en-US" b="1" dirty="0">
                <a:latin typeface="Bahnschrift Light" panose="020B0502040204020203"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20UIT062</a:t>
            </a:r>
          </a:p>
          <a:p>
            <a:pPr algn="ctr"/>
            <a:r>
              <a:rPr lang="en-US" b="1" dirty="0"/>
              <a:t>                                                                      III/VI/A</a:t>
            </a:r>
            <a:endParaRPr lang="en-IN" b="1" dirty="0"/>
          </a:p>
        </p:txBody>
      </p:sp>
      <p:sp>
        <p:nvSpPr>
          <p:cNvPr id="4" name="Slide Number Placeholder 3">
            <a:extLst>
              <a:ext uri="{FF2B5EF4-FFF2-40B4-BE49-F238E27FC236}">
                <a16:creationId xmlns:a16="http://schemas.microsoft.com/office/drawing/2014/main" id="{C43853A8-A2F2-F9DE-05E0-6011B302004E}"/>
              </a:ext>
            </a:extLst>
          </p:cNvPr>
          <p:cNvSpPr>
            <a:spLocks noGrp="1"/>
          </p:cNvSpPr>
          <p:nvPr>
            <p:ph type="sldNum" sz="quarter" idx="12"/>
          </p:nvPr>
        </p:nvSpPr>
        <p:spPr/>
        <p:txBody>
          <a:bodyPr/>
          <a:lstStyle/>
          <a:p>
            <a:fld id="{FA9D91F1-A1DE-4CEA-8E1A-E9B4112B8D9B}" type="slidenum">
              <a:rPr lang="en-IN" smtClean="0"/>
              <a:t>1</a:t>
            </a:fld>
            <a:endParaRPr lang="en-IN"/>
          </a:p>
        </p:txBody>
      </p:sp>
    </p:spTree>
    <p:extLst>
      <p:ext uri="{BB962C8B-B14F-4D97-AF65-F5344CB8AC3E}">
        <p14:creationId xmlns:p14="http://schemas.microsoft.com/office/powerpoint/2010/main" val="2371482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24FEF-381D-7429-5FE6-A8EC8A4CD5E4}"/>
              </a:ext>
            </a:extLst>
          </p:cNvPr>
          <p:cNvSpPr>
            <a:spLocks noGrp="1"/>
          </p:cNvSpPr>
          <p:nvPr>
            <p:ph idx="1"/>
          </p:nvPr>
        </p:nvSpPr>
        <p:spPr>
          <a:xfrm>
            <a:off x="3726225" y="162757"/>
            <a:ext cx="8458881" cy="2337375"/>
          </a:xfrm>
        </p:spPr>
        <p:txBody>
          <a:bodyPr>
            <a:normAutofit/>
          </a:bodyPr>
          <a:lstStyle/>
          <a:p>
            <a:pPr marL="0" indent="0" algn="just">
              <a:buNone/>
            </a:pPr>
            <a:r>
              <a:rPr lang="en-US" dirty="0"/>
              <a:t>XAMPP is a free and open-source cross-platform web server solution stack package developed by Apache Friends, consisting of the Apache HTTP Server, MySQL database, PHP and Perl programming languages. XAMPP is designed to be a complete, easy-to-install Apache distribution containing MariaDB, PHP and Perl. It is available for Windows, macOS, Linux and Solaris.</a:t>
            </a:r>
            <a:endParaRPr lang="en-IN" dirty="0"/>
          </a:p>
        </p:txBody>
      </p:sp>
      <p:sp>
        <p:nvSpPr>
          <p:cNvPr id="2" name="Slide Number Placeholder 1">
            <a:extLst>
              <a:ext uri="{FF2B5EF4-FFF2-40B4-BE49-F238E27FC236}">
                <a16:creationId xmlns:a16="http://schemas.microsoft.com/office/drawing/2014/main" id="{54B1F77B-7BD5-4EC8-5A71-089B5721372C}"/>
              </a:ext>
            </a:extLst>
          </p:cNvPr>
          <p:cNvSpPr>
            <a:spLocks noGrp="1"/>
          </p:cNvSpPr>
          <p:nvPr>
            <p:ph type="sldNum" sz="quarter" idx="12"/>
          </p:nvPr>
        </p:nvSpPr>
        <p:spPr/>
        <p:txBody>
          <a:bodyPr/>
          <a:lstStyle/>
          <a:p>
            <a:fld id="{FA9D91F1-A1DE-4CEA-8E1A-E9B4112B8D9B}" type="slidenum">
              <a:rPr lang="en-IN" smtClean="0"/>
              <a:t>10</a:t>
            </a:fld>
            <a:endParaRPr lang="en-IN"/>
          </a:p>
        </p:txBody>
      </p:sp>
      <p:pic>
        <p:nvPicPr>
          <p:cNvPr id="6" name="Picture 5">
            <a:extLst>
              <a:ext uri="{FF2B5EF4-FFF2-40B4-BE49-F238E27FC236}">
                <a16:creationId xmlns:a16="http://schemas.microsoft.com/office/drawing/2014/main" id="{B1964AC3-80F3-19BA-803F-4560067BE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343" y="659116"/>
            <a:ext cx="1539292" cy="1539292"/>
          </a:xfrm>
          <a:prstGeom prst="rect">
            <a:avLst/>
          </a:prstGeom>
        </p:spPr>
      </p:pic>
      <p:sp>
        <p:nvSpPr>
          <p:cNvPr id="7" name="TextBox 6">
            <a:extLst>
              <a:ext uri="{FF2B5EF4-FFF2-40B4-BE49-F238E27FC236}">
                <a16:creationId xmlns:a16="http://schemas.microsoft.com/office/drawing/2014/main" id="{748118E4-BFD6-46D9-3A77-1EB3E0D92724}"/>
              </a:ext>
            </a:extLst>
          </p:cNvPr>
          <p:cNvSpPr txBox="1"/>
          <p:nvPr/>
        </p:nvSpPr>
        <p:spPr>
          <a:xfrm>
            <a:off x="3720859" y="3203707"/>
            <a:ext cx="8277018" cy="2308324"/>
          </a:xfrm>
          <a:prstGeom prst="rect">
            <a:avLst/>
          </a:prstGeom>
          <a:noFill/>
        </p:spPr>
        <p:txBody>
          <a:bodyPr wrap="square" rtlCol="0">
            <a:spAutoFit/>
          </a:bodyPr>
          <a:lstStyle/>
          <a:p>
            <a:pPr algn="just"/>
            <a:r>
              <a:rPr lang="en-US" sz="2400" dirty="0"/>
              <a:t>MySQL is a relational database management system (RDBMS) that is free and open-source. It is one of the most popular RDBMSs in the world, and is used by a wide variety of websites and it is based on Structured Query Language (SQL), which is a standard language for interacting with databases. SQL allows you to create, read, update, and delete data in a database.</a:t>
            </a:r>
          </a:p>
        </p:txBody>
      </p:sp>
      <p:pic>
        <p:nvPicPr>
          <p:cNvPr id="4" name="Picture 3">
            <a:extLst>
              <a:ext uri="{FF2B5EF4-FFF2-40B4-BE49-F238E27FC236}">
                <a16:creationId xmlns:a16="http://schemas.microsoft.com/office/drawing/2014/main" id="{0C295E82-2551-E539-AC22-C2C2C1BE6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343" y="3696561"/>
            <a:ext cx="1539292" cy="1539292"/>
          </a:xfrm>
          <a:prstGeom prst="rect">
            <a:avLst/>
          </a:prstGeom>
        </p:spPr>
      </p:pic>
      <p:pic>
        <p:nvPicPr>
          <p:cNvPr id="9" name="Picture 8">
            <a:extLst>
              <a:ext uri="{FF2B5EF4-FFF2-40B4-BE49-F238E27FC236}">
                <a16:creationId xmlns:a16="http://schemas.microsoft.com/office/drawing/2014/main" id="{87380572-30F8-58D0-4621-A1ABEC391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481" y="481440"/>
            <a:ext cx="1946450" cy="1962670"/>
          </a:xfrm>
          <a:prstGeom prst="rect">
            <a:avLst/>
          </a:prstGeom>
        </p:spPr>
      </p:pic>
      <p:pic>
        <p:nvPicPr>
          <p:cNvPr id="12" name="Picture 11">
            <a:extLst>
              <a:ext uri="{FF2B5EF4-FFF2-40B4-BE49-F238E27FC236}">
                <a16:creationId xmlns:a16="http://schemas.microsoft.com/office/drawing/2014/main" id="{29615043-FB08-E81A-04B0-F6A971EB67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2934" y="3631825"/>
            <a:ext cx="1984516" cy="1538052"/>
          </a:xfrm>
          <a:prstGeom prst="rect">
            <a:avLst/>
          </a:prstGeom>
        </p:spPr>
      </p:pic>
    </p:spTree>
    <p:extLst>
      <p:ext uri="{BB962C8B-B14F-4D97-AF65-F5344CB8AC3E}">
        <p14:creationId xmlns:p14="http://schemas.microsoft.com/office/powerpoint/2010/main" val="1116122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5A4F52-FE78-D1C2-26B7-EF76F565A753}"/>
              </a:ext>
            </a:extLst>
          </p:cNvPr>
          <p:cNvSpPr>
            <a:spLocks noGrp="1"/>
          </p:cNvSpPr>
          <p:nvPr>
            <p:ph idx="1"/>
          </p:nvPr>
        </p:nvSpPr>
        <p:spPr>
          <a:xfrm>
            <a:off x="1484310" y="729916"/>
            <a:ext cx="10018713" cy="5053263"/>
          </a:xfrm>
        </p:spPr>
        <p:txBody>
          <a:bodyPr>
            <a:normAutofit/>
          </a:bodyPr>
          <a:lstStyle/>
          <a:p>
            <a:pPr marL="0" indent="0" algn="ctr">
              <a:buNone/>
            </a:pPr>
            <a:r>
              <a:rPr lang="en-US" sz="3600" b="1" dirty="0"/>
              <a:t>THANK YOU</a:t>
            </a:r>
            <a:endParaRPr lang="en-IN" sz="3600" b="1" dirty="0"/>
          </a:p>
        </p:txBody>
      </p:sp>
      <p:sp>
        <p:nvSpPr>
          <p:cNvPr id="2" name="Slide Number Placeholder 1">
            <a:extLst>
              <a:ext uri="{FF2B5EF4-FFF2-40B4-BE49-F238E27FC236}">
                <a16:creationId xmlns:a16="http://schemas.microsoft.com/office/drawing/2014/main" id="{EC4E0058-078D-6873-B01C-5B379FCB1A0F}"/>
              </a:ext>
            </a:extLst>
          </p:cNvPr>
          <p:cNvSpPr>
            <a:spLocks noGrp="1"/>
          </p:cNvSpPr>
          <p:nvPr>
            <p:ph type="sldNum" sz="quarter" idx="12"/>
          </p:nvPr>
        </p:nvSpPr>
        <p:spPr/>
        <p:txBody>
          <a:bodyPr/>
          <a:lstStyle/>
          <a:p>
            <a:fld id="{FA9D91F1-A1DE-4CEA-8E1A-E9B4112B8D9B}" type="slidenum">
              <a:rPr lang="en-IN" smtClean="0"/>
              <a:t>11</a:t>
            </a:fld>
            <a:endParaRPr lang="en-IN" dirty="0"/>
          </a:p>
        </p:txBody>
      </p:sp>
    </p:spTree>
    <p:extLst>
      <p:ext uri="{BB962C8B-B14F-4D97-AF65-F5344CB8AC3E}">
        <p14:creationId xmlns:p14="http://schemas.microsoft.com/office/powerpoint/2010/main" val="249805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BF70-6E43-ACD8-D109-372F4262B6BC}"/>
              </a:ext>
            </a:extLst>
          </p:cNvPr>
          <p:cNvSpPr>
            <a:spLocks noGrp="1"/>
          </p:cNvSpPr>
          <p:nvPr>
            <p:ph type="title"/>
          </p:nvPr>
        </p:nvSpPr>
        <p:spPr>
          <a:xfrm>
            <a:off x="1484311" y="685800"/>
            <a:ext cx="10018713" cy="814137"/>
          </a:xfrm>
        </p:spPr>
        <p:txBody>
          <a:bodyPr/>
          <a:lstStyle/>
          <a:p>
            <a:pPr algn="l"/>
            <a:r>
              <a:rPr lang="en-US" b="1" dirty="0"/>
              <a:t>CONTENT</a:t>
            </a:r>
            <a:endParaRPr lang="en-IN" b="1" dirty="0"/>
          </a:p>
        </p:txBody>
      </p:sp>
      <p:sp>
        <p:nvSpPr>
          <p:cNvPr id="3" name="Content Placeholder 2">
            <a:extLst>
              <a:ext uri="{FF2B5EF4-FFF2-40B4-BE49-F238E27FC236}">
                <a16:creationId xmlns:a16="http://schemas.microsoft.com/office/drawing/2014/main" id="{FAF34A44-DD3D-ED67-EB47-ECF606163BC0}"/>
              </a:ext>
            </a:extLst>
          </p:cNvPr>
          <p:cNvSpPr>
            <a:spLocks noGrp="1"/>
          </p:cNvSpPr>
          <p:nvPr>
            <p:ph idx="1"/>
          </p:nvPr>
        </p:nvSpPr>
        <p:spPr>
          <a:xfrm>
            <a:off x="1484310" y="1299142"/>
            <a:ext cx="10018713" cy="4347411"/>
          </a:xfrm>
        </p:spPr>
        <p:txBody>
          <a:bodyPr>
            <a:normAutofit/>
          </a:bodyPr>
          <a:lstStyle/>
          <a:p>
            <a:endParaRPr lang="en-US" sz="2000" dirty="0"/>
          </a:p>
          <a:p>
            <a:r>
              <a:rPr lang="en-IN" sz="2000" dirty="0"/>
              <a:t>PROJECT TITLE</a:t>
            </a:r>
          </a:p>
          <a:p>
            <a:r>
              <a:rPr lang="en-IN" sz="2000" dirty="0"/>
              <a:t>OVERVIEW OF DOMAIN</a:t>
            </a:r>
          </a:p>
          <a:p>
            <a:r>
              <a:rPr lang="en-IN" sz="2000" dirty="0"/>
              <a:t>ABSTRACT</a:t>
            </a:r>
          </a:p>
          <a:p>
            <a:r>
              <a:rPr lang="en-IN" sz="2000" dirty="0"/>
              <a:t>OBJECTIVE</a:t>
            </a:r>
          </a:p>
          <a:p>
            <a:r>
              <a:rPr lang="en-IN" sz="2000" dirty="0"/>
              <a:t>EXISTING AND PROPOSED SYSTEM</a:t>
            </a:r>
          </a:p>
          <a:p>
            <a:r>
              <a:rPr lang="en-IN" sz="2000" dirty="0"/>
              <a:t>DETAILS OF THE TOOLS FOR IMPLEMENTATION</a:t>
            </a:r>
          </a:p>
          <a:p>
            <a:r>
              <a:rPr lang="en-IN" sz="2000" dirty="0"/>
              <a:t>JUSTIFICATION OF THE TOOLS</a:t>
            </a:r>
          </a:p>
          <a:p>
            <a:r>
              <a:rPr lang="en-IN" sz="2000" dirty="0"/>
              <a:t>BASE PAPER</a:t>
            </a:r>
          </a:p>
        </p:txBody>
      </p:sp>
      <p:sp>
        <p:nvSpPr>
          <p:cNvPr id="4" name="Slide Number Placeholder 3">
            <a:extLst>
              <a:ext uri="{FF2B5EF4-FFF2-40B4-BE49-F238E27FC236}">
                <a16:creationId xmlns:a16="http://schemas.microsoft.com/office/drawing/2014/main" id="{F64410DB-3F71-56CE-0D3E-9C8DFBD0881F}"/>
              </a:ext>
            </a:extLst>
          </p:cNvPr>
          <p:cNvSpPr>
            <a:spLocks noGrp="1"/>
          </p:cNvSpPr>
          <p:nvPr>
            <p:ph type="sldNum" sz="quarter" idx="12"/>
          </p:nvPr>
        </p:nvSpPr>
        <p:spPr/>
        <p:txBody>
          <a:bodyPr/>
          <a:lstStyle/>
          <a:p>
            <a:fld id="{FA9D91F1-A1DE-4CEA-8E1A-E9B4112B8D9B}" type="slidenum">
              <a:rPr lang="en-IN" smtClean="0"/>
              <a:t>2</a:t>
            </a:fld>
            <a:endParaRPr lang="en-IN"/>
          </a:p>
        </p:txBody>
      </p:sp>
      <p:pic>
        <p:nvPicPr>
          <p:cNvPr id="8" name="Picture 7">
            <a:extLst>
              <a:ext uri="{FF2B5EF4-FFF2-40B4-BE49-F238E27FC236}">
                <a16:creationId xmlns:a16="http://schemas.microsoft.com/office/drawing/2014/main" id="{A70D2B57-EC9A-BA71-A89B-BBEB4B2EF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005" y="685800"/>
            <a:ext cx="4299944" cy="3183467"/>
          </a:xfrm>
          <a:prstGeom prst="rect">
            <a:avLst/>
          </a:prstGeom>
        </p:spPr>
      </p:pic>
    </p:spTree>
    <p:extLst>
      <p:ext uri="{BB962C8B-B14F-4D97-AF65-F5344CB8AC3E}">
        <p14:creationId xmlns:p14="http://schemas.microsoft.com/office/powerpoint/2010/main" val="31330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B5AD7-C3D5-3C37-D8B9-376487D80581}"/>
              </a:ext>
            </a:extLst>
          </p:cNvPr>
          <p:cNvSpPr>
            <a:spLocks noGrp="1"/>
          </p:cNvSpPr>
          <p:nvPr>
            <p:ph type="title"/>
          </p:nvPr>
        </p:nvSpPr>
        <p:spPr>
          <a:xfrm>
            <a:off x="1884240" y="108438"/>
            <a:ext cx="5426158" cy="1371600"/>
          </a:xfrm>
        </p:spPr>
        <p:txBody>
          <a:bodyPr/>
          <a:lstStyle/>
          <a:p>
            <a:r>
              <a:rPr lang="en-US" dirty="0"/>
              <a:t>OVERVIEW OF THE DOMAIN</a:t>
            </a:r>
          </a:p>
        </p:txBody>
      </p:sp>
      <p:sp>
        <p:nvSpPr>
          <p:cNvPr id="5" name="Text Placeholder 4">
            <a:extLst>
              <a:ext uri="{FF2B5EF4-FFF2-40B4-BE49-F238E27FC236}">
                <a16:creationId xmlns:a16="http://schemas.microsoft.com/office/drawing/2014/main" id="{AAE5FC4F-5764-4760-CFFF-232004B847F7}"/>
              </a:ext>
            </a:extLst>
          </p:cNvPr>
          <p:cNvSpPr>
            <a:spLocks noGrp="1"/>
          </p:cNvSpPr>
          <p:nvPr>
            <p:ph type="body" sz="half" idx="2"/>
          </p:nvPr>
        </p:nvSpPr>
        <p:spPr>
          <a:xfrm>
            <a:off x="1412509" y="2013439"/>
            <a:ext cx="6992938" cy="4510453"/>
          </a:xfrm>
        </p:spPr>
        <p:txBody>
          <a:bodyPr>
            <a:noAutofit/>
          </a:bodyPr>
          <a:lstStyle/>
          <a:p>
            <a:pPr algn="just"/>
            <a:r>
              <a:rPr lang="en-US" dirty="0"/>
              <a:t>The Student Feedback System is a management information system for education establishments to manage student data. Student Feedback Systems provide capabilities for selecting particular subject for feedback and generate the report automatically, build student details, student-related data needs in a college. </a:t>
            </a:r>
          </a:p>
          <a:p>
            <a:pPr algn="just"/>
            <a:r>
              <a:rPr lang="en-US" dirty="0"/>
              <a:t>An Student Feedback System is an automatic feedback generation system that provides the proper feedback to the staffs as per the categories like always, poor, usually, very often, sometimes. In the existing system students can give feedback about the lecturers by doing manually. By this process student can give feedback in online system without wasting his time in writing. After giving feedback by every student papers are collected by the faculty and calculated the overall grade for each subject and each lecturer. </a:t>
            </a:r>
          </a:p>
          <a:p>
            <a:pPr algn="just"/>
            <a:endParaRPr lang="en-US" dirty="0"/>
          </a:p>
        </p:txBody>
      </p:sp>
      <p:sp>
        <p:nvSpPr>
          <p:cNvPr id="3" name="Slide Number Placeholder 2">
            <a:extLst>
              <a:ext uri="{FF2B5EF4-FFF2-40B4-BE49-F238E27FC236}">
                <a16:creationId xmlns:a16="http://schemas.microsoft.com/office/drawing/2014/main" id="{1F5C588B-D9EF-986E-25D4-1BF36F1C38D1}"/>
              </a:ext>
            </a:extLst>
          </p:cNvPr>
          <p:cNvSpPr>
            <a:spLocks noGrp="1"/>
          </p:cNvSpPr>
          <p:nvPr>
            <p:ph type="sldNum" sz="quarter" idx="12"/>
          </p:nvPr>
        </p:nvSpPr>
        <p:spPr/>
        <p:txBody>
          <a:bodyPr/>
          <a:lstStyle/>
          <a:p>
            <a:fld id="{FA9D91F1-A1DE-4CEA-8E1A-E9B4112B8D9B}" type="slidenum">
              <a:rPr lang="en-IN" smtClean="0"/>
              <a:t>3</a:t>
            </a:fld>
            <a:endParaRPr lang="en-IN"/>
          </a:p>
        </p:txBody>
      </p:sp>
      <p:pic>
        <p:nvPicPr>
          <p:cNvPr id="1028" name="Picture 4" descr="What is Data Mining? How it works, Tools &amp; Examples">
            <a:extLst>
              <a:ext uri="{FF2B5EF4-FFF2-40B4-BE49-F238E27FC236}">
                <a16:creationId xmlns:a16="http://schemas.microsoft.com/office/drawing/2014/main" id="{084FFF94-BEBE-AA0F-7F8F-C1AE160619DA}"/>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10719" r="10719"/>
          <a:stretch>
            <a:fillRect/>
          </a:stretch>
        </p:blipFill>
        <p:spPr bwMode="auto">
          <a:xfrm>
            <a:off x="8642838" y="2458554"/>
            <a:ext cx="3190387" cy="27024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44089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8831-118F-4A44-3EFA-AD1CCC390A3F}"/>
              </a:ext>
            </a:extLst>
          </p:cNvPr>
          <p:cNvSpPr>
            <a:spLocks noGrp="1"/>
          </p:cNvSpPr>
          <p:nvPr>
            <p:ph type="title"/>
          </p:nvPr>
        </p:nvSpPr>
        <p:spPr>
          <a:xfrm>
            <a:off x="1484311" y="685801"/>
            <a:ext cx="10018713" cy="1215188"/>
          </a:xfrm>
        </p:spPr>
        <p:txBody>
          <a:bodyPr>
            <a:normAutofit fontScale="90000"/>
          </a:bodyPr>
          <a:lstStyle/>
          <a:p>
            <a:pPr algn="l"/>
            <a:br>
              <a:rPr lang="en-US" sz="4000" dirty="0"/>
            </a:br>
            <a:endParaRPr lang="en-US" sz="4000" dirty="0"/>
          </a:p>
        </p:txBody>
      </p:sp>
      <p:sp>
        <p:nvSpPr>
          <p:cNvPr id="3" name="Content Placeholder 2">
            <a:extLst>
              <a:ext uri="{FF2B5EF4-FFF2-40B4-BE49-F238E27FC236}">
                <a16:creationId xmlns:a16="http://schemas.microsoft.com/office/drawing/2014/main" id="{A74D40F8-C426-579D-8302-11BC1835D260}"/>
              </a:ext>
            </a:extLst>
          </p:cNvPr>
          <p:cNvSpPr>
            <a:spLocks noGrp="1"/>
          </p:cNvSpPr>
          <p:nvPr>
            <p:ph idx="1"/>
          </p:nvPr>
        </p:nvSpPr>
        <p:spPr>
          <a:xfrm>
            <a:off x="1475518" y="906379"/>
            <a:ext cx="10018713" cy="5189621"/>
          </a:xfrm>
        </p:spPr>
        <p:txBody>
          <a:bodyPr>
            <a:normAutofit lnSpcReduction="10000"/>
          </a:bodyPr>
          <a:lstStyle/>
          <a:p>
            <a:pPr algn="l"/>
            <a:endParaRPr lang="en-IN"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 </a:t>
            </a:r>
            <a:r>
              <a:rPr lang="en-US" b="1" u="none" strike="noStrike" baseline="0" dirty="0">
                <a:solidFill>
                  <a:srgbClr val="000000"/>
                </a:solidFill>
              </a:rPr>
              <a:t>ABSTRACT</a:t>
            </a:r>
          </a:p>
          <a:p>
            <a:pPr marL="0" indent="0">
              <a:buNone/>
            </a:pPr>
            <a:endParaRPr lang="en-US" sz="1800" dirty="0">
              <a:effectLst/>
            </a:endParaRPr>
          </a:p>
          <a:p>
            <a:pPr marL="0" indent="0">
              <a:buNone/>
            </a:pPr>
            <a:r>
              <a:rPr lang="en-US" sz="2000" dirty="0">
                <a:effectLst/>
              </a:rPr>
              <a:t>           The student feedback review system using Python is a powerful tool that can help educational institutions to enhance the quality of education and improve student satisfaction. This system leverages data mining techniques to analyze feedback from students and provide insights that can be used to make informed decisions. The purpose of this system is to provide a comprehensive solution for collecting, analyzing, and utilizing student feedback in a way that is efficient, effective, and user-friendly.</a:t>
            </a:r>
            <a:endParaRPr lang="en-US" sz="2000" dirty="0"/>
          </a:p>
          <a:p>
            <a:pPr marL="0" indent="0">
              <a:buNone/>
            </a:pPr>
            <a:r>
              <a:rPr lang="en-US" sz="2000" dirty="0">
                <a:effectLst/>
              </a:rPr>
              <a:t>The goals of the student feedback review system using Python include improving the overall quality of education, enhancing student engagement and satisfaction, and providing valuable insights to educators and administrators. By leveraging the power of data mining, this system can help educational institutions to identify areas where improvements are needed, measure the effectiveness of interventions, and make data-driven decisions that benefit both students and educators.</a:t>
            </a:r>
            <a:endParaRPr lang="en-US" sz="2000" dirty="0"/>
          </a:p>
          <a:p>
            <a:pPr marL="0" indent="0">
              <a:buNone/>
            </a:pPr>
            <a:r>
              <a:rPr lang="en-US" sz="2000" u="none" strike="noStrike" baseline="0" dirty="0">
                <a:solidFill>
                  <a:srgbClr val="000000"/>
                </a:solidFill>
              </a:rPr>
              <a:t> </a:t>
            </a:r>
            <a:endParaRPr lang="en-IN" sz="2000" dirty="0"/>
          </a:p>
        </p:txBody>
      </p:sp>
      <p:sp>
        <p:nvSpPr>
          <p:cNvPr id="4" name="Slide Number Placeholder 3">
            <a:extLst>
              <a:ext uri="{FF2B5EF4-FFF2-40B4-BE49-F238E27FC236}">
                <a16:creationId xmlns:a16="http://schemas.microsoft.com/office/drawing/2014/main" id="{5AA0D965-E029-F6E3-ACAE-48B36D6EA3C4}"/>
              </a:ext>
            </a:extLst>
          </p:cNvPr>
          <p:cNvSpPr>
            <a:spLocks noGrp="1"/>
          </p:cNvSpPr>
          <p:nvPr>
            <p:ph type="sldNum" sz="quarter" idx="12"/>
          </p:nvPr>
        </p:nvSpPr>
        <p:spPr/>
        <p:txBody>
          <a:bodyPr/>
          <a:lstStyle/>
          <a:p>
            <a:fld id="{FA9D91F1-A1DE-4CEA-8E1A-E9B4112B8D9B}" type="slidenum">
              <a:rPr lang="en-IN" smtClean="0"/>
              <a:t>4</a:t>
            </a:fld>
            <a:endParaRPr lang="en-IN"/>
          </a:p>
        </p:txBody>
      </p:sp>
    </p:spTree>
    <p:extLst>
      <p:ext uri="{BB962C8B-B14F-4D97-AF65-F5344CB8AC3E}">
        <p14:creationId xmlns:p14="http://schemas.microsoft.com/office/powerpoint/2010/main" val="473566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83D7-34D0-3A5F-E2F4-83C440E92912}"/>
              </a:ext>
            </a:extLst>
          </p:cNvPr>
          <p:cNvSpPr>
            <a:spLocks noGrp="1"/>
          </p:cNvSpPr>
          <p:nvPr>
            <p:ph type="title"/>
          </p:nvPr>
        </p:nvSpPr>
        <p:spPr>
          <a:xfrm>
            <a:off x="1484311" y="685801"/>
            <a:ext cx="10018713" cy="923192"/>
          </a:xfrm>
        </p:spPr>
        <p:txBody>
          <a:bodyPr/>
          <a:lstStyle/>
          <a:p>
            <a:r>
              <a:rPr lang="en-US" dirty="0"/>
              <a:t>OBJECTIVE</a:t>
            </a:r>
          </a:p>
        </p:txBody>
      </p:sp>
      <p:sp>
        <p:nvSpPr>
          <p:cNvPr id="4" name="Slide Number Placeholder 3">
            <a:extLst>
              <a:ext uri="{FF2B5EF4-FFF2-40B4-BE49-F238E27FC236}">
                <a16:creationId xmlns:a16="http://schemas.microsoft.com/office/drawing/2014/main" id="{CC8EAD8D-5DEE-5A77-48C7-C94D5AF20BAC}"/>
              </a:ext>
            </a:extLst>
          </p:cNvPr>
          <p:cNvSpPr>
            <a:spLocks noGrp="1"/>
          </p:cNvSpPr>
          <p:nvPr>
            <p:ph type="sldNum" sz="quarter" idx="12"/>
          </p:nvPr>
        </p:nvSpPr>
        <p:spPr/>
        <p:txBody>
          <a:bodyPr/>
          <a:lstStyle/>
          <a:p>
            <a:fld id="{FA9D91F1-A1DE-4CEA-8E1A-E9B4112B8D9B}" type="slidenum">
              <a:rPr lang="en-IN" smtClean="0"/>
              <a:t>5</a:t>
            </a:fld>
            <a:endParaRPr lang="en-IN"/>
          </a:p>
        </p:txBody>
      </p:sp>
      <p:sp>
        <p:nvSpPr>
          <p:cNvPr id="7" name="TextBox 6">
            <a:extLst>
              <a:ext uri="{FF2B5EF4-FFF2-40B4-BE49-F238E27FC236}">
                <a16:creationId xmlns:a16="http://schemas.microsoft.com/office/drawing/2014/main" id="{619F7BEA-AF40-5392-9384-675DA9038638}"/>
              </a:ext>
            </a:extLst>
          </p:cNvPr>
          <p:cNvSpPr txBox="1"/>
          <p:nvPr/>
        </p:nvSpPr>
        <p:spPr>
          <a:xfrm>
            <a:off x="1484311" y="1982017"/>
            <a:ext cx="10018712" cy="3539430"/>
          </a:xfrm>
          <a:prstGeom prst="rect">
            <a:avLst/>
          </a:prstGeom>
          <a:noFill/>
        </p:spPr>
        <p:txBody>
          <a:bodyPr wrap="square" rtlCol="0">
            <a:spAutoFit/>
          </a:bodyPr>
          <a:lstStyle/>
          <a:p>
            <a:r>
              <a:rPr lang="en-US" sz="2800" dirty="0"/>
              <a:t>The student feedback review system that we will build aims to collect `students about their experience in a particular course. The system should be able to collect data about various aspects of the course such as the quality of teaching, course content, assessments, etc. The feedback collected should be analyzed to provide insights into the strengths and weaknesses `of the course. Based on this analysis, the feedback can be used to improve the course content and teaching methodology.`</a:t>
            </a:r>
          </a:p>
        </p:txBody>
      </p:sp>
    </p:spTree>
    <p:extLst>
      <p:ext uri="{BB962C8B-B14F-4D97-AF65-F5344CB8AC3E}">
        <p14:creationId xmlns:p14="http://schemas.microsoft.com/office/powerpoint/2010/main" val="4095701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B15E68-5BF8-4F1B-CDB0-C33F1FC87412}"/>
              </a:ext>
            </a:extLst>
          </p:cNvPr>
          <p:cNvSpPr>
            <a:spLocks noGrp="1"/>
          </p:cNvSpPr>
          <p:nvPr>
            <p:ph idx="1"/>
          </p:nvPr>
        </p:nvSpPr>
        <p:spPr>
          <a:xfrm>
            <a:off x="1493102" y="737937"/>
            <a:ext cx="10382523" cy="5494319"/>
          </a:xfrm>
        </p:spPr>
        <p:txBody>
          <a:bodyPr>
            <a:normAutofit/>
          </a:bodyPr>
          <a:lstStyle/>
          <a:p>
            <a:pPr marL="0" indent="0" algn="ctr">
              <a:buNone/>
            </a:pPr>
            <a:r>
              <a:rPr lang="en-US" sz="2400" b="1" dirty="0"/>
              <a:t>EXISTING SOLUTION</a:t>
            </a:r>
          </a:p>
          <a:p>
            <a:pPr marL="0" indent="0">
              <a:buNone/>
            </a:pPr>
            <a:r>
              <a:rPr lang="en-US" sz="1800" dirty="0">
                <a:effectLst/>
              </a:rPr>
              <a:t>              </a:t>
            </a:r>
          </a:p>
          <a:p>
            <a:pPr marL="0" indent="0">
              <a:buNone/>
            </a:pPr>
            <a:r>
              <a:rPr lang="en-US" sz="2000" dirty="0"/>
              <a:t>          </a:t>
            </a:r>
            <a:r>
              <a:rPr lang="en-US" sz="2000" dirty="0">
                <a:effectLst/>
              </a:rPr>
              <a:t>Currently, most educational institutions rely on paper-based surveys or online forms to collect student feedback. While these methods are convenient and accessible, they have several limitations. For example, students may not take the surveys seriously or may not provide honest feedback due to fear of retaliation. Additionally, analyzing the data collected from these surveys can be time-consuming and inefficient.</a:t>
            </a:r>
            <a:endParaRPr lang="en-US" sz="2000" dirty="0"/>
          </a:p>
          <a:p>
            <a:pPr marL="0" indent="0">
              <a:buNone/>
            </a:pPr>
            <a:r>
              <a:rPr lang="en-US" sz="2000" dirty="0">
                <a:effectLst/>
              </a:rPr>
              <a:t>Moreover, these methods do not provide real-time feedback, which means that educators cannot make immediate adjustments to their teaching methods based on student feedback. This can lead to a delay in addressing issues and improving the quality of education.</a:t>
            </a:r>
            <a:endParaRPr lang="en-US" sz="2000" dirty="0"/>
          </a:p>
          <a:p>
            <a:pPr marL="0" indent="0">
              <a:buNone/>
            </a:pPr>
            <a:r>
              <a:rPr lang="en-US" sz="2400" dirty="0"/>
              <a:t> </a:t>
            </a:r>
          </a:p>
          <a:p>
            <a:pPr marL="0" indent="0">
              <a:buNone/>
            </a:pPr>
            <a:r>
              <a:rPr lang="en-IN" dirty="0"/>
              <a:t>           </a:t>
            </a:r>
          </a:p>
        </p:txBody>
      </p:sp>
      <p:sp>
        <p:nvSpPr>
          <p:cNvPr id="2" name="Slide Number Placeholder 1">
            <a:extLst>
              <a:ext uri="{FF2B5EF4-FFF2-40B4-BE49-F238E27FC236}">
                <a16:creationId xmlns:a16="http://schemas.microsoft.com/office/drawing/2014/main" id="{32BBDA1F-E858-16D2-7581-120EE637C3A6}"/>
              </a:ext>
            </a:extLst>
          </p:cNvPr>
          <p:cNvSpPr>
            <a:spLocks noGrp="1"/>
          </p:cNvSpPr>
          <p:nvPr>
            <p:ph type="sldNum" sz="quarter" idx="12"/>
          </p:nvPr>
        </p:nvSpPr>
        <p:spPr/>
        <p:txBody>
          <a:bodyPr/>
          <a:lstStyle/>
          <a:p>
            <a:fld id="{FA9D91F1-A1DE-4CEA-8E1A-E9B4112B8D9B}" type="slidenum">
              <a:rPr lang="en-IN" smtClean="0"/>
              <a:t>6</a:t>
            </a:fld>
            <a:endParaRPr lang="en-IN"/>
          </a:p>
        </p:txBody>
      </p:sp>
    </p:spTree>
    <p:extLst>
      <p:ext uri="{BB962C8B-B14F-4D97-AF65-F5344CB8AC3E}">
        <p14:creationId xmlns:p14="http://schemas.microsoft.com/office/powerpoint/2010/main" val="85434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EDD0EF-23B9-D175-5B90-EAA8294FD4B0}"/>
              </a:ext>
            </a:extLst>
          </p:cNvPr>
          <p:cNvSpPr>
            <a:spLocks noGrp="1"/>
          </p:cNvSpPr>
          <p:nvPr>
            <p:ph idx="1"/>
          </p:nvPr>
        </p:nvSpPr>
        <p:spPr>
          <a:xfrm>
            <a:off x="1557271" y="1130968"/>
            <a:ext cx="10353078" cy="5431878"/>
          </a:xfrm>
        </p:spPr>
        <p:txBody>
          <a:bodyPr>
            <a:normAutofit/>
          </a:bodyPr>
          <a:lstStyle/>
          <a:p>
            <a:pPr marL="0" indent="0" algn="ctr">
              <a:buNone/>
            </a:pPr>
            <a:r>
              <a:rPr lang="en-US" sz="2400" b="1" dirty="0"/>
              <a:t>PROPOSED SYSTEM</a:t>
            </a:r>
          </a:p>
          <a:p>
            <a:pPr marL="0" indent="0">
              <a:buNone/>
            </a:pPr>
            <a:r>
              <a:rPr lang="en-US" sz="2200" dirty="0">
                <a:effectLst/>
              </a:rPr>
              <a:t>             </a:t>
            </a:r>
            <a:r>
              <a:rPr lang="en-US" sz="2000" dirty="0">
                <a:effectLst/>
              </a:rPr>
              <a:t>The proposed student feedback review system using Python data mining offers several unique features and benefits that improve upon existing methods. Firstly, the system uses advanced data mining techniques to analyze student feedback, providing more accurate and insightful results. This allows educational institutions to identify areas for improvement and make data-driven decisions to enhance the quality of education. Additionally, the system is highly customizable and can be tailored to meet the specific needs of each institution. This ensures that the feedback collected is relevant and actionable, leading to better outcomes for both students and educators.</a:t>
            </a:r>
            <a:endParaRPr lang="en-US" sz="2000" dirty="0"/>
          </a:p>
          <a:p>
            <a:pPr marL="0" indent="0">
              <a:buNone/>
            </a:pPr>
            <a:r>
              <a:rPr lang="en-US" sz="2000" dirty="0">
                <a:effectLst/>
              </a:rPr>
              <a:t>Furthermore, the system provides real-time feedback to both students and educators, allowing for immediate action to be taken to address any issues or concerns. This promotes a culture of continuous improvement and fosters a positive learning environment. Overall, the proposed system offers a comprehensive solution to the challenges faced by educational institutions in collecting and analyzing student feedback, and has the potential to significantly improve the quality of education.</a:t>
            </a:r>
            <a:endParaRPr lang="en-US" sz="2000" dirty="0"/>
          </a:p>
          <a:p>
            <a:pPr marL="0" indent="0">
              <a:buNone/>
            </a:pPr>
            <a:endParaRPr lang="en-IN" dirty="0"/>
          </a:p>
        </p:txBody>
      </p:sp>
      <p:sp>
        <p:nvSpPr>
          <p:cNvPr id="2" name="Slide Number Placeholder 1">
            <a:extLst>
              <a:ext uri="{FF2B5EF4-FFF2-40B4-BE49-F238E27FC236}">
                <a16:creationId xmlns:a16="http://schemas.microsoft.com/office/drawing/2014/main" id="{B6515DF3-1987-9A98-6514-A1A837353505}"/>
              </a:ext>
            </a:extLst>
          </p:cNvPr>
          <p:cNvSpPr>
            <a:spLocks noGrp="1"/>
          </p:cNvSpPr>
          <p:nvPr>
            <p:ph type="sldNum" sz="quarter" idx="12"/>
          </p:nvPr>
        </p:nvSpPr>
        <p:spPr/>
        <p:txBody>
          <a:bodyPr/>
          <a:lstStyle/>
          <a:p>
            <a:fld id="{FA9D91F1-A1DE-4CEA-8E1A-E9B4112B8D9B}" type="slidenum">
              <a:rPr lang="en-IN" smtClean="0"/>
              <a:t>7</a:t>
            </a:fld>
            <a:endParaRPr lang="en-IN"/>
          </a:p>
        </p:txBody>
      </p:sp>
    </p:spTree>
    <p:extLst>
      <p:ext uri="{BB962C8B-B14F-4D97-AF65-F5344CB8AC3E}">
        <p14:creationId xmlns:p14="http://schemas.microsoft.com/office/powerpoint/2010/main" val="867443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8DC0-AC62-F648-EA96-794ABF15C28F}"/>
              </a:ext>
            </a:extLst>
          </p:cNvPr>
          <p:cNvSpPr>
            <a:spLocks noGrp="1"/>
          </p:cNvSpPr>
          <p:nvPr>
            <p:ph type="title"/>
          </p:nvPr>
        </p:nvSpPr>
        <p:spPr>
          <a:xfrm>
            <a:off x="1484311" y="457201"/>
            <a:ext cx="10018714" cy="521368"/>
          </a:xfrm>
        </p:spPr>
        <p:txBody>
          <a:bodyPr>
            <a:noAutofit/>
          </a:bodyPr>
          <a:lstStyle/>
          <a:p>
            <a:pPr algn="l"/>
            <a:r>
              <a:rPr lang="en-US" sz="3200" b="1" dirty="0"/>
              <a:t>ARCHITECTURE</a:t>
            </a:r>
            <a:endParaRPr lang="en-IN" sz="3200" b="1" dirty="0"/>
          </a:p>
        </p:txBody>
      </p:sp>
      <p:pic>
        <p:nvPicPr>
          <p:cNvPr id="5" name="Content Placeholder 4">
            <a:extLst>
              <a:ext uri="{FF2B5EF4-FFF2-40B4-BE49-F238E27FC236}">
                <a16:creationId xmlns:a16="http://schemas.microsoft.com/office/drawing/2014/main" id="{CA0E2A53-8491-9DA7-124E-A723F6EB15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6737" y="2136845"/>
            <a:ext cx="7812505" cy="4119576"/>
          </a:xfrm>
        </p:spPr>
      </p:pic>
      <p:pic>
        <p:nvPicPr>
          <p:cNvPr id="7" name="Graphic 6" descr="Laptop with solid fill">
            <a:extLst>
              <a:ext uri="{FF2B5EF4-FFF2-40B4-BE49-F238E27FC236}">
                <a16:creationId xmlns:a16="http://schemas.microsoft.com/office/drawing/2014/main" id="{998E59BE-1EB7-11B5-14DA-E64285E7B5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99221" y="1246509"/>
            <a:ext cx="914400" cy="914400"/>
          </a:xfrm>
          <a:prstGeom prst="rect">
            <a:avLst/>
          </a:prstGeom>
        </p:spPr>
      </p:pic>
      <p:pic>
        <p:nvPicPr>
          <p:cNvPr id="9" name="Graphic 8" descr="Male profile with solid fill">
            <a:extLst>
              <a:ext uri="{FF2B5EF4-FFF2-40B4-BE49-F238E27FC236}">
                <a16:creationId xmlns:a16="http://schemas.microsoft.com/office/drawing/2014/main" id="{99B4128F-0CA2-9B3E-781A-E86B8F06D1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61116" y="1222445"/>
            <a:ext cx="914400" cy="914400"/>
          </a:xfrm>
          <a:prstGeom prst="rect">
            <a:avLst/>
          </a:prstGeom>
        </p:spPr>
      </p:pic>
      <p:pic>
        <p:nvPicPr>
          <p:cNvPr id="11" name="Graphic 10" descr="Database with solid fill">
            <a:extLst>
              <a:ext uri="{FF2B5EF4-FFF2-40B4-BE49-F238E27FC236}">
                <a16:creationId xmlns:a16="http://schemas.microsoft.com/office/drawing/2014/main" id="{4644A082-3623-A3A1-21C0-F40A287FFF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31705" y="1246509"/>
            <a:ext cx="914400" cy="914400"/>
          </a:xfrm>
          <a:prstGeom prst="rect">
            <a:avLst/>
          </a:prstGeom>
        </p:spPr>
      </p:pic>
      <p:sp>
        <p:nvSpPr>
          <p:cNvPr id="12" name="Slide Number Placeholder 11">
            <a:extLst>
              <a:ext uri="{FF2B5EF4-FFF2-40B4-BE49-F238E27FC236}">
                <a16:creationId xmlns:a16="http://schemas.microsoft.com/office/drawing/2014/main" id="{943F70D6-581B-E1B1-F018-D2C3961EFA8B}"/>
              </a:ext>
            </a:extLst>
          </p:cNvPr>
          <p:cNvSpPr>
            <a:spLocks noGrp="1"/>
          </p:cNvSpPr>
          <p:nvPr>
            <p:ph type="sldNum" sz="quarter" idx="12"/>
          </p:nvPr>
        </p:nvSpPr>
        <p:spPr/>
        <p:txBody>
          <a:bodyPr/>
          <a:lstStyle/>
          <a:p>
            <a:fld id="{FA9D91F1-A1DE-4CEA-8E1A-E9B4112B8D9B}" type="slidenum">
              <a:rPr lang="en-IN" smtClean="0"/>
              <a:t>8</a:t>
            </a:fld>
            <a:endParaRPr lang="en-IN"/>
          </a:p>
        </p:txBody>
      </p:sp>
    </p:spTree>
    <p:extLst>
      <p:ext uri="{BB962C8B-B14F-4D97-AF65-F5344CB8AC3E}">
        <p14:creationId xmlns:p14="http://schemas.microsoft.com/office/powerpoint/2010/main" val="3890717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C24FEF-381D-7429-5FE6-A8EC8A4CD5E4}"/>
              </a:ext>
            </a:extLst>
          </p:cNvPr>
          <p:cNvSpPr>
            <a:spLocks noGrp="1"/>
          </p:cNvSpPr>
          <p:nvPr>
            <p:ph idx="1"/>
          </p:nvPr>
        </p:nvSpPr>
        <p:spPr>
          <a:xfrm>
            <a:off x="3726225" y="162757"/>
            <a:ext cx="8458881" cy="2337375"/>
          </a:xfrm>
        </p:spPr>
        <p:txBody>
          <a:bodyPr>
            <a:normAutofit fontScale="92500" lnSpcReduction="10000"/>
          </a:bodyPr>
          <a:lstStyle/>
          <a:p>
            <a:pPr marL="0" indent="0">
              <a:buNone/>
            </a:pPr>
            <a:r>
              <a:rPr lang="en-US" b="1" dirty="0"/>
              <a:t>                                          TOOLS USED</a:t>
            </a:r>
          </a:p>
          <a:p>
            <a:pPr marL="0" indent="0">
              <a:buNone/>
            </a:pPr>
            <a:r>
              <a:rPr lang="en-IN" b="1" dirty="0"/>
              <a:t>Visual code studio: </a:t>
            </a:r>
          </a:p>
          <a:p>
            <a:pPr marL="0" indent="0" algn="just">
              <a:buNone/>
            </a:pPr>
            <a:r>
              <a:rPr lang="en-IN" dirty="0"/>
              <a:t> Visual Studio Code is a free source-code editor made by Microsoft for Windows, Linux and macOS. Visual Studio Code is a streamlined code editor with support for development operations like debugging, task running, and version control. </a:t>
            </a:r>
          </a:p>
        </p:txBody>
      </p:sp>
      <p:sp>
        <p:nvSpPr>
          <p:cNvPr id="2" name="Slide Number Placeholder 1">
            <a:extLst>
              <a:ext uri="{FF2B5EF4-FFF2-40B4-BE49-F238E27FC236}">
                <a16:creationId xmlns:a16="http://schemas.microsoft.com/office/drawing/2014/main" id="{54B1F77B-7BD5-4EC8-5A71-089B5721372C}"/>
              </a:ext>
            </a:extLst>
          </p:cNvPr>
          <p:cNvSpPr>
            <a:spLocks noGrp="1"/>
          </p:cNvSpPr>
          <p:nvPr>
            <p:ph type="sldNum" sz="quarter" idx="12"/>
          </p:nvPr>
        </p:nvSpPr>
        <p:spPr/>
        <p:txBody>
          <a:bodyPr/>
          <a:lstStyle/>
          <a:p>
            <a:fld id="{FA9D91F1-A1DE-4CEA-8E1A-E9B4112B8D9B}" type="slidenum">
              <a:rPr lang="en-IN" smtClean="0"/>
              <a:t>9</a:t>
            </a:fld>
            <a:endParaRPr lang="en-IN"/>
          </a:p>
        </p:txBody>
      </p:sp>
      <p:pic>
        <p:nvPicPr>
          <p:cNvPr id="6" name="Picture 5">
            <a:extLst>
              <a:ext uri="{FF2B5EF4-FFF2-40B4-BE49-F238E27FC236}">
                <a16:creationId xmlns:a16="http://schemas.microsoft.com/office/drawing/2014/main" id="{B1964AC3-80F3-19BA-803F-4560067BE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343" y="659116"/>
            <a:ext cx="1539292" cy="1539292"/>
          </a:xfrm>
          <a:prstGeom prst="rect">
            <a:avLst/>
          </a:prstGeom>
        </p:spPr>
      </p:pic>
      <p:sp>
        <p:nvSpPr>
          <p:cNvPr id="7" name="TextBox 6">
            <a:extLst>
              <a:ext uri="{FF2B5EF4-FFF2-40B4-BE49-F238E27FC236}">
                <a16:creationId xmlns:a16="http://schemas.microsoft.com/office/drawing/2014/main" id="{748118E4-BFD6-46D9-3A77-1EB3E0D92724}"/>
              </a:ext>
            </a:extLst>
          </p:cNvPr>
          <p:cNvSpPr txBox="1"/>
          <p:nvPr/>
        </p:nvSpPr>
        <p:spPr>
          <a:xfrm>
            <a:off x="3726225" y="3185268"/>
            <a:ext cx="8458881" cy="2677656"/>
          </a:xfrm>
          <a:prstGeom prst="rect">
            <a:avLst/>
          </a:prstGeom>
          <a:noFill/>
        </p:spPr>
        <p:txBody>
          <a:bodyPr wrap="square" rtlCol="0">
            <a:spAutoFit/>
          </a:bodyPr>
          <a:lstStyle/>
          <a:p>
            <a:pPr algn="just"/>
            <a:r>
              <a:rPr lang="en-US" sz="2400" b="1" dirty="0"/>
              <a:t>Python: </a:t>
            </a:r>
          </a:p>
          <a:p>
            <a:pPr algn="just"/>
            <a:r>
              <a:rPr lang="en-US" sz="2400" dirty="0"/>
              <a:t> </a:t>
            </a:r>
          </a:p>
          <a:p>
            <a:pPr algn="just"/>
            <a:r>
              <a:rPr lang="en-US" sz="2400" b="0" i="0" dirty="0">
                <a:solidFill>
                  <a:srgbClr val="1F1F1F"/>
                </a:solidFill>
                <a:effectLst/>
              </a:rPr>
              <a:t>Python is a general-purpose programming language that is used for a wide variety of tasks, including web development, data science, systems programming, and scientific computing. It is a powerful and versatile language that is easy to learn and use.</a:t>
            </a:r>
          </a:p>
          <a:p>
            <a:pPr algn="just"/>
            <a:endParaRPr lang="en-US" sz="2400" dirty="0"/>
          </a:p>
        </p:txBody>
      </p:sp>
      <p:pic>
        <p:nvPicPr>
          <p:cNvPr id="12" name="Picture 11">
            <a:extLst>
              <a:ext uri="{FF2B5EF4-FFF2-40B4-BE49-F238E27FC236}">
                <a16:creationId xmlns:a16="http://schemas.microsoft.com/office/drawing/2014/main" id="{C369FF0E-4543-A18E-E202-C6559877E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343" y="3696561"/>
            <a:ext cx="1539292" cy="1539292"/>
          </a:xfrm>
          <a:prstGeom prst="rect">
            <a:avLst/>
          </a:prstGeom>
        </p:spPr>
      </p:pic>
      <p:pic>
        <p:nvPicPr>
          <p:cNvPr id="13" name="Picture 12">
            <a:extLst>
              <a:ext uri="{FF2B5EF4-FFF2-40B4-BE49-F238E27FC236}">
                <a16:creationId xmlns:a16="http://schemas.microsoft.com/office/drawing/2014/main" id="{DAEB6E2E-5E09-A81E-18AF-6A28203F0B93}"/>
              </a:ext>
            </a:extLst>
          </p:cNvPr>
          <p:cNvPicPr/>
          <p:nvPr/>
        </p:nvPicPr>
        <p:blipFill>
          <a:blip r:embed="rId3"/>
          <a:stretch>
            <a:fillRect/>
          </a:stretch>
        </p:blipFill>
        <p:spPr>
          <a:xfrm>
            <a:off x="1810955" y="3696561"/>
            <a:ext cx="1539291" cy="1402119"/>
          </a:xfrm>
          <a:prstGeom prst="rect">
            <a:avLst/>
          </a:prstGeom>
        </p:spPr>
      </p:pic>
    </p:spTree>
    <p:extLst>
      <p:ext uri="{BB962C8B-B14F-4D97-AF65-F5344CB8AC3E}">
        <p14:creationId xmlns:p14="http://schemas.microsoft.com/office/powerpoint/2010/main" val="999037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486</TotalTime>
  <Words>987</Words>
  <Application>Microsoft Office PowerPoint</Application>
  <PresentationFormat>Widescreen</PresentationFormat>
  <Paragraphs>58</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Bahnschrift Light</vt:lpstr>
      <vt:lpstr>Calibri</vt:lpstr>
      <vt:lpstr>Corbel</vt:lpstr>
      <vt:lpstr>Helvetica Neue</vt:lpstr>
      <vt:lpstr>Times New Roman</vt:lpstr>
      <vt:lpstr>Parallax</vt:lpstr>
      <vt:lpstr>STUDENT FEEDBACK REVIEW SYSTEM   Domain Name: Data Mining</vt:lpstr>
      <vt:lpstr>CONTENT</vt:lpstr>
      <vt:lpstr>OVERVIEW OF THE DOMAIN</vt:lpstr>
      <vt:lpstr> </vt:lpstr>
      <vt:lpstr>OBJECTIVE</vt:lpstr>
      <vt:lpstr>PowerPoint Presentation</vt:lpstr>
      <vt:lpstr>PowerPoint Presentation</vt:lpstr>
      <vt:lpstr>ARCHITECTURE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FEEDBACK REVIEW SYSTEM   Domain Name: Data Mining</dc:title>
  <dc:creator>keerthana s</dc:creator>
  <cp:lastModifiedBy>keerthana s</cp:lastModifiedBy>
  <cp:revision>14</cp:revision>
  <dcterms:created xsi:type="dcterms:W3CDTF">2023-07-11T05:11:41Z</dcterms:created>
  <dcterms:modified xsi:type="dcterms:W3CDTF">2023-07-25T14:24:09Z</dcterms:modified>
</cp:coreProperties>
</file>