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59" r:id="rId3"/>
    <p:sldId id="257" r:id="rId4"/>
    <p:sldId id="262" r:id="rId5"/>
    <p:sldId id="268" r:id="rId6"/>
    <p:sldId id="313" r:id="rId7"/>
    <p:sldId id="314" r:id="rId8"/>
    <p:sldId id="315" r:id="rId9"/>
    <p:sldId id="316" r:id="rId10"/>
    <p:sldId id="317" r:id="rId11"/>
    <p:sldId id="318" r:id="rId12"/>
    <p:sldId id="319" r:id="rId13"/>
    <p:sldId id="320" r:id="rId14"/>
    <p:sldId id="308"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99" autoAdjust="0"/>
    <p:restoredTop sz="84871" autoAdjust="0"/>
  </p:normalViewPr>
  <p:slideViewPr>
    <p:cSldViewPr>
      <p:cViewPr varScale="1">
        <p:scale>
          <a:sx n="65" d="100"/>
          <a:sy n="65" d="100"/>
        </p:scale>
        <p:origin x="189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nivas prasad" userId="99631c5d56d45dd9" providerId="LiveId" clId="{1346506C-1662-4026-94E4-DAF7DD475277}"/>
    <pc:docChg chg="custSel modSld">
      <pc:chgData name="sreenivas prasad" userId="99631c5d56d45dd9" providerId="LiveId" clId="{1346506C-1662-4026-94E4-DAF7DD475277}" dt="2023-01-12T16:07:29.216" v="3" actId="14100"/>
      <pc:docMkLst>
        <pc:docMk/>
      </pc:docMkLst>
      <pc:sldChg chg="delSp modSp mod">
        <pc:chgData name="sreenivas prasad" userId="99631c5d56d45dd9" providerId="LiveId" clId="{1346506C-1662-4026-94E4-DAF7DD475277}" dt="2023-01-12T16:05:58.783" v="2" actId="478"/>
        <pc:sldMkLst>
          <pc:docMk/>
          <pc:sldMk cId="3353754110" sldId="256"/>
        </pc:sldMkLst>
        <pc:spChg chg="del mod">
          <ac:chgData name="sreenivas prasad" userId="99631c5d56d45dd9" providerId="LiveId" clId="{1346506C-1662-4026-94E4-DAF7DD475277}" dt="2023-01-12T16:05:58.783" v="2" actId="478"/>
          <ac:spMkLst>
            <pc:docMk/>
            <pc:sldMk cId="3353754110" sldId="256"/>
            <ac:spMk id="5" creationId="{1C8EAC2C-9BFF-43D9-C3E0-2CF34B8CD42D}"/>
          </ac:spMkLst>
        </pc:spChg>
      </pc:sldChg>
      <pc:sldChg chg="modSp mod">
        <pc:chgData name="sreenivas prasad" userId="99631c5d56d45dd9" providerId="LiveId" clId="{1346506C-1662-4026-94E4-DAF7DD475277}" dt="2023-01-12T16:07:29.216" v="3" actId="14100"/>
        <pc:sldMkLst>
          <pc:docMk/>
          <pc:sldMk cId="423514756" sldId="308"/>
        </pc:sldMkLst>
        <pc:picChg chg="mod">
          <ac:chgData name="sreenivas prasad" userId="99631c5d56d45dd9" providerId="LiveId" clId="{1346506C-1662-4026-94E4-DAF7DD475277}" dt="2023-01-12T16:07:29.216" v="3" actId="14100"/>
          <ac:picMkLst>
            <pc:docMk/>
            <pc:sldMk cId="423514756" sldId="308"/>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4E3A8AA-D5AF-4F6D-97AD-B735121FE825}" type="datetimeFigureOut">
              <a:rPr lang="en-US" smtClean="0"/>
              <a:t>1/12/2023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4D18838-FCC7-4FB5-827F-A208D4952F96}" type="slidenum">
              <a:rPr lang="en-US" smtClean="0"/>
              <a:t>‹#›</a:t>
            </a:fld>
            <a:endParaRPr lang="en-US"/>
          </a:p>
        </p:txBody>
      </p:sp>
    </p:spTree>
    <p:extLst>
      <p:ext uri="{BB962C8B-B14F-4D97-AF65-F5344CB8AC3E}">
        <p14:creationId xmlns:p14="http://schemas.microsoft.com/office/powerpoint/2010/main" val="328196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Tux</a:t>
            </a:r>
            <a:r>
              <a:rPr lang="en-US" baseline="0" dirty="0"/>
              <a:t> source: http://upload.wikimedia.org/wikipedia/commons/thumb/a/af/Tux.png/220px-Tux.png</a:t>
            </a:r>
          </a:p>
        </p:txBody>
      </p:sp>
      <p:sp>
        <p:nvSpPr>
          <p:cNvPr id="4" name="Slide Number Placeholder 3"/>
          <p:cNvSpPr>
            <a:spLocks noGrp="1"/>
          </p:cNvSpPr>
          <p:nvPr>
            <p:ph type="sldNum" sz="quarter" idx="10"/>
          </p:nvPr>
        </p:nvSpPr>
        <p:spPr/>
        <p:txBody>
          <a:bodyPr/>
          <a:lstStyle/>
          <a:p>
            <a:fld id="{34D18838-FCC7-4FB5-827F-A208D4952F96}" type="slidenum">
              <a:rPr lang="en-US" smtClean="0"/>
              <a:t>1</a:t>
            </a:fld>
            <a:endParaRPr lang="en-US"/>
          </a:p>
        </p:txBody>
      </p:sp>
    </p:spTree>
    <p:extLst>
      <p:ext uri="{BB962C8B-B14F-4D97-AF65-F5344CB8AC3E}">
        <p14:creationId xmlns:p14="http://schemas.microsoft.com/office/powerpoint/2010/main" val="386415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 systems graphic source: http://en.wikipedia.org/wiki/Operating_system</a:t>
            </a:r>
          </a:p>
        </p:txBody>
      </p:sp>
      <p:sp>
        <p:nvSpPr>
          <p:cNvPr id="4" name="Slide Number Placeholder 3"/>
          <p:cNvSpPr>
            <a:spLocks noGrp="1"/>
          </p:cNvSpPr>
          <p:nvPr>
            <p:ph type="sldNum" sz="quarter" idx="10"/>
          </p:nvPr>
        </p:nvSpPr>
        <p:spPr/>
        <p:txBody>
          <a:bodyPr/>
          <a:lstStyle/>
          <a:p>
            <a:fld id="{34D18838-FCC7-4FB5-827F-A208D4952F96}" type="slidenum">
              <a:rPr lang="en-US" smtClean="0"/>
              <a:t>2</a:t>
            </a:fld>
            <a:endParaRPr lang="en-US"/>
          </a:p>
        </p:txBody>
      </p:sp>
    </p:spTree>
    <p:extLst>
      <p:ext uri="{BB962C8B-B14F-4D97-AF65-F5344CB8AC3E}">
        <p14:creationId xmlns:p14="http://schemas.microsoft.com/office/powerpoint/2010/main" val="374217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Linux? source: http://www.kernel.org/pub/linux/kernel/README and http://en.wikipedia.org/wiki/Linux and http://en.wikipedia.org/wiki/Unix</a:t>
            </a:r>
          </a:p>
          <a:p>
            <a:endParaRPr lang="en-US" dirty="0"/>
          </a:p>
          <a:p>
            <a:r>
              <a:rPr lang="en-US" dirty="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p>
        </p:txBody>
      </p:sp>
      <p:sp>
        <p:nvSpPr>
          <p:cNvPr id="4" name="Slide Number Placeholder 3"/>
          <p:cNvSpPr>
            <a:spLocks noGrp="1"/>
          </p:cNvSpPr>
          <p:nvPr>
            <p:ph type="sldNum" sz="quarter" idx="10"/>
          </p:nvPr>
        </p:nvSpPr>
        <p:spPr/>
        <p:txBody>
          <a:bodyPr/>
          <a:lstStyle/>
          <a:p>
            <a:fld id="{34D18838-FCC7-4FB5-827F-A208D4952F96}" type="slidenum">
              <a:rPr lang="en-US" smtClean="0"/>
              <a:t>3</a:t>
            </a:fld>
            <a:endParaRPr lang="en-US"/>
          </a:p>
        </p:txBody>
      </p:sp>
    </p:spTree>
    <p:extLst>
      <p:ext uri="{BB962C8B-B14F-4D97-AF65-F5344CB8AC3E}">
        <p14:creationId xmlns:p14="http://schemas.microsoft.com/office/powerpoint/2010/main" val="212646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Logos source: http://www.muylinux.com/wp-content/uploads/2009/04/logos-distros.jpg</a:t>
            </a:r>
          </a:p>
        </p:txBody>
      </p:sp>
      <p:sp>
        <p:nvSpPr>
          <p:cNvPr id="4" name="Slide Number Placeholder 3"/>
          <p:cNvSpPr>
            <a:spLocks noGrp="1"/>
          </p:cNvSpPr>
          <p:nvPr>
            <p:ph type="sldNum" sz="quarter" idx="10"/>
          </p:nvPr>
        </p:nvSpPr>
        <p:spPr/>
        <p:txBody>
          <a:bodyPr/>
          <a:lstStyle/>
          <a:p>
            <a:fld id="{34D18838-FCC7-4FB5-827F-A208D4952F96}" type="slidenum">
              <a:rPr lang="en-US" smtClean="0"/>
              <a:t>4</a:t>
            </a:fld>
            <a:endParaRPr lang="en-US"/>
          </a:p>
        </p:txBody>
      </p:sp>
    </p:spTree>
    <p:extLst>
      <p:ext uri="{BB962C8B-B14F-4D97-AF65-F5344CB8AC3E}">
        <p14:creationId xmlns:p14="http://schemas.microsoft.com/office/powerpoint/2010/main" val="883620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a:t>
            </a:fld>
            <a:endParaRPr lang="en-US"/>
          </a:p>
        </p:txBody>
      </p:sp>
    </p:spTree>
    <p:extLst>
      <p:ext uri="{BB962C8B-B14F-4D97-AF65-F5344CB8AC3E}">
        <p14:creationId xmlns:p14="http://schemas.microsoft.com/office/powerpoint/2010/main" val="361848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image source:</a:t>
            </a:r>
            <a:r>
              <a:rPr lang="en-US" baseline="0" dirty="0"/>
              <a:t> </a:t>
            </a:r>
            <a:r>
              <a:rPr lang="en-US" dirty="0"/>
              <a:t>http://www.sidekickcomicsuk.com/blogs/media/blogs/sidekick//frankenstein_lab.jpg</a:t>
            </a:r>
          </a:p>
          <a:p>
            <a:r>
              <a:rPr lang="en-US" dirty="0"/>
              <a:t>Frankenstein image source: http://4.bp.blogspot.com/_OcNNOGpvVSI/RyZDUhUpE2I/AAAAAAAAAEU/e-i67sz7_8U/s1600/2007_7young-frankenstein.jpg</a:t>
            </a:r>
          </a:p>
        </p:txBody>
      </p:sp>
      <p:sp>
        <p:nvSpPr>
          <p:cNvPr id="4" name="Slide Number Placeholder 3"/>
          <p:cNvSpPr>
            <a:spLocks noGrp="1"/>
          </p:cNvSpPr>
          <p:nvPr>
            <p:ph type="sldNum" sz="quarter" idx="10"/>
          </p:nvPr>
        </p:nvSpPr>
        <p:spPr/>
        <p:txBody>
          <a:bodyPr/>
          <a:lstStyle/>
          <a:p>
            <a:fld id="{34D18838-FCC7-4FB5-827F-A208D4952F96}" type="slidenum">
              <a:rPr lang="en-US" smtClean="0"/>
              <a:t>14</a:t>
            </a:fld>
            <a:endParaRPr lang="en-US"/>
          </a:p>
        </p:txBody>
      </p:sp>
    </p:spTree>
    <p:extLst>
      <p:ext uri="{BB962C8B-B14F-4D97-AF65-F5344CB8AC3E}">
        <p14:creationId xmlns:p14="http://schemas.microsoft.com/office/powerpoint/2010/main" val="94422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2F1554-35A0-4B07-A4E5-B02BBEDF9AB5}" type="datetimeFigureOut">
              <a:rPr lang="en-US" smtClean="0"/>
              <a:t>1/12/2023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8E66F6-A6E6-463A-B25C-341BF1DF1A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B2F1554-35A0-4B07-A4E5-B02BBEDF9AB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2F1554-35A0-4B07-A4E5-B02BBEDF9AB5}"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66F6-A6E6-463A-B25C-341BF1DF1AAE}"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B2F1554-35A0-4B07-A4E5-B02BBEDF9AB5}"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E66F6-A6E6-463A-B25C-341BF1DF1A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2F1554-35A0-4B07-A4E5-B02BBEDF9AB5}"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E66F6-A6E6-463A-B25C-341BF1DF1AAE}"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F1554-35A0-4B07-A4E5-B02BBEDF9AB5}"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E66F6-A6E6-463A-B25C-341BF1DF1A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B2F1554-35A0-4B07-A4E5-B02BBEDF9AB5}"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66F6-A6E6-463A-B25C-341BF1DF1A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2F1554-35A0-4B07-A4E5-B02BBEDF9AB5}" type="datetimeFigureOut">
              <a:rPr lang="en-US" smtClean="0"/>
              <a:t>1/12/2023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58E66F6-A6E6-463A-B25C-341BF1DF1AA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2F1554-35A0-4B07-A4E5-B02BBEDF9AB5}" type="datetimeFigureOut">
              <a:rPr lang="en-US" smtClean="0"/>
              <a:t>1/12/2023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8E66F6-A6E6-463A-B25C-341BF1DF1A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hut.fi/" TargetMode="External"/><Relationship Id="rId2" Type="http://schemas.openxmlformats.org/officeDocument/2006/relationships/hyperlink" Target="http://www.cs.helsinki.fi/u/torval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nu.org/philosophy/free-sw.html" TargetMode="External"/><Relationship Id="rId2" Type="http://schemas.openxmlformats.org/officeDocument/2006/relationships/hyperlink" Target="http://www.stallman.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cs.vu.nl/~a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990600"/>
          </a:xfrm>
        </p:spPr>
        <p:txBody>
          <a:bodyPr/>
          <a:lstStyle/>
          <a:p>
            <a:pPr algn="ctr"/>
            <a:r>
              <a:rPr lang="en-US" dirty="0"/>
              <a:t>Introduction to Linux</a:t>
            </a:r>
          </a:p>
        </p:txBody>
      </p:sp>
      <p:pic>
        <p:nvPicPr>
          <p:cNvPr id="1028" name="Picture 4" descr="http://upload.wikimedia.org/wikipedia/commons/thumb/a/af/Tux.png/220px-Tu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39759"/>
            <a:ext cx="2590800" cy="307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5411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EC26F-9E40-0A88-184D-844EC9FFE6B1}"/>
              </a:ext>
            </a:extLst>
          </p:cNvPr>
          <p:cNvSpPr>
            <a:spLocks noGrp="1"/>
          </p:cNvSpPr>
          <p:nvPr>
            <p:ph type="sldNum" sz="quarter" idx="12"/>
          </p:nvPr>
        </p:nvSpPr>
        <p:spPr/>
        <p:txBody>
          <a:bodyPr/>
          <a:lstStyle/>
          <a:p>
            <a:fld id="{52409F93-033C-4D8A-AA96-974C5661699A}" type="slidenum">
              <a:rPr lang="en-US" altLang="en-US"/>
              <a:pPr/>
              <a:t>10</a:t>
            </a:fld>
            <a:endParaRPr lang="en-US" altLang="en-US"/>
          </a:p>
        </p:txBody>
      </p:sp>
      <p:sp>
        <p:nvSpPr>
          <p:cNvPr id="91139" name="Rectangle 3">
            <a:extLst>
              <a:ext uri="{FF2B5EF4-FFF2-40B4-BE49-F238E27FC236}">
                <a16:creationId xmlns:a16="http://schemas.microsoft.com/office/drawing/2014/main" id="{4F883E30-E235-ECA2-05F1-1639A86B574A}"/>
              </a:ext>
            </a:extLst>
          </p:cNvPr>
          <p:cNvSpPr>
            <a:spLocks noGrp="1" noChangeArrowheads="1"/>
          </p:cNvSpPr>
          <p:nvPr>
            <p:ph type="body" idx="1"/>
          </p:nvPr>
        </p:nvSpPr>
        <p:spPr/>
        <p:txBody>
          <a:bodyPr/>
          <a:lstStyle/>
          <a:p>
            <a:r>
              <a:rPr lang="en-US" altLang="en-US"/>
              <a:t>In 1991, </a:t>
            </a:r>
            <a:r>
              <a:rPr lang="en-US" altLang="en-US">
                <a:hlinkClick r:id="rId2"/>
              </a:rPr>
              <a:t>Linus Benedict Torvalds</a:t>
            </a:r>
            <a:r>
              <a:rPr lang="en-US" altLang="en-US"/>
              <a:t> was a second year student of Computer Science at the </a:t>
            </a:r>
            <a:r>
              <a:rPr lang="en-US" altLang="en-US">
                <a:hlinkClick r:id="rId3"/>
              </a:rPr>
              <a:t>University of Helsinki</a:t>
            </a:r>
            <a:r>
              <a:rPr lang="en-US" altLang="en-US"/>
              <a:t> and a self-taught hacker.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37116B-4D84-CA76-9DD6-887921DBF932}"/>
              </a:ext>
            </a:extLst>
          </p:cNvPr>
          <p:cNvSpPr>
            <a:spLocks noGrp="1"/>
          </p:cNvSpPr>
          <p:nvPr>
            <p:ph type="sldNum" sz="quarter" idx="12"/>
          </p:nvPr>
        </p:nvSpPr>
        <p:spPr/>
        <p:txBody>
          <a:bodyPr/>
          <a:lstStyle/>
          <a:p>
            <a:fld id="{90F8C23F-EA7D-459B-88D5-7BC464189145}" type="slidenum">
              <a:rPr lang="en-US" altLang="en-US"/>
              <a:pPr/>
              <a:t>11</a:t>
            </a:fld>
            <a:endParaRPr lang="en-US" altLang="en-US"/>
          </a:p>
        </p:txBody>
      </p:sp>
      <p:pic>
        <p:nvPicPr>
          <p:cNvPr id="90118" name="Picture 6">
            <a:extLst>
              <a:ext uri="{FF2B5EF4-FFF2-40B4-BE49-F238E27FC236}">
                <a16:creationId xmlns:a16="http://schemas.microsoft.com/office/drawing/2014/main" id="{0836DDEF-C28E-D01C-910E-66A46D660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609600"/>
            <a:ext cx="49530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B64184-2DB0-51E7-36C1-7A788E4362CF}"/>
              </a:ext>
            </a:extLst>
          </p:cNvPr>
          <p:cNvSpPr>
            <a:spLocks noGrp="1"/>
          </p:cNvSpPr>
          <p:nvPr>
            <p:ph type="sldNum" sz="quarter" idx="12"/>
          </p:nvPr>
        </p:nvSpPr>
        <p:spPr/>
        <p:txBody>
          <a:bodyPr/>
          <a:lstStyle/>
          <a:p>
            <a:fld id="{00C5EB6C-D553-49E1-B560-399A77831BF9}" type="slidenum">
              <a:rPr lang="en-US" altLang="en-US"/>
              <a:pPr/>
              <a:t>12</a:t>
            </a:fld>
            <a:endParaRPr lang="en-US" altLang="en-US"/>
          </a:p>
        </p:txBody>
      </p:sp>
      <p:sp>
        <p:nvSpPr>
          <p:cNvPr id="80898" name="Rectangle 2">
            <a:extLst>
              <a:ext uri="{FF2B5EF4-FFF2-40B4-BE49-F238E27FC236}">
                <a16:creationId xmlns:a16="http://schemas.microsoft.com/office/drawing/2014/main" id="{57BC987D-E2A3-4F91-4CA5-A2B39D47E30D}"/>
              </a:ext>
            </a:extLst>
          </p:cNvPr>
          <p:cNvSpPr>
            <a:spLocks noGrp="1" noChangeArrowheads="1"/>
          </p:cNvSpPr>
          <p:nvPr>
            <p:ph type="title"/>
          </p:nvPr>
        </p:nvSpPr>
        <p:spPr/>
        <p:txBody>
          <a:bodyPr/>
          <a:lstStyle/>
          <a:p>
            <a:r>
              <a:rPr lang="en-US" altLang="en-US" b="1"/>
              <a:t>What is GNU?</a:t>
            </a:r>
          </a:p>
        </p:txBody>
      </p:sp>
      <p:sp>
        <p:nvSpPr>
          <p:cNvPr id="80899" name="Rectangle 3">
            <a:extLst>
              <a:ext uri="{FF2B5EF4-FFF2-40B4-BE49-F238E27FC236}">
                <a16:creationId xmlns:a16="http://schemas.microsoft.com/office/drawing/2014/main" id="{B881F28D-02E0-AD15-5098-A51F2C93D8CF}"/>
              </a:ext>
            </a:extLst>
          </p:cNvPr>
          <p:cNvSpPr>
            <a:spLocks noGrp="1" noChangeArrowheads="1"/>
          </p:cNvSpPr>
          <p:nvPr>
            <p:ph type="body" idx="1"/>
          </p:nvPr>
        </p:nvSpPr>
        <p:spPr/>
        <p:txBody>
          <a:bodyPr/>
          <a:lstStyle/>
          <a:p>
            <a:r>
              <a:rPr lang="en-US" altLang="en-US" sz="2600"/>
              <a:t>GNU Project: </a:t>
            </a:r>
            <a:r>
              <a:rPr lang="en-US" altLang="en-US" sz="2600">
                <a:hlinkClick r:id="rId2"/>
              </a:rPr>
              <a:t>Richard Stallman</a:t>
            </a:r>
            <a:r>
              <a:rPr lang="en-US" altLang="en-US" sz="2600"/>
              <a:t> on September 27th 1983.</a:t>
            </a:r>
          </a:p>
          <a:p>
            <a:r>
              <a:rPr lang="en-US" altLang="en-US" sz="2600"/>
              <a:t>The GNU Project was launched in 1984 to develop a complete Unix-like operating system which is </a:t>
            </a:r>
            <a:r>
              <a:rPr lang="en-US" altLang="en-US" sz="2600">
                <a:hlinkClick r:id="rId3"/>
              </a:rPr>
              <a:t>free software</a:t>
            </a:r>
            <a:r>
              <a:rPr lang="en-US" altLang="en-US" sz="2600"/>
              <a:t>: the GNU system.</a:t>
            </a:r>
          </a:p>
          <a:p>
            <a:r>
              <a:rPr lang="en-US" altLang="en-US" sz="2600"/>
              <a:t>GNU's kernel isn't finished, so GNU is used with the kernel Linux. The combination of GNU and Linux is the </a:t>
            </a:r>
            <a:r>
              <a:rPr lang="en-US" altLang="en-US" sz="2600" b="1"/>
              <a:t>GNU/Linux operating system</a:t>
            </a:r>
            <a:r>
              <a:rPr lang="en-US" altLang="en-US" sz="2600"/>
              <a:t>, now used by millions.</a:t>
            </a:r>
          </a:p>
          <a:p>
            <a:pPr algn="ctr"/>
            <a:r>
              <a:rPr lang="en-US" altLang="en-US" sz="2600" b="1"/>
              <a:t>www.gnu.org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5A70E1-CA16-C54B-E1D1-C8D05F9B5FC3}"/>
              </a:ext>
            </a:extLst>
          </p:cNvPr>
          <p:cNvSpPr>
            <a:spLocks noGrp="1"/>
          </p:cNvSpPr>
          <p:nvPr>
            <p:ph type="sldNum" sz="quarter" idx="12"/>
          </p:nvPr>
        </p:nvSpPr>
        <p:spPr/>
        <p:txBody>
          <a:bodyPr/>
          <a:lstStyle/>
          <a:p>
            <a:fld id="{EF6DA2A8-8BC5-4BE7-A82D-20FFCBCB881B}" type="slidenum">
              <a:rPr lang="en-US" altLang="en-US"/>
              <a:pPr/>
              <a:t>13</a:t>
            </a:fld>
            <a:endParaRPr lang="en-US" altLang="en-US"/>
          </a:p>
        </p:txBody>
      </p:sp>
      <p:sp>
        <p:nvSpPr>
          <p:cNvPr id="89091" name="Rectangle 3">
            <a:extLst>
              <a:ext uri="{FF2B5EF4-FFF2-40B4-BE49-F238E27FC236}">
                <a16:creationId xmlns:a16="http://schemas.microsoft.com/office/drawing/2014/main" id="{2920937C-3A43-280D-5327-D6A00B31DC61}"/>
              </a:ext>
            </a:extLst>
          </p:cNvPr>
          <p:cNvSpPr>
            <a:spLocks noGrp="1" noChangeArrowheads="1"/>
          </p:cNvSpPr>
          <p:nvPr>
            <p:ph type="body" idx="1"/>
          </p:nvPr>
        </p:nvSpPr>
        <p:spPr/>
        <p:txBody>
          <a:bodyPr/>
          <a:lstStyle/>
          <a:p>
            <a:endParaRPr lang="en-US" altLang="en-US" i="1"/>
          </a:p>
          <a:p>
            <a:endParaRPr lang="en-US" altLang="en-US" i="1"/>
          </a:p>
          <a:p>
            <a:endParaRPr lang="en-US" altLang="en-US" i="1"/>
          </a:p>
          <a:p>
            <a:endParaRPr lang="en-US" altLang="en-US" i="1"/>
          </a:p>
          <a:p>
            <a:endParaRPr lang="en-US" altLang="en-US" i="1"/>
          </a:p>
          <a:p>
            <a:endParaRPr lang="en-US" altLang="en-US" i="1"/>
          </a:p>
          <a:p>
            <a:endParaRPr lang="en-US" altLang="en-US" i="1"/>
          </a:p>
          <a:p>
            <a:pPr>
              <a:buFont typeface="Wingdings" panose="05000000000000000000" pitchFamily="2" charset="2"/>
              <a:buNone/>
            </a:pPr>
            <a:r>
              <a:rPr lang="en-US" altLang="en-US" i="1"/>
              <a:t>Richard Stallman, father of the GNU Project</a:t>
            </a:r>
          </a:p>
        </p:txBody>
      </p:sp>
      <p:pic>
        <p:nvPicPr>
          <p:cNvPr id="89092" name="Picture 4">
            <a:extLst>
              <a:ext uri="{FF2B5EF4-FFF2-40B4-BE49-F238E27FC236}">
                <a16:creationId xmlns:a16="http://schemas.microsoft.com/office/drawing/2014/main" id="{945BA6FB-9391-9B71-E917-E42C3E57C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76200"/>
            <a:ext cx="5181600" cy="449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 the Linux Lab Begin!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447800"/>
            <a:ext cx="7772400" cy="4005262"/>
          </a:xfrm>
        </p:spPr>
      </p:pic>
      <p:sp>
        <p:nvSpPr>
          <p:cNvPr id="6" name="TextBox 5"/>
          <p:cNvSpPr txBox="1"/>
          <p:nvPr/>
        </p:nvSpPr>
        <p:spPr>
          <a:xfrm>
            <a:off x="1828800" y="5666510"/>
            <a:ext cx="3048000" cy="369332"/>
          </a:xfrm>
          <a:prstGeom prst="rect">
            <a:avLst/>
          </a:prstGeom>
          <a:noFill/>
        </p:spPr>
        <p:txBody>
          <a:bodyPr wrap="square" rtlCol="0">
            <a:spAutoFit/>
          </a:bodyPr>
          <a:lstStyle/>
          <a:p>
            <a:r>
              <a:rPr lang="en-US" dirty="0"/>
              <a:t>The Ideal Lab Facility</a:t>
            </a:r>
          </a:p>
        </p:txBody>
      </p:sp>
    </p:spTree>
    <p:extLst>
      <p:ext uri="{BB962C8B-B14F-4D97-AF65-F5344CB8AC3E}">
        <p14:creationId xmlns:p14="http://schemas.microsoft.com/office/powerpoint/2010/main" val="42351475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p:cNvSpPr txBox="1">
            <a:spLocks/>
          </p:cNvSpPr>
          <p:nvPr/>
        </p:nvSpPr>
        <p:spPr>
          <a:xfrm>
            <a:off x="838200" y="633412"/>
            <a:ext cx="2438400" cy="1447800"/>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b="0" dirty="0"/>
              <a:t>What is Linux?</a:t>
            </a:r>
          </a:p>
        </p:txBody>
      </p:sp>
      <p:sp>
        <p:nvSpPr>
          <p:cNvPr id="11" name="Subtitle 6"/>
          <p:cNvSpPr txBox="1">
            <a:spLocks/>
          </p:cNvSpPr>
          <p:nvPr/>
        </p:nvSpPr>
        <p:spPr>
          <a:xfrm>
            <a:off x="495300" y="2971800"/>
            <a:ext cx="3124200" cy="2590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ctr"/>
            <a:r>
              <a:rPr lang="en-US" dirty="0"/>
              <a:t>It’s an Operating System</a:t>
            </a:r>
          </a:p>
          <a:p>
            <a:endParaRPr lang="en-US" dirty="0"/>
          </a:p>
        </p:txBody>
      </p:sp>
      <p:pic>
        <p:nvPicPr>
          <p:cNvPr id="3" name="Picture Placeholder 2"/>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4114800" y="76200"/>
            <a:ext cx="3505200" cy="6671662"/>
          </a:xfrm>
        </p:spPr>
      </p:pic>
    </p:spTree>
    <p:extLst>
      <p:ext uri="{BB962C8B-B14F-4D97-AF65-F5344CB8AC3E}">
        <p14:creationId xmlns:p14="http://schemas.microsoft.com/office/powerpoint/2010/main" val="363629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Linux is a Unix clone written from scratch by Linus Torvalds with assistance from a loosely-knit team of hackers across the Net.</a:t>
            </a:r>
          </a:p>
          <a:p>
            <a:r>
              <a:rPr lang="en-US" dirty="0"/>
              <a:t>Unix is a multitasking, multi-user computer operating system originally developed in 1969 by a group of AT&amp;T employees at Bell Labs.</a:t>
            </a:r>
          </a:p>
          <a:p>
            <a:r>
              <a:rPr lang="en-US" dirty="0"/>
              <a:t>64% of the world’s servers run some variant of Unix or Linux. The Android phone and the Kindle run Linux.</a:t>
            </a:r>
          </a:p>
          <a:p>
            <a:pPr lvl="1"/>
            <a:endParaRPr lang="en-US" dirty="0"/>
          </a:p>
        </p:txBody>
      </p:sp>
      <p:sp>
        <p:nvSpPr>
          <p:cNvPr id="2" name="Title 1"/>
          <p:cNvSpPr>
            <a:spLocks noGrp="1"/>
          </p:cNvSpPr>
          <p:nvPr>
            <p:ph type="title"/>
          </p:nvPr>
        </p:nvSpPr>
        <p:spPr/>
        <p:txBody>
          <a:bodyPr/>
          <a:lstStyle/>
          <a:p>
            <a:r>
              <a:rPr lang="en-US" dirty="0"/>
              <a:t>What is Linux?</a:t>
            </a:r>
          </a:p>
        </p:txBody>
      </p:sp>
    </p:spTree>
    <p:extLst>
      <p:ext uri="{BB962C8B-B14F-4D97-AF65-F5344CB8AC3E}">
        <p14:creationId xmlns:p14="http://schemas.microsoft.com/office/powerpoint/2010/main" val="286190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762" y="228600"/>
            <a:ext cx="8305800" cy="762000"/>
          </a:xfrm>
        </p:spPr>
        <p:txBody>
          <a:bodyPr>
            <a:normAutofit fontScale="90000"/>
          </a:bodyPr>
          <a:lstStyle/>
          <a:p>
            <a:pPr algn="ctr"/>
            <a:r>
              <a:rPr lang="en-US" dirty="0"/>
              <a:t>Linux Has Many Distributions</a:t>
            </a:r>
          </a:p>
        </p:txBody>
      </p:sp>
      <p:pic>
        <p:nvPicPr>
          <p:cNvPr id="2050" name="Picture 2" descr="http://www.muylinux.com/wp-content/uploads/2009/04/logos-dist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2999"/>
            <a:ext cx="7400925"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646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229600" cy="4648200"/>
          </a:xfrm>
        </p:spPr>
        <p:txBody>
          <a:bodyPr>
            <a:normAutofit fontScale="77500" lnSpcReduction="20000"/>
          </a:bodyPr>
          <a:lstStyle/>
          <a:p>
            <a:r>
              <a:rPr lang="en-US" b="1" dirty="0"/>
              <a:t>Network:</a:t>
            </a:r>
            <a:r>
              <a:rPr lang="en-US" dirty="0"/>
              <a:t> </a:t>
            </a:r>
            <a:r>
              <a:rPr lang="en-US" dirty="0" err="1"/>
              <a:t>ssh</a:t>
            </a:r>
            <a:r>
              <a:rPr lang="en-US" dirty="0"/>
              <a:t>, </a:t>
            </a:r>
            <a:r>
              <a:rPr lang="en-US" dirty="0" err="1"/>
              <a:t>scp</a:t>
            </a:r>
            <a:r>
              <a:rPr lang="en-US" dirty="0"/>
              <a:t>, ping, telnet, </a:t>
            </a:r>
            <a:r>
              <a:rPr lang="en-US" dirty="0" err="1"/>
              <a:t>nslookup</a:t>
            </a:r>
            <a:r>
              <a:rPr lang="en-US" dirty="0"/>
              <a:t>, </a:t>
            </a:r>
            <a:r>
              <a:rPr lang="en-US" dirty="0" err="1"/>
              <a:t>wget</a:t>
            </a:r>
            <a:endParaRPr lang="en-US" dirty="0"/>
          </a:p>
          <a:p>
            <a:r>
              <a:rPr lang="en-US" b="1" dirty="0"/>
              <a:t>Shells:</a:t>
            </a:r>
            <a:r>
              <a:rPr lang="en-US" dirty="0"/>
              <a:t> BASH, TCSH, alias, watch, clear, history, </a:t>
            </a:r>
            <a:r>
              <a:rPr lang="en-US" dirty="0" err="1"/>
              <a:t>chsh</a:t>
            </a:r>
            <a:r>
              <a:rPr lang="en-US" dirty="0"/>
              <a:t>, echo, set, </a:t>
            </a:r>
            <a:r>
              <a:rPr lang="en-US" dirty="0" err="1"/>
              <a:t>setenv</a:t>
            </a:r>
            <a:r>
              <a:rPr lang="en-US" dirty="0"/>
              <a:t>, </a:t>
            </a:r>
            <a:r>
              <a:rPr lang="en-US" dirty="0" err="1"/>
              <a:t>xargs</a:t>
            </a:r>
            <a:endParaRPr lang="en-US" dirty="0"/>
          </a:p>
          <a:p>
            <a:r>
              <a:rPr lang="en-US" b="1" dirty="0"/>
              <a:t>System Information: </a:t>
            </a:r>
            <a:r>
              <a:rPr lang="en-US" dirty="0"/>
              <a:t>w, </a:t>
            </a:r>
            <a:r>
              <a:rPr lang="en-US" dirty="0" err="1"/>
              <a:t>whoami</a:t>
            </a:r>
            <a:r>
              <a:rPr lang="en-US" dirty="0"/>
              <a:t>, man, info, which, free, echo, date, </a:t>
            </a:r>
            <a:r>
              <a:rPr lang="en-US" dirty="0" err="1"/>
              <a:t>cal</a:t>
            </a:r>
            <a:r>
              <a:rPr lang="en-US" dirty="0"/>
              <a:t>, </a:t>
            </a:r>
            <a:r>
              <a:rPr lang="en-US" dirty="0" err="1"/>
              <a:t>df</a:t>
            </a:r>
            <a:r>
              <a:rPr lang="en-US" dirty="0"/>
              <a:t>, free, man, info</a:t>
            </a:r>
          </a:p>
          <a:p>
            <a:r>
              <a:rPr lang="en-US" b="1" dirty="0"/>
              <a:t>Command Information: </a:t>
            </a:r>
            <a:r>
              <a:rPr lang="en-US" dirty="0"/>
              <a:t>man, info</a:t>
            </a:r>
          </a:p>
          <a:p>
            <a:r>
              <a:rPr lang="en-US" b="1" dirty="0"/>
              <a:t>Symbols:</a:t>
            </a:r>
            <a:r>
              <a:rPr lang="en-US" dirty="0"/>
              <a:t> |, &gt;, &gt;&gt;, &lt;, &amp;, &gt;&amp;, 2&gt;&amp;1, ;, ~, ., .., $!, !:&lt;n&gt;, !&lt;n&gt;</a:t>
            </a:r>
          </a:p>
          <a:p>
            <a:r>
              <a:rPr lang="en-US" b="1" dirty="0"/>
              <a:t>Filters:</a:t>
            </a:r>
            <a:r>
              <a:rPr lang="en-US" dirty="0"/>
              <a:t> </a:t>
            </a:r>
            <a:r>
              <a:rPr lang="en-US" dirty="0" err="1"/>
              <a:t>grep</a:t>
            </a:r>
            <a:r>
              <a:rPr lang="en-US" dirty="0"/>
              <a:t>, </a:t>
            </a:r>
            <a:r>
              <a:rPr lang="en-US" dirty="0" err="1"/>
              <a:t>egrep</a:t>
            </a:r>
            <a:r>
              <a:rPr lang="en-US" dirty="0"/>
              <a:t>, more, less, head, tail</a:t>
            </a:r>
          </a:p>
          <a:p>
            <a:r>
              <a:rPr lang="en-US" b="1" dirty="0"/>
              <a:t>Hotkeys:</a:t>
            </a:r>
            <a:r>
              <a:rPr lang="en-US" dirty="0"/>
              <a:t> &lt;ctrl&gt;&lt;c&gt;, &lt;ctrl&gt;&lt;d&gt;</a:t>
            </a:r>
          </a:p>
          <a:p>
            <a:r>
              <a:rPr lang="en-US" b="1" dirty="0"/>
              <a:t>File System: </a:t>
            </a:r>
            <a:r>
              <a:rPr lang="en-US" dirty="0" err="1"/>
              <a:t>ls</a:t>
            </a:r>
            <a:r>
              <a:rPr lang="en-US" dirty="0"/>
              <a:t>, </a:t>
            </a:r>
            <a:r>
              <a:rPr lang="en-US" dirty="0" err="1"/>
              <a:t>mkdir</a:t>
            </a:r>
            <a:r>
              <a:rPr lang="en-US" dirty="0"/>
              <a:t>, cd, </a:t>
            </a:r>
            <a:r>
              <a:rPr lang="en-US" dirty="0" err="1"/>
              <a:t>pwd</a:t>
            </a:r>
            <a:r>
              <a:rPr lang="en-US" dirty="0"/>
              <a:t>, mv, </a:t>
            </a:r>
            <a:r>
              <a:rPr lang="en-US" dirty="0" err="1"/>
              <a:t>ln</a:t>
            </a:r>
            <a:r>
              <a:rPr lang="en-US" dirty="0"/>
              <a:t>, touch, cat, file, find, diff, </a:t>
            </a:r>
            <a:r>
              <a:rPr lang="en-US" dirty="0" err="1"/>
              <a:t>cmp</a:t>
            </a:r>
            <a:r>
              <a:rPr lang="en-US" dirty="0"/>
              <a:t>, /net/&lt;hostname&gt;/&lt;path&gt;, mount, du, </a:t>
            </a:r>
            <a:r>
              <a:rPr lang="en-US" dirty="0" err="1"/>
              <a:t>df</a:t>
            </a:r>
            <a:r>
              <a:rPr lang="en-US" dirty="0"/>
              <a:t>, </a:t>
            </a:r>
            <a:r>
              <a:rPr lang="en-US" dirty="0" err="1"/>
              <a:t>chmod</a:t>
            </a:r>
            <a:r>
              <a:rPr lang="en-US" dirty="0"/>
              <a:t>, find</a:t>
            </a:r>
          </a:p>
          <a:p>
            <a:r>
              <a:rPr lang="en-US" b="1" dirty="0"/>
              <a:t>Line Editors: </a:t>
            </a:r>
            <a:r>
              <a:rPr lang="en-US" dirty="0" err="1"/>
              <a:t>awk</a:t>
            </a:r>
            <a:r>
              <a:rPr lang="en-US" dirty="0"/>
              <a:t>, </a:t>
            </a:r>
            <a:r>
              <a:rPr lang="en-US" dirty="0" err="1"/>
              <a:t>sed</a:t>
            </a:r>
            <a:endParaRPr lang="en-US" dirty="0"/>
          </a:p>
          <a:p>
            <a:r>
              <a:rPr lang="en-US" b="1" dirty="0"/>
              <a:t>File Editors:</a:t>
            </a:r>
            <a:r>
              <a:rPr lang="en-US" dirty="0"/>
              <a:t> vim, </a:t>
            </a:r>
            <a:r>
              <a:rPr lang="en-US" dirty="0" err="1"/>
              <a:t>gvim</a:t>
            </a:r>
            <a:r>
              <a:rPr lang="en-US" dirty="0"/>
              <a:t>, </a:t>
            </a:r>
            <a:r>
              <a:rPr lang="en-US" dirty="0" err="1"/>
              <a:t>emacs</a:t>
            </a:r>
            <a:r>
              <a:rPr lang="en-US" dirty="0"/>
              <a:t> –</a:t>
            </a:r>
            <a:r>
              <a:rPr lang="en-US" dirty="0" err="1"/>
              <a:t>nw</a:t>
            </a:r>
            <a:r>
              <a:rPr lang="en-US" dirty="0"/>
              <a:t>, </a:t>
            </a:r>
            <a:r>
              <a:rPr lang="en-US" dirty="0" err="1"/>
              <a:t>emacs</a:t>
            </a:r>
            <a:endParaRPr lang="en-US" dirty="0"/>
          </a:p>
          <a:p>
            <a:endParaRPr lang="en-US" dirty="0"/>
          </a:p>
        </p:txBody>
      </p:sp>
      <p:sp>
        <p:nvSpPr>
          <p:cNvPr id="3" name="Title 2"/>
          <p:cNvSpPr>
            <a:spLocks noGrp="1"/>
          </p:cNvSpPr>
          <p:nvPr>
            <p:ph type="title"/>
          </p:nvPr>
        </p:nvSpPr>
        <p:spPr>
          <a:xfrm>
            <a:off x="457200" y="762000"/>
            <a:ext cx="8229600" cy="944562"/>
          </a:xfrm>
        </p:spPr>
        <p:txBody>
          <a:bodyPr>
            <a:normAutofit fontScale="90000"/>
          </a:bodyPr>
          <a:lstStyle/>
          <a:p>
            <a:r>
              <a:rPr lang="en-US" dirty="0"/>
              <a:t>What is Linux?</a:t>
            </a:r>
            <a:br>
              <a:rPr lang="en-US" dirty="0"/>
            </a:br>
            <a:r>
              <a:rPr lang="en-US" sz="2700" dirty="0"/>
              <a:t>“Small programs that do one thing well”</a:t>
            </a:r>
            <a:br>
              <a:rPr lang="en-US" sz="2700" dirty="0"/>
            </a:br>
            <a:r>
              <a:rPr lang="en-US" sz="2700" b="0" dirty="0">
                <a:effectLst/>
              </a:rPr>
              <a:t>(see unix-reference.pdf)</a:t>
            </a:r>
            <a:br>
              <a:rPr lang="en-US" sz="2700" dirty="0"/>
            </a:br>
            <a:endParaRPr lang="en-US" sz="2700" dirty="0"/>
          </a:p>
        </p:txBody>
      </p:sp>
    </p:spTree>
    <p:extLst>
      <p:ext uri="{BB962C8B-B14F-4D97-AF65-F5344CB8AC3E}">
        <p14:creationId xmlns:p14="http://schemas.microsoft.com/office/powerpoint/2010/main" val="343480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1000"/>
                                        <p:tgtEl>
                                          <p:spTgt spid="2">
                                            <p:txEl>
                                              <p:pRg st="9" end="9"/>
                                            </p:txEl>
                                          </p:spTgt>
                                        </p:tgtEl>
                                      </p:cBhvr>
                                    </p:animEffect>
                                    <p:anim calcmode="lin" valueType="num">
                                      <p:cBhvr>
                                        <p:cTn id="7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3A56E7-A2FD-B00B-EC8A-1426AE83DF0F}"/>
              </a:ext>
            </a:extLst>
          </p:cNvPr>
          <p:cNvSpPr>
            <a:spLocks noGrp="1"/>
          </p:cNvSpPr>
          <p:nvPr>
            <p:ph type="sldNum" sz="quarter" idx="12"/>
          </p:nvPr>
        </p:nvSpPr>
        <p:spPr/>
        <p:txBody>
          <a:bodyPr/>
          <a:lstStyle/>
          <a:p>
            <a:fld id="{3C9C415E-4F0D-4487-B4FE-07AC74C4664A}" type="slidenum">
              <a:rPr lang="en-US" altLang="en-US"/>
              <a:pPr/>
              <a:t>6</a:t>
            </a:fld>
            <a:endParaRPr lang="en-US" altLang="en-US"/>
          </a:p>
        </p:txBody>
      </p:sp>
      <p:sp>
        <p:nvSpPr>
          <p:cNvPr id="21506" name="Rectangle 2">
            <a:extLst>
              <a:ext uri="{FF2B5EF4-FFF2-40B4-BE49-F238E27FC236}">
                <a16:creationId xmlns:a16="http://schemas.microsoft.com/office/drawing/2014/main" id="{365D25F6-6074-E3DC-0B8F-ACE16CE3265C}"/>
              </a:ext>
            </a:extLst>
          </p:cNvPr>
          <p:cNvSpPr>
            <a:spLocks noGrp="1" noChangeArrowheads="1"/>
          </p:cNvSpPr>
          <p:nvPr>
            <p:ph type="title"/>
          </p:nvPr>
        </p:nvSpPr>
        <p:spPr/>
        <p:txBody>
          <a:bodyPr>
            <a:normAutofit fontScale="90000"/>
          </a:bodyPr>
          <a:lstStyle/>
          <a:p>
            <a:r>
              <a:rPr lang="en-US" altLang="en-US"/>
              <a:t> The Role and Function of Linux</a:t>
            </a:r>
          </a:p>
        </p:txBody>
      </p:sp>
      <p:sp>
        <p:nvSpPr>
          <p:cNvPr id="21507" name="Rectangle 3">
            <a:extLst>
              <a:ext uri="{FF2B5EF4-FFF2-40B4-BE49-F238E27FC236}">
                <a16:creationId xmlns:a16="http://schemas.microsoft.com/office/drawing/2014/main" id="{1855E78F-51F3-C5FB-DB15-18648513B781}"/>
              </a:ext>
            </a:extLst>
          </p:cNvPr>
          <p:cNvSpPr>
            <a:spLocks noGrp="1" noChangeArrowheads="1"/>
          </p:cNvSpPr>
          <p:nvPr>
            <p:ph type="body" idx="1"/>
          </p:nvPr>
        </p:nvSpPr>
        <p:spPr/>
        <p:txBody>
          <a:bodyPr/>
          <a:lstStyle/>
          <a:p>
            <a:r>
              <a:rPr lang="en-US" altLang="en-US"/>
              <a:t>Application Platform</a:t>
            </a:r>
          </a:p>
          <a:p>
            <a:r>
              <a:rPr lang="en-US" altLang="en-US"/>
              <a:t>Hardware Moderator</a:t>
            </a:r>
          </a:p>
          <a:p>
            <a:r>
              <a:rPr lang="en-US" altLang="en-US"/>
              <a:t>Data Storage</a:t>
            </a:r>
          </a:p>
          <a:p>
            <a:r>
              <a:rPr lang="en-US" altLang="en-US"/>
              <a:t>Security</a:t>
            </a:r>
          </a:p>
          <a:p>
            <a:r>
              <a:rPr lang="en-US" altLang="en-US"/>
              <a:t>Connectivity</a:t>
            </a:r>
          </a:p>
          <a:p>
            <a:endParaRPr lang="en-US"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21DB12-C56A-CB5E-A7E5-6615C35DB515}"/>
              </a:ext>
            </a:extLst>
          </p:cNvPr>
          <p:cNvSpPr>
            <a:spLocks noGrp="1"/>
          </p:cNvSpPr>
          <p:nvPr>
            <p:ph type="sldNum" sz="quarter" idx="12"/>
          </p:nvPr>
        </p:nvSpPr>
        <p:spPr/>
        <p:txBody>
          <a:bodyPr/>
          <a:lstStyle/>
          <a:p>
            <a:fld id="{D5E93F9F-31E7-413C-A515-BCBCE21E0049}" type="slidenum">
              <a:rPr lang="en-US" altLang="en-US"/>
              <a:pPr/>
              <a:t>7</a:t>
            </a:fld>
            <a:endParaRPr lang="en-US" altLang="en-US"/>
          </a:p>
        </p:txBody>
      </p:sp>
      <p:sp>
        <p:nvSpPr>
          <p:cNvPr id="35842" name="Rectangle 2">
            <a:extLst>
              <a:ext uri="{FF2B5EF4-FFF2-40B4-BE49-F238E27FC236}">
                <a16:creationId xmlns:a16="http://schemas.microsoft.com/office/drawing/2014/main" id="{8B75371E-4BC6-BD38-4117-8651B44F8C11}"/>
              </a:ext>
            </a:extLst>
          </p:cNvPr>
          <p:cNvSpPr>
            <a:spLocks noGrp="1" noChangeArrowheads="1"/>
          </p:cNvSpPr>
          <p:nvPr>
            <p:ph type="title"/>
          </p:nvPr>
        </p:nvSpPr>
        <p:spPr/>
        <p:txBody>
          <a:bodyPr>
            <a:normAutofit fontScale="90000"/>
          </a:bodyPr>
          <a:lstStyle/>
          <a:p>
            <a:r>
              <a:rPr lang="en-US" altLang="en-US"/>
              <a:t> The Role and Function of Linux..</a:t>
            </a:r>
          </a:p>
        </p:txBody>
      </p:sp>
      <p:sp>
        <p:nvSpPr>
          <p:cNvPr id="35843" name="Rectangle 3">
            <a:extLst>
              <a:ext uri="{FF2B5EF4-FFF2-40B4-BE49-F238E27FC236}">
                <a16:creationId xmlns:a16="http://schemas.microsoft.com/office/drawing/2014/main" id="{B67448C1-3DB3-2A89-9DDC-8557D86310E0}"/>
              </a:ext>
            </a:extLst>
          </p:cNvPr>
          <p:cNvSpPr>
            <a:spLocks noGrp="1" noChangeArrowheads="1"/>
          </p:cNvSpPr>
          <p:nvPr>
            <p:ph type="body" idx="1"/>
          </p:nvPr>
        </p:nvSpPr>
        <p:spPr/>
        <p:txBody>
          <a:bodyPr/>
          <a:lstStyle/>
          <a:p>
            <a:r>
              <a:rPr lang="en-US" altLang="en-US" b="1"/>
              <a:t>Application Platform:</a:t>
            </a:r>
            <a:r>
              <a:rPr lang="en-US" altLang="en-US"/>
              <a:t> An operating system provides applications with a platform where they can run, managing their access to the CPU and system memory.</a:t>
            </a:r>
          </a:p>
          <a:p>
            <a:r>
              <a:rPr lang="en-US" altLang="en-US" b="1"/>
              <a:t>Hardware Moderator:</a:t>
            </a:r>
            <a:r>
              <a:rPr lang="en-US" altLang="en-US"/>
              <a:t> The operating system also serves as a mediator between running applications and the system hardware. Most applications are not written to directly address a computer’s hardware.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2CF2D0-EEF2-F615-9778-E491F5DD71A5}"/>
              </a:ext>
            </a:extLst>
          </p:cNvPr>
          <p:cNvSpPr>
            <a:spLocks noGrp="1"/>
          </p:cNvSpPr>
          <p:nvPr>
            <p:ph type="sldNum" sz="quarter" idx="12"/>
          </p:nvPr>
        </p:nvSpPr>
        <p:spPr/>
        <p:txBody>
          <a:bodyPr/>
          <a:lstStyle/>
          <a:p>
            <a:fld id="{AB58FEB2-E38F-4DE8-88BE-485F7388AD7C}" type="slidenum">
              <a:rPr lang="en-US" altLang="en-US"/>
              <a:pPr/>
              <a:t>8</a:t>
            </a:fld>
            <a:endParaRPr lang="en-US" altLang="en-US"/>
          </a:p>
        </p:txBody>
      </p:sp>
      <p:sp>
        <p:nvSpPr>
          <p:cNvPr id="36866" name="Rectangle 2">
            <a:extLst>
              <a:ext uri="{FF2B5EF4-FFF2-40B4-BE49-F238E27FC236}">
                <a16:creationId xmlns:a16="http://schemas.microsoft.com/office/drawing/2014/main" id="{29654473-E188-1B93-14D1-934E2D5B5BFE}"/>
              </a:ext>
            </a:extLst>
          </p:cNvPr>
          <p:cNvSpPr>
            <a:spLocks noGrp="1" noChangeArrowheads="1"/>
          </p:cNvSpPr>
          <p:nvPr>
            <p:ph type="title"/>
          </p:nvPr>
        </p:nvSpPr>
        <p:spPr/>
        <p:txBody>
          <a:bodyPr>
            <a:normAutofit fontScale="90000"/>
          </a:bodyPr>
          <a:lstStyle/>
          <a:p>
            <a:r>
              <a:rPr lang="en-US" altLang="en-US"/>
              <a:t> The Role and Function of Linux..</a:t>
            </a:r>
          </a:p>
        </p:txBody>
      </p:sp>
      <p:sp>
        <p:nvSpPr>
          <p:cNvPr id="36867" name="Rectangle 3">
            <a:extLst>
              <a:ext uri="{FF2B5EF4-FFF2-40B4-BE49-F238E27FC236}">
                <a16:creationId xmlns:a16="http://schemas.microsoft.com/office/drawing/2014/main" id="{612B1B6A-CC86-BA7A-0902-9FF530496F3B}"/>
              </a:ext>
            </a:extLst>
          </p:cNvPr>
          <p:cNvSpPr>
            <a:spLocks noGrp="1" noChangeArrowheads="1"/>
          </p:cNvSpPr>
          <p:nvPr>
            <p:ph type="body" idx="1"/>
          </p:nvPr>
        </p:nvSpPr>
        <p:spPr/>
        <p:txBody>
          <a:bodyPr/>
          <a:lstStyle/>
          <a:p>
            <a:r>
              <a:rPr lang="en-US" altLang="en-US" b="1"/>
              <a:t>Security: </a:t>
            </a:r>
            <a:r>
              <a:rPr lang="en-US" altLang="en-US"/>
              <a:t>The operating system is responsible for providing a degree of security for the data it hosts. </a:t>
            </a:r>
          </a:p>
          <a:p>
            <a:r>
              <a:rPr lang="en-US" altLang="en-US" b="1"/>
              <a:t>Connectivity:</a:t>
            </a:r>
            <a:r>
              <a:rPr lang="en-US" altLang="en-US"/>
              <a:t> The operating system manages connectivity between computer systems using a variety of network media and interfaces, including infrared, </a:t>
            </a:r>
            <a:r>
              <a:rPr lang="en-US" altLang="en-US">
                <a:solidFill>
                  <a:srgbClr val="FF3300"/>
                </a:solidFill>
              </a:rPr>
              <a:t>Ethernet</a:t>
            </a:r>
            <a:r>
              <a:rPr lang="en-US" altLang="en-US"/>
              <a:t>, and wireless.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C65414-C48F-EE04-A304-6788612952E2}"/>
              </a:ext>
            </a:extLst>
          </p:cNvPr>
          <p:cNvSpPr>
            <a:spLocks noGrp="1"/>
          </p:cNvSpPr>
          <p:nvPr>
            <p:ph type="sldNum" sz="quarter" idx="12"/>
          </p:nvPr>
        </p:nvSpPr>
        <p:spPr/>
        <p:txBody>
          <a:bodyPr/>
          <a:lstStyle/>
          <a:p>
            <a:fld id="{2A5C91CA-2730-4809-9B22-2AD488F5CCED}" type="slidenum">
              <a:rPr lang="en-US" altLang="en-US"/>
              <a:pPr/>
              <a:t>9</a:t>
            </a:fld>
            <a:endParaRPr lang="en-US" altLang="en-US"/>
          </a:p>
        </p:txBody>
      </p:sp>
      <p:sp>
        <p:nvSpPr>
          <p:cNvPr id="29698" name="Rectangle 2">
            <a:extLst>
              <a:ext uri="{FF2B5EF4-FFF2-40B4-BE49-F238E27FC236}">
                <a16:creationId xmlns:a16="http://schemas.microsoft.com/office/drawing/2014/main" id="{2DA925DD-EDC7-C0B7-7A7D-62191BE6D92E}"/>
              </a:ext>
            </a:extLst>
          </p:cNvPr>
          <p:cNvSpPr>
            <a:spLocks noGrp="1" noChangeArrowheads="1"/>
          </p:cNvSpPr>
          <p:nvPr>
            <p:ph type="title"/>
          </p:nvPr>
        </p:nvSpPr>
        <p:spPr/>
        <p:txBody>
          <a:bodyPr>
            <a:normAutofit fontScale="90000"/>
          </a:bodyPr>
          <a:lstStyle/>
          <a:p>
            <a:r>
              <a:rPr lang="en-US" altLang="en-US" sz="3800"/>
              <a:t>The Historical Development of Linux </a:t>
            </a:r>
          </a:p>
        </p:txBody>
      </p:sp>
      <p:sp>
        <p:nvSpPr>
          <p:cNvPr id="29699" name="Rectangle 3">
            <a:extLst>
              <a:ext uri="{FF2B5EF4-FFF2-40B4-BE49-F238E27FC236}">
                <a16:creationId xmlns:a16="http://schemas.microsoft.com/office/drawing/2014/main" id="{34AEEDDE-E5C6-93B6-C2B4-C3EC940DF7FC}"/>
              </a:ext>
            </a:extLst>
          </p:cNvPr>
          <p:cNvSpPr>
            <a:spLocks noGrp="1" noChangeArrowheads="1"/>
          </p:cNvSpPr>
          <p:nvPr>
            <p:ph type="body" idx="1"/>
          </p:nvPr>
        </p:nvSpPr>
        <p:spPr/>
        <p:txBody>
          <a:bodyPr>
            <a:normAutofit fontScale="92500"/>
          </a:bodyPr>
          <a:lstStyle/>
          <a:p>
            <a:r>
              <a:rPr lang="en-US" altLang="en-US" sz="2600"/>
              <a:t>In the early 1990s, </a:t>
            </a:r>
            <a:r>
              <a:rPr lang="en-US" altLang="en-US" sz="2600" b="1"/>
              <a:t>Torvalds</a:t>
            </a:r>
            <a:r>
              <a:rPr lang="en-US" altLang="en-US" sz="2600"/>
              <a:t> became interested in a freeware product called </a:t>
            </a:r>
            <a:r>
              <a:rPr lang="en-US" altLang="en-US" sz="2600" b="1"/>
              <a:t>Minix </a:t>
            </a:r>
            <a:r>
              <a:rPr lang="en-US" altLang="en-US" sz="2600"/>
              <a:t>were written by </a:t>
            </a:r>
            <a:r>
              <a:rPr lang="en-US" altLang="en-US" sz="2600">
                <a:hlinkClick r:id="rId2"/>
              </a:rPr>
              <a:t>Andrew S. Tanenbaum</a:t>
            </a:r>
            <a:r>
              <a:rPr lang="en-US" altLang="en-US" sz="2600"/>
              <a:t>. Developed by Andrew S.Tanenbaum, </a:t>
            </a:r>
            <a:r>
              <a:rPr lang="en-US" altLang="en-US" sz="2600" b="1"/>
              <a:t>Minix</a:t>
            </a:r>
            <a:r>
              <a:rPr lang="en-US" altLang="en-US" sz="2600"/>
              <a:t> was a clone of the commercial UNIX operating system.</a:t>
            </a:r>
          </a:p>
          <a:p>
            <a:r>
              <a:rPr lang="en-US" altLang="en-US" sz="2600"/>
              <a:t> Linux version 0.02, released on October 5, 1991, consisted of only the Linux kernel and three utilities:</a:t>
            </a:r>
          </a:p>
          <a:p>
            <a:pPr>
              <a:buFont typeface="Wingdings" panose="05000000000000000000" pitchFamily="2" charset="2"/>
              <a:buNone/>
            </a:pPr>
            <a:r>
              <a:rPr lang="en-US" altLang="en-US" sz="2600"/>
              <a:t>	■ bash  : a command-line interface</a:t>
            </a:r>
          </a:p>
          <a:p>
            <a:pPr>
              <a:buFont typeface="Wingdings" panose="05000000000000000000" pitchFamily="2" charset="2"/>
              <a:buNone/>
            </a:pPr>
            <a:r>
              <a:rPr lang="en-US" altLang="en-US" sz="2600"/>
              <a:t>	■ update  : a utility for flushing file system buffers</a:t>
            </a:r>
          </a:p>
          <a:p>
            <a:pPr>
              <a:buFont typeface="Wingdings" panose="05000000000000000000" pitchFamily="2" charset="2"/>
              <a:buNone/>
            </a:pPr>
            <a:r>
              <a:rPr lang="en-US" altLang="en-US" sz="2600"/>
              <a:t>	■ gcc  : a C++ compiler</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5775</TotalTime>
  <Words>880</Words>
  <Application>Microsoft Office PowerPoint</Application>
  <PresentationFormat>On-screen Show (4:3)</PresentationFormat>
  <Paragraphs>75</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Lucida Sans Unicode</vt:lpstr>
      <vt:lpstr>Verdana</vt:lpstr>
      <vt:lpstr>Wingdings</vt:lpstr>
      <vt:lpstr>Wingdings 2</vt:lpstr>
      <vt:lpstr>Wingdings 3</vt:lpstr>
      <vt:lpstr>Concourse</vt:lpstr>
      <vt:lpstr>Introduction to Linux</vt:lpstr>
      <vt:lpstr>PowerPoint Presentation</vt:lpstr>
      <vt:lpstr>What is Linux?</vt:lpstr>
      <vt:lpstr>Linux Has Many Distributions</vt:lpstr>
      <vt:lpstr>What is Linux? “Small programs that do one thing well” (see unix-reference.pdf) </vt:lpstr>
      <vt:lpstr> The Role and Function of Linux</vt:lpstr>
      <vt:lpstr> The Role and Function of Linux..</vt:lpstr>
      <vt:lpstr> The Role and Function of Linux..</vt:lpstr>
      <vt:lpstr>The Historical Development of Linux </vt:lpstr>
      <vt:lpstr>PowerPoint Presentation</vt:lpstr>
      <vt:lpstr>PowerPoint Presentation</vt:lpstr>
      <vt:lpstr>What is GNU?</vt:lpstr>
      <vt:lpstr>PowerPoint Presentation</vt:lpstr>
      <vt:lpstr>Let the Linux Lab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Don Johnson</dc:creator>
  <cp:lastModifiedBy>sreenivas prasad</cp:lastModifiedBy>
  <cp:revision>171</cp:revision>
  <cp:lastPrinted>2012-09-09T21:57:38Z</cp:lastPrinted>
  <dcterms:created xsi:type="dcterms:W3CDTF">2012-08-28T23:29:57Z</dcterms:created>
  <dcterms:modified xsi:type="dcterms:W3CDTF">2023-01-12T16:13:51Z</dcterms:modified>
</cp:coreProperties>
</file>