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9"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3C6429-FA64-4513-893F-D386AB8B1BCD}"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0AC352A-8A88-4CF8-9677-F0C0E948A5F4}" type="slidenum">
              <a:rPr lang="en-IN" smtClean="0"/>
              <a:t>‹#›</a:t>
            </a:fld>
            <a:endParaRPr lang="en-IN"/>
          </a:p>
        </p:txBody>
      </p:sp>
    </p:spTree>
    <p:extLst>
      <p:ext uri="{BB962C8B-B14F-4D97-AF65-F5344CB8AC3E}">
        <p14:creationId xmlns:p14="http://schemas.microsoft.com/office/powerpoint/2010/main" val="53500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C6429-FA64-4513-893F-D386AB8B1BCD}"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C352A-8A88-4CF8-9677-F0C0E948A5F4}" type="slidenum">
              <a:rPr lang="en-IN" smtClean="0"/>
              <a:t>‹#›</a:t>
            </a:fld>
            <a:endParaRPr lang="en-IN"/>
          </a:p>
        </p:txBody>
      </p:sp>
    </p:spTree>
    <p:extLst>
      <p:ext uri="{BB962C8B-B14F-4D97-AF65-F5344CB8AC3E}">
        <p14:creationId xmlns:p14="http://schemas.microsoft.com/office/powerpoint/2010/main" val="341430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C6429-FA64-4513-893F-D386AB8B1BCD}"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C352A-8A88-4CF8-9677-F0C0E948A5F4}" type="slidenum">
              <a:rPr lang="en-IN" smtClean="0"/>
              <a:t>‹#›</a:t>
            </a:fld>
            <a:endParaRPr lang="en-IN"/>
          </a:p>
        </p:txBody>
      </p:sp>
    </p:spTree>
    <p:extLst>
      <p:ext uri="{BB962C8B-B14F-4D97-AF65-F5344CB8AC3E}">
        <p14:creationId xmlns:p14="http://schemas.microsoft.com/office/powerpoint/2010/main" val="414094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C6429-FA64-4513-893F-D386AB8B1BCD}"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C352A-8A88-4CF8-9677-F0C0E948A5F4}" type="slidenum">
              <a:rPr lang="en-IN" smtClean="0"/>
              <a:t>‹#›</a:t>
            </a:fld>
            <a:endParaRPr lang="en-IN"/>
          </a:p>
        </p:txBody>
      </p:sp>
    </p:spTree>
    <p:extLst>
      <p:ext uri="{BB962C8B-B14F-4D97-AF65-F5344CB8AC3E}">
        <p14:creationId xmlns:p14="http://schemas.microsoft.com/office/powerpoint/2010/main" val="9591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B3C6429-FA64-4513-893F-D386AB8B1BCD}" type="datetimeFigureOut">
              <a:rPr lang="en-IN" smtClean="0"/>
              <a:t>18-11-2024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0AC352A-8A88-4CF8-9677-F0C0E948A5F4}" type="slidenum">
              <a:rPr lang="en-IN" smtClean="0"/>
              <a:t>‹#›</a:t>
            </a:fld>
            <a:endParaRPr lang="en-IN"/>
          </a:p>
        </p:txBody>
      </p:sp>
    </p:spTree>
    <p:extLst>
      <p:ext uri="{BB962C8B-B14F-4D97-AF65-F5344CB8AC3E}">
        <p14:creationId xmlns:p14="http://schemas.microsoft.com/office/powerpoint/2010/main" val="201633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C6429-FA64-4513-893F-D386AB8B1BCD}"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AC352A-8A88-4CF8-9677-F0C0E948A5F4}" type="slidenum">
              <a:rPr lang="en-IN" smtClean="0"/>
              <a:t>‹#›</a:t>
            </a:fld>
            <a:endParaRPr lang="en-IN"/>
          </a:p>
        </p:txBody>
      </p:sp>
    </p:spTree>
    <p:extLst>
      <p:ext uri="{BB962C8B-B14F-4D97-AF65-F5344CB8AC3E}">
        <p14:creationId xmlns:p14="http://schemas.microsoft.com/office/powerpoint/2010/main" val="400575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3C6429-FA64-4513-893F-D386AB8B1BCD}"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AC352A-8A88-4CF8-9677-F0C0E948A5F4}" type="slidenum">
              <a:rPr lang="en-IN" smtClean="0"/>
              <a:t>‹#›</a:t>
            </a:fld>
            <a:endParaRPr lang="en-IN"/>
          </a:p>
        </p:txBody>
      </p:sp>
    </p:spTree>
    <p:extLst>
      <p:ext uri="{BB962C8B-B14F-4D97-AF65-F5344CB8AC3E}">
        <p14:creationId xmlns:p14="http://schemas.microsoft.com/office/powerpoint/2010/main" val="147273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3C6429-FA64-4513-893F-D386AB8B1BCD}"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AC352A-8A88-4CF8-9677-F0C0E948A5F4}" type="slidenum">
              <a:rPr lang="en-IN" smtClean="0"/>
              <a:t>‹#›</a:t>
            </a:fld>
            <a:endParaRPr lang="en-IN"/>
          </a:p>
        </p:txBody>
      </p:sp>
    </p:spTree>
    <p:extLst>
      <p:ext uri="{BB962C8B-B14F-4D97-AF65-F5344CB8AC3E}">
        <p14:creationId xmlns:p14="http://schemas.microsoft.com/office/powerpoint/2010/main" val="162927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C6429-FA64-4513-893F-D386AB8B1BCD}" type="datetimeFigureOut">
              <a:rPr lang="en-IN" smtClean="0"/>
              <a:t>18-11-2024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AC352A-8A88-4CF8-9677-F0C0E948A5F4}" type="slidenum">
              <a:rPr lang="en-IN" smtClean="0"/>
              <a:t>‹#›</a:t>
            </a:fld>
            <a:endParaRPr lang="en-IN"/>
          </a:p>
        </p:txBody>
      </p:sp>
    </p:spTree>
    <p:extLst>
      <p:ext uri="{BB962C8B-B14F-4D97-AF65-F5344CB8AC3E}">
        <p14:creationId xmlns:p14="http://schemas.microsoft.com/office/powerpoint/2010/main" val="483953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3C6429-FA64-4513-893F-D386AB8B1BCD}"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AC352A-8A88-4CF8-9677-F0C0E948A5F4}" type="slidenum">
              <a:rPr lang="en-IN" smtClean="0"/>
              <a:t>‹#›</a:t>
            </a:fld>
            <a:endParaRPr lang="en-IN"/>
          </a:p>
        </p:txBody>
      </p:sp>
    </p:spTree>
    <p:extLst>
      <p:ext uri="{BB962C8B-B14F-4D97-AF65-F5344CB8AC3E}">
        <p14:creationId xmlns:p14="http://schemas.microsoft.com/office/powerpoint/2010/main" val="277868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3C6429-FA64-4513-893F-D386AB8B1BCD}" type="datetimeFigureOut">
              <a:rPr lang="en-IN" smtClean="0"/>
              <a:t>18-11-2024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AC352A-8A88-4CF8-9677-F0C0E948A5F4}" type="slidenum">
              <a:rPr lang="en-IN" smtClean="0"/>
              <a:t>‹#›</a:t>
            </a:fld>
            <a:endParaRPr lang="en-IN"/>
          </a:p>
        </p:txBody>
      </p:sp>
    </p:spTree>
    <p:extLst>
      <p:ext uri="{BB962C8B-B14F-4D97-AF65-F5344CB8AC3E}">
        <p14:creationId xmlns:p14="http://schemas.microsoft.com/office/powerpoint/2010/main" val="238066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B3C6429-FA64-4513-893F-D386AB8B1BCD}" type="datetimeFigureOut">
              <a:rPr lang="en-IN" smtClean="0"/>
              <a:t>18-11-2024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AC352A-8A88-4CF8-9677-F0C0E948A5F4}" type="slidenum">
              <a:rPr lang="en-IN" smtClean="0"/>
              <a:t>‹#›</a:t>
            </a:fld>
            <a:endParaRPr lang="en-IN"/>
          </a:p>
        </p:txBody>
      </p:sp>
    </p:spTree>
    <p:extLst>
      <p:ext uri="{BB962C8B-B14F-4D97-AF65-F5344CB8AC3E}">
        <p14:creationId xmlns:p14="http://schemas.microsoft.com/office/powerpoint/2010/main" val="2730749059"/>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ecuritybydefault.com/2012/09/urlcrazy.htm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support@amazon.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picciano.commons.gc.cuny.edu/2019/11/27/tonys-thoughts-tenth-anniversary/" TargetMode="Externa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65DD-113A-89D2-1A21-2322262F6CD7}"/>
              </a:ext>
            </a:extLst>
          </p:cNvPr>
          <p:cNvSpPr>
            <a:spLocks noGrp="1"/>
          </p:cNvSpPr>
          <p:nvPr>
            <p:ph type="ctrTitle"/>
          </p:nvPr>
        </p:nvSpPr>
        <p:spPr/>
        <p:txBody>
          <a:bodyPr>
            <a:normAutofit/>
          </a:bodyPr>
          <a:lstStyle/>
          <a:p>
            <a:r>
              <a:rPr lang="en-US" dirty="0"/>
              <a:t>PHISHING AWARENESS TRAINING</a:t>
            </a:r>
            <a:endParaRPr lang="en-IN" dirty="0"/>
          </a:p>
        </p:txBody>
      </p:sp>
      <p:sp>
        <p:nvSpPr>
          <p:cNvPr id="3" name="Subtitle 2">
            <a:extLst>
              <a:ext uri="{FF2B5EF4-FFF2-40B4-BE49-F238E27FC236}">
                <a16:creationId xmlns:a16="http://schemas.microsoft.com/office/drawing/2014/main" id="{39A20E0E-BDC3-4296-DD99-72E4E08A9458}"/>
              </a:ext>
            </a:extLst>
          </p:cNvPr>
          <p:cNvSpPr>
            <a:spLocks noGrp="1"/>
          </p:cNvSpPr>
          <p:nvPr>
            <p:ph type="subTitle" idx="1"/>
          </p:nvPr>
        </p:nvSpPr>
        <p:spPr>
          <a:xfrm>
            <a:off x="1562100" y="4682062"/>
            <a:ext cx="9070848" cy="742693"/>
          </a:xfrm>
        </p:spPr>
        <p:txBody>
          <a:bodyPr>
            <a:noAutofit/>
          </a:bodyPr>
          <a:lstStyle/>
          <a:p>
            <a:r>
              <a:rPr lang="en-US" sz="2400" b="1" dirty="0"/>
              <a:t>By : Chikkala Soujanya</a:t>
            </a:r>
          </a:p>
          <a:p>
            <a:r>
              <a:rPr lang="en-US" sz="2400" b="1" dirty="0"/>
              <a:t>Date : 15-11-2024</a:t>
            </a:r>
          </a:p>
        </p:txBody>
      </p:sp>
    </p:spTree>
    <p:extLst>
      <p:ext uri="{BB962C8B-B14F-4D97-AF65-F5344CB8AC3E}">
        <p14:creationId xmlns:p14="http://schemas.microsoft.com/office/powerpoint/2010/main" val="2031202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4">
        <p15:prstTrans prst="curtains"/>
      </p:transition>
    </mc:Choice>
    <mc:Fallback>
      <p:transition spd="slow" advTm="30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BEFC-1932-1243-71E9-2C4CE10FF4C5}"/>
              </a:ext>
            </a:extLst>
          </p:cNvPr>
          <p:cNvSpPr>
            <a:spLocks noGrp="1"/>
          </p:cNvSpPr>
          <p:nvPr>
            <p:ph type="title"/>
          </p:nvPr>
        </p:nvSpPr>
        <p:spPr>
          <a:xfrm>
            <a:off x="838200" y="365126"/>
            <a:ext cx="10515600" cy="754758"/>
          </a:xfrm>
        </p:spPr>
        <p:txBody>
          <a:bodyPr>
            <a:normAutofit fontScale="90000"/>
          </a:bodyPr>
          <a:lstStyle/>
          <a:p>
            <a:r>
              <a:rPr lang="en-IN" dirty="0"/>
              <a:t>Whaling</a:t>
            </a:r>
          </a:p>
        </p:txBody>
      </p:sp>
      <p:sp>
        <p:nvSpPr>
          <p:cNvPr id="3" name="Content Placeholder 2">
            <a:extLst>
              <a:ext uri="{FF2B5EF4-FFF2-40B4-BE49-F238E27FC236}">
                <a16:creationId xmlns:a16="http://schemas.microsoft.com/office/drawing/2014/main" id="{8E474CD0-A07E-1988-5E01-C2D691FC634D}"/>
              </a:ext>
            </a:extLst>
          </p:cNvPr>
          <p:cNvSpPr>
            <a:spLocks noGrp="1"/>
          </p:cNvSpPr>
          <p:nvPr>
            <p:ph idx="1"/>
          </p:nvPr>
        </p:nvSpPr>
        <p:spPr>
          <a:xfrm>
            <a:off x="838200" y="1119884"/>
            <a:ext cx="10515600" cy="5372990"/>
          </a:xfrm>
        </p:spPr>
        <p:txBody>
          <a:bodyPr/>
          <a:lstStyle/>
          <a:p>
            <a:pPr marL="0" indent="0">
              <a:buNone/>
            </a:pPr>
            <a:r>
              <a:rPr lang="en-US" dirty="0"/>
              <a:t>Whaling is a type of phishing attack that targets high-ranking individuals, such as CEOs, CFOs, or other senior executives, in an organization. The goal is to steal sensitive information or authorize fraudulent transactions by impersonating a trusted source.</a:t>
            </a:r>
          </a:p>
          <a:p>
            <a:r>
              <a:rPr lang="en-US" b="1" dirty="0"/>
              <a:t>Key Points:</a:t>
            </a:r>
          </a:p>
          <a:p>
            <a:pPr>
              <a:buFont typeface="Wingdings" panose="05000000000000000000" pitchFamily="2" charset="2"/>
              <a:buChar char="q"/>
            </a:pPr>
            <a:r>
              <a:rPr lang="en-US" b="1" dirty="0"/>
              <a:t>Targeting Executives</a:t>
            </a:r>
            <a:r>
              <a:rPr lang="en-US" dirty="0"/>
              <a:t>: The attacker focuses on high-profile individuals with access to valuable company data.</a:t>
            </a:r>
          </a:p>
          <a:p>
            <a:pPr>
              <a:buFont typeface="Wingdings" panose="05000000000000000000" pitchFamily="2" charset="2"/>
              <a:buChar char="q"/>
            </a:pPr>
            <a:r>
              <a:rPr lang="en-US" b="1" dirty="0"/>
              <a:t>Personalized Approach</a:t>
            </a:r>
            <a:r>
              <a:rPr lang="en-US" dirty="0"/>
              <a:t>: The email is highly customized and often appears to come from a trusted source, like a colleague or business partner.</a:t>
            </a:r>
          </a:p>
          <a:p>
            <a:pPr>
              <a:buFont typeface="Wingdings" panose="05000000000000000000" pitchFamily="2" charset="2"/>
              <a:buChar char="q"/>
            </a:pPr>
            <a:r>
              <a:rPr lang="en-US" b="1" dirty="0"/>
              <a:t>Serious Consequences</a:t>
            </a:r>
            <a:r>
              <a:rPr lang="en-US" dirty="0"/>
              <a:t>: Whaling attacks often involve large sums of money or critical information.</a:t>
            </a:r>
          </a:p>
        </p:txBody>
      </p:sp>
    </p:spTree>
    <p:extLst>
      <p:ext uri="{BB962C8B-B14F-4D97-AF65-F5344CB8AC3E}">
        <p14:creationId xmlns:p14="http://schemas.microsoft.com/office/powerpoint/2010/main" val="1086245940"/>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85C5-060D-2109-C8B9-55DD72C23455}"/>
              </a:ext>
            </a:extLst>
          </p:cNvPr>
          <p:cNvSpPr>
            <a:spLocks noGrp="1"/>
          </p:cNvSpPr>
          <p:nvPr>
            <p:ph type="title"/>
          </p:nvPr>
        </p:nvSpPr>
        <p:spPr>
          <a:xfrm>
            <a:off x="838200" y="365125"/>
            <a:ext cx="10515600" cy="970515"/>
          </a:xfrm>
        </p:spPr>
        <p:txBody>
          <a:bodyPr>
            <a:normAutofit fontScale="90000"/>
          </a:bodyPr>
          <a:lstStyle/>
          <a:p>
            <a:r>
              <a:rPr lang="en-US" b="1" dirty="0"/>
              <a:t>How to Spot and Avoid Whaling:</a:t>
            </a:r>
            <a:br>
              <a:rPr lang="en-US" b="1" dirty="0"/>
            </a:br>
            <a:endParaRPr lang="en-IN" dirty="0"/>
          </a:p>
        </p:txBody>
      </p:sp>
      <p:sp>
        <p:nvSpPr>
          <p:cNvPr id="3" name="Content Placeholder 2">
            <a:extLst>
              <a:ext uri="{FF2B5EF4-FFF2-40B4-BE49-F238E27FC236}">
                <a16:creationId xmlns:a16="http://schemas.microsoft.com/office/drawing/2014/main" id="{278FB7BE-36E3-F63B-B09B-2E7338FF60DD}"/>
              </a:ext>
            </a:extLst>
          </p:cNvPr>
          <p:cNvSpPr>
            <a:spLocks noGrp="1"/>
          </p:cNvSpPr>
          <p:nvPr>
            <p:ph idx="1"/>
          </p:nvPr>
        </p:nvSpPr>
        <p:spPr>
          <a:xfrm>
            <a:off x="838200" y="1335640"/>
            <a:ext cx="10515600" cy="4325421"/>
          </a:xfrm>
        </p:spPr>
        <p:txBody>
          <a:bodyPr>
            <a:noAutofit/>
          </a:bodyPr>
          <a:lstStyle/>
          <a:p>
            <a:pPr>
              <a:buFont typeface="Wingdings" panose="05000000000000000000" pitchFamily="2" charset="2"/>
              <a:buChar char="ü"/>
            </a:pPr>
            <a:r>
              <a:rPr lang="en-US" sz="3200" b="1" dirty="0"/>
              <a:t>Double-check any financial requests</a:t>
            </a:r>
            <a:r>
              <a:rPr lang="en-US" sz="3200" dirty="0"/>
              <a:t> or sensitive instructions with the supposed sender.</a:t>
            </a:r>
          </a:p>
          <a:p>
            <a:pPr>
              <a:buFont typeface="Wingdings" panose="05000000000000000000" pitchFamily="2" charset="2"/>
              <a:buChar char="ü"/>
            </a:pPr>
            <a:r>
              <a:rPr lang="en-US" sz="3200" b="1" dirty="0"/>
              <a:t>Look for signs of impersonation</a:t>
            </a:r>
            <a:r>
              <a:rPr lang="en-US" sz="3200" dirty="0"/>
              <a:t> in email addresses or unusual language.</a:t>
            </a:r>
          </a:p>
          <a:p>
            <a:pPr>
              <a:buFont typeface="Wingdings" panose="05000000000000000000" pitchFamily="2" charset="2"/>
              <a:buChar char="ü"/>
            </a:pPr>
            <a:r>
              <a:rPr lang="en-US" sz="3200" b="1" dirty="0"/>
              <a:t>Implement strict internal security policies</a:t>
            </a:r>
            <a:r>
              <a:rPr lang="en-US" sz="3200" dirty="0"/>
              <a:t> to verify executive requests.</a:t>
            </a:r>
          </a:p>
          <a:p>
            <a:pPr>
              <a:buFont typeface="Wingdings" panose="05000000000000000000" pitchFamily="2" charset="2"/>
              <a:buChar char="ü"/>
            </a:pPr>
            <a:r>
              <a:rPr lang="en-US" sz="3200" dirty="0"/>
              <a:t>Whaling is especially dangerous due to the access these individuals have and the potential financial or reputational damage to the organization.</a:t>
            </a:r>
          </a:p>
          <a:p>
            <a:pPr marL="0" indent="0">
              <a:buNone/>
            </a:pPr>
            <a:endParaRPr lang="en-IN" sz="3200" dirty="0"/>
          </a:p>
        </p:txBody>
      </p:sp>
    </p:spTree>
    <p:extLst>
      <p:ext uri="{BB962C8B-B14F-4D97-AF65-F5344CB8AC3E}">
        <p14:creationId xmlns:p14="http://schemas.microsoft.com/office/powerpoint/2010/main" val="72753345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F615-215F-BB5A-DC9E-4AE82B473ED0}"/>
              </a:ext>
            </a:extLst>
          </p:cNvPr>
          <p:cNvSpPr>
            <a:spLocks noGrp="1"/>
          </p:cNvSpPr>
          <p:nvPr>
            <p:ph type="title"/>
          </p:nvPr>
        </p:nvSpPr>
        <p:spPr>
          <a:xfrm>
            <a:off x="838200" y="365126"/>
            <a:ext cx="10515600" cy="857500"/>
          </a:xfrm>
        </p:spPr>
        <p:txBody>
          <a:bodyPr/>
          <a:lstStyle/>
          <a:p>
            <a:r>
              <a:rPr lang="en-IN" dirty="0"/>
              <a:t>Smishing (SMS Phishing)</a:t>
            </a:r>
          </a:p>
        </p:txBody>
      </p:sp>
      <p:sp>
        <p:nvSpPr>
          <p:cNvPr id="3" name="Content Placeholder 2">
            <a:extLst>
              <a:ext uri="{FF2B5EF4-FFF2-40B4-BE49-F238E27FC236}">
                <a16:creationId xmlns:a16="http://schemas.microsoft.com/office/drawing/2014/main" id="{A27DBC39-7240-CC23-7A29-6E1DB1B9FA89}"/>
              </a:ext>
            </a:extLst>
          </p:cNvPr>
          <p:cNvSpPr>
            <a:spLocks noGrp="1"/>
          </p:cNvSpPr>
          <p:nvPr>
            <p:ph idx="1"/>
          </p:nvPr>
        </p:nvSpPr>
        <p:spPr>
          <a:xfrm>
            <a:off x="838199" y="1397284"/>
            <a:ext cx="10699679" cy="5095589"/>
          </a:xfrm>
        </p:spPr>
        <p:txBody>
          <a:bodyPr/>
          <a:lstStyle/>
          <a:p>
            <a:pPr marL="0" indent="0">
              <a:buNone/>
            </a:pPr>
            <a:r>
              <a:rPr lang="en-US" dirty="0"/>
              <a:t>Smishing (SMS phishing) is a type of phishing attack that uses text messages (SMS) to trick people into revealing personal information or downloading malicious software.</a:t>
            </a:r>
          </a:p>
          <a:p>
            <a:r>
              <a:rPr lang="en-US" b="1" dirty="0"/>
              <a:t>Key Points:</a:t>
            </a:r>
          </a:p>
          <a:p>
            <a:pPr>
              <a:buFont typeface="Wingdings" panose="05000000000000000000" pitchFamily="2" charset="2"/>
              <a:buChar char="q"/>
            </a:pPr>
            <a:r>
              <a:rPr lang="en-US" b="1" dirty="0"/>
              <a:t>Fake Messages</a:t>
            </a:r>
            <a:r>
              <a:rPr lang="en-US" dirty="0"/>
              <a:t>: Attackers send SMS messages that appear to be from trusted sources like banks, government agencies, or service providers.</a:t>
            </a:r>
          </a:p>
          <a:p>
            <a:pPr>
              <a:buFont typeface="Wingdings" panose="05000000000000000000" pitchFamily="2" charset="2"/>
              <a:buChar char="q"/>
            </a:pPr>
            <a:r>
              <a:rPr lang="en-US" b="1" dirty="0"/>
              <a:t>Urgent Requests</a:t>
            </a:r>
            <a:r>
              <a:rPr lang="en-US" dirty="0"/>
              <a:t>: The message usually creates a sense of urgency, such as asking the recipient to verify their account or claim a prize.</a:t>
            </a:r>
          </a:p>
          <a:p>
            <a:pPr>
              <a:buFont typeface="Wingdings" panose="05000000000000000000" pitchFamily="2" charset="2"/>
              <a:buChar char="q"/>
            </a:pPr>
            <a:r>
              <a:rPr lang="en-US" b="1" dirty="0"/>
              <a:t>Malicious Links or Numbers</a:t>
            </a:r>
            <a:r>
              <a:rPr lang="en-US" dirty="0"/>
              <a:t>: The text often contains a link to a fake website or a phone number to call, leading to fraud or identity theft.</a:t>
            </a:r>
          </a:p>
          <a:p>
            <a:pPr marL="0" indent="0">
              <a:buNone/>
            </a:pPr>
            <a:endParaRPr lang="en-IN" dirty="0"/>
          </a:p>
        </p:txBody>
      </p:sp>
    </p:spTree>
    <p:extLst>
      <p:ext uri="{BB962C8B-B14F-4D97-AF65-F5344CB8AC3E}">
        <p14:creationId xmlns:p14="http://schemas.microsoft.com/office/powerpoint/2010/main" val="25802407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9E16-9047-B7F7-98BF-0274B8DA8042}"/>
              </a:ext>
            </a:extLst>
          </p:cNvPr>
          <p:cNvSpPr>
            <a:spLocks noGrp="1"/>
          </p:cNvSpPr>
          <p:nvPr>
            <p:ph type="title"/>
          </p:nvPr>
        </p:nvSpPr>
        <p:spPr>
          <a:xfrm>
            <a:off x="838200" y="365126"/>
            <a:ext cx="10515600" cy="867774"/>
          </a:xfrm>
        </p:spPr>
        <p:txBody>
          <a:bodyPr/>
          <a:lstStyle/>
          <a:p>
            <a:r>
              <a:rPr lang="en-US" dirty="0"/>
              <a:t>How to Spot and Avoid Smishing:</a:t>
            </a:r>
            <a:endParaRPr lang="en-IN" dirty="0"/>
          </a:p>
        </p:txBody>
      </p:sp>
      <p:sp>
        <p:nvSpPr>
          <p:cNvPr id="3" name="Content Placeholder 2">
            <a:extLst>
              <a:ext uri="{FF2B5EF4-FFF2-40B4-BE49-F238E27FC236}">
                <a16:creationId xmlns:a16="http://schemas.microsoft.com/office/drawing/2014/main" id="{625913DB-EFBF-8CE8-380B-48F65FF74E56}"/>
              </a:ext>
            </a:extLst>
          </p:cNvPr>
          <p:cNvSpPr>
            <a:spLocks noGrp="1"/>
          </p:cNvSpPr>
          <p:nvPr>
            <p:ph idx="1"/>
          </p:nvPr>
        </p:nvSpPr>
        <p:spPr>
          <a:xfrm>
            <a:off x="838200" y="1674687"/>
            <a:ext cx="10515600" cy="3729519"/>
          </a:xfrm>
        </p:spPr>
        <p:txBody>
          <a:bodyPr>
            <a:normAutofit/>
          </a:bodyPr>
          <a:lstStyle/>
          <a:p>
            <a:pPr>
              <a:buFont typeface="Wingdings" panose="05000000000000000000" pitchFamily="2" charset="2"/>
              <a:buChar char="ü"/>
            </a:pPr>
            <a:r>
              <a:rPr lang="en-US" sz="3200" b="1" dirty="0"/>
              <a:t>Don’t click on links</a:t>
            </a:r>
            <a:r>
              <a:rPr lang="en-US" sz="3200" dirty="0"/>
              <a:t> in unexpected text messages.</a:t>
            </a:r>
          </a:p>
          <a:p>
            <a:pPr>
              <a:buFont typeface="Wingdings" panose="05000000000000000000" pitchFamily="2" charset="2"/>
              <a:buChar char="ü"/>
            </a:pPr>
            <a:r>
              <a:rPr lang="en-US" sz="3200" b="1" dirty="0"/>
              <a:t>Verify the source</a:t>
            </a:r>
            <a:r>
              <a:rPr lang="en-US" sz="3200" dirty="0"/>
              <a:t> by contacting the organization directly using official contact details.</a:t>
            </a:r>
          </a:p>
          <a:p>
            <a:pPr>
              <a:buFont typeface="Wingdings" panose="05000000000000000000" pitchFamily="2" charset="2"/>
              <a:buChar char="ü"/>
            </a:pPr>
            <a:r>
              <a:rPr lang="en-US" sz="3200" b="1" dirty="0"/>
              <a:t>Be cautious of urgent requests</a:t>
            </a:r>
            <a:r>
              <a:rPr lang="en-US" sz="3200" dirty="0"/>
              <a:t> for sensitive information via SMS.</a:t>
            </a:r>
          </a:p>
          <a:p>
            <a:pPr>
              <a:buFont typeface="Wingdings" panose="05000000000000000000" pitchFamily="2" charset="2"/>
              <a:buChar char="ü"/>
            </a:pPr>
            <a:r>
              <a:rPr lang="en-US" sz="3200" dirty="0"/>
              <a:t>Smishing exploits the convenience of SMS, making it a dangerous threat to both individuals and businesses.</a:t>
            </a:r>
          </a:p>
          <a:p>
            <a:endParaRPr lang="en-IN" dirty="0"/>
          </a:p>
        </p:txBody>
      </p:sp>
    </p:spTree>
    <p:extLst>
      <p:ext uri="{BB962C8B-B14F-4D97-AF65-F5344CB8AC3E}">
        <p14:creationId xmlns:p14="http://schemas.microsoft.com/office/powerpoint/2010/main" val="155787154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9BD8-C250-6500-246D-723A65681BC4}"/>
              </a:ext>
            </a:extLst>
          </p:cNvPr>
          <p:cNvSpPr>
            <a:spLocks noGrp="1"/>
          </p:cNvSpPr>
          <p:nvPr>
            <p:ph type="title"/>
          </p:nvPr>
        </p:nvSpPr>
        <p:spPr>
          <a:xfrm>
            <a:off x="838200" y="365126"/>
            <a:ext cx="10319535" cy="867774"/>
          </a:xfrm>
        </p:spPr>
        <p:txBody>
          <a:bodyPr/>
          <a:lstStyle/>
          <a:p>
            <a:r>
              <a:rPr lang="en-IN" dirty="0"/>
              <a:t>Vishing (Voice Phishing)</a:t>
            </a:r>
          </a:p>
        </p:txBody>
      </p:sp>
      <p:sp>
        <p:nvSpPr>
          <p:cNvPr id="3" name="Content Placeholder 2">
            <a:extLst>
              <a:ext uri="{FF2B5EF4-FFF2-40B4-BE49-F238E27FC236}">
                <a16:creationId xmlns:a16="http://schemas.microsoft.com/office/drawing/2014/main" id="{B0F52727-4300-2E44-B62E-1A55B615A9E0}"/>
              </a:ext>
            </a:extLst>
          </p:cNvPr>
          <p:cNvSpPr>
            <a:spLocks noGrp="1"/>
          </p:cNvSpPr>
          <p:nvPr>
            <p:ph idx="1"/>
          </p:nvPr>
        </p:nvSpPr>
        <p:spPr>
          <a:xfrm>
            <a:off x="838200" y="1325366"/>
            <a:ext cx="10515600" cy="5167508"/>
          </a:xfrm>
        </p:spPr>
        <p:txBody>
          <a:bodyPr/>
          <a:lstStyle/>
          <a:p>
            <a:r>
              <a:rPr lang="en-US" dirty="0"/>
              <a:t>Vishing (Voice phishing) is a type of phishing attack where scammers use phone calls to trick people into revealing personal information, such as bank details or passwords.</a:t>
            </a:r>
          </a:p>
          <a:p>
            <a:pPr marL="0" indent="0">
              <a:buNone/>
            </a:pPr>
            <a:endParaRPr lang="en-US" dirty="0"/>
          </a:p>
          <a:p>
            <a:r>
              <a:rPr lang="en-US" b="1" dirty="0"/>
              <a:t>Key Points:</a:t>
            </a:r>
          </a:p>
          <a:p>
            <a:pPr>
              <a:buFont typeface="Wingdings" panose="05000000000000000000" pitchFamily="2" charset="2"/>
              <a:buChar char="q"/>
            </a:pPr>
            <a:r>
              <a:rPr lang="en-US" b="1" dirty="0"/>
              <a:t>Fake Calls</a:t>
            </a:r>
            <a:r>
              <a:rPr lang="en-US" dirty="0"/>
              <a:t>: Attackers impersonate trusted organizations, like banks or government agencies, to sound legitimate.</a:t>
            </a:r>
          </a:p>
          <a:p>
            <a:pPr>
              <a:buFont typeface="Wingdings" panose="05000000000000000000" pitchFamily="2" charset="2"/>
              <a:buChar char="q"/>
            </a:pPr>
            <a:r>
              <a:rPr lang="en-US" b="1" dirty="0"/>
              <a:t>Urgent Requests</a:t>
            </a:r>
            <a:r>
              <a:rPr lang="en-US" dirty="0"/>
              <a:t>: The caller might claim there’s a problem with your account or an urgent need to verify information.</a:t>
            </a:r>
          </a:p>
          <a:p>
            <a:pPr>
              <a:buFont typeface="Wingdings" panose="05000000000000000000" pitchFamily="2" charset="2"/>
              <a:buChar char="q"/>
            </a:pPr>
            <a:r>
              <a:rPr lang="en-US" b="1" dirty="0"/>
              <a:t>Goal</a:t>
            </a:r>
            <a:r>
              <a:rPr lang="en-US" dirty="0"/>
              <a:t>: The aim is to steal sensitive data, gain access to accounts, or commit fraud.</a:t>
            </a:r>
          </a:p>
        </p:txBody>
      </p:sp>
    </p:spTree>
    <p:extLst>
      <p:ext uri="{BB962C8B-B14F-4D97-AF65-F5344CB8AC3E}">
        <p14:creationId xmlns:p14="http://schemas.microsoft.com/office/powerpoint/2010/main" val="420344308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FCA1-DA50-821D-1273-CF0AB44793E6}"/>
              </a:ext>
            </a:extLst>
          </p:cNvPr>
          <p:cNvSpPr>
            <a:spLocks noGrp="1"/>
          </p:cNvSpPr>
          <p:nvPr>
            <p:ph type="title"/>
          </p:nvPr>
        </p:nvSpPr>
        <p:spPr>
          <a:xfrm>
            <a:off x="838200" y="365125"/>
            <a:ext cx="10288712" cy="826677"/>
          </a:xfrm>
        </p:spPr>
        <p:txBody>
          <a:bodyPr>
            <a:normAutofit fontScale="90000"/>
          </a:bodyPr>
          <a:lstStyle/>
          <a:p>
            <a:r>
              <a:rPr lang="en-US" dirty="0"/>
              <a:t>How to Spot and Avoid Vishing:</a:t>
            </a:r>
            <a:endParaRPr lang="en-IN" dirty="0"/>
          </a:p>
        </p:txBody>
      </p:sp>
      <p:sp>
        <p:nvSpPr>
          <p:cNvPr id="3" name="Content Placeholder 2">
            <a:extLst>
              <a:ext uri="{FF2B5EF4-FFF2-40B4-BE49-F238E27FC236}">
                <a16:creationId xmlns:a16="http://schemas.microsoft.com/office/drawing/2014/main" id="{EC8CB6F3-D630-6D72-2ECC-B56F115A23F4}"/>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3200" b="1" dirty="0"/>
              <a:t>Don’t share personal info</a:t>
            </a:r>
            <a:r>
              <a:rPr lang="en-US" sz="3200" dirty="0"/>
              <a:t> over the phone unless you initiated the call.</a:t>
            </a:r>
          </a:p>
          <a:p>
            <a:pPr>
              <a:buFont typeface="Wingdings" panose="05000000000000000000" pitchFamily="2" charset="2"/>
              <a:buChar char="ü"/>
            </a:pPr>
            <a:r>
              <a:rPr lang="en-US" sz="3200" b="1" dirty="0"/>
              <a:t>Hang up and call back</a:t>
            </a:r>
            <a:r>
              <a:rPr lang="en-US" sz="3200" dirty="0"/>
              <a:t> using official contact details from the organization’s website.</a:t>
            </a:r>
          </a:p>
          <a:p>
            <a:pPr>
              <a:buFont typeface="Wingdings" panose="05000000000000000000" pitchFamily="2" charset="2"/>
              <a:buChar char="ü"/>
            </a:pPr>
            <a:r>
              <a:rPr lang="en-US" sz="3200" b="1" dirty="0"/>
              <a:t>Be wary of high-pressure tactics</a:t>
            </a:r>
            <a:r>
              <a:rPr lang="en-US" sz="3200" dirty="0"/>
              <a:t> that push for immediate action.</a:t>
            </a:r>
          </a:p>
          <a:p>
            <a:pPr>
              <a:buFont typeface="Wingdings" panose="05000000000000000000" pitchFamily="2" charset="2"/>
              <a:buChar char="ü"/>
            </a:pPr>
            <a:r>
              <a:rPr lang="en-US" sz="3200" dirty="0"/>
              <a:t>Vishing is dangerous because attackers use familiar voices and urgent requests to manipulate victims into giving up valuable information.</a:t>
            </a:r>
          </a:p>
          <a:p>
            <a:endParaRPr lang="en-IN" dirty="0"/>
          </a:p>
        </p:txBody>
      </p:sp>
    </p:spTree>
    <p:extLst>
      <p:ext uri="{BB962C8B-B14F-4D97-AF65-F5344CB8AC3E}">
        <p14:creationId xmlns:p14="http://schemas.microsoft.com/office/powerpoint/2010/main" val="371284405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D86F-DC81-0694-F6C3-24C035CF99C1}"/>
              </a:ext>
            </a:extLst>
          </p:cNvPr>
          <p:cNvSpPr>
            <a:spLocks noGrp="1"/>
          </p:cNvSpPr>
          <p:nvPr>
            <p:ph type="title"/>
          </p:nvPr>
        </p:nvSpPr>
        <p:spPr>
          <a:xfrm>
            <a:off x="838200" y="365126"/>
            <a:ext cx="10515600" cy="857500"/>
          </a:xfrm>
        </p:spPr>
        <p:txBody>
          <a:bodyPr>
            <a:normAutofit fontScale="90000"/>
          </a:bodyPr>
          <a:lstStyle/>
          <a:p>
            <a:r>
              <a:rPr lang="en-IN" b="1" dirty="0"/>
              <a:t>Clone Phishing</a:t>
            </a:r>
            <a:br>
              <a:rPr lang="en-IN" b="1" dirty="0"/>
            </a:br>
            <a:endParaRPr lang="en-IN" dirty="0"/>
          </a:p>
        </p:txBody>
      </p:sp>
      <p:sp>
        <p:nvSpPr>
          <p:cNvPr id="3" name="Content Placeholder 2">
            <a:extLst>
              <a:ext uri="{FF2B5EF4-FFF2-40B4-BE49-F238E27FC236}">
                <a16:creationId xmlns:a16="http://schemas.microsoft.com/office/drawing/2014/main" id="{EDC40235-D8CC-8499-761B-CB1D15F7006F}"/>
              </a:ext>
            </a:extLst>
          </p:cNvPr>
          <p:cNvSpPr>
            <a:spLocks noGrp="1"/>
          </p:cNvSpPr>
          <p:nvPr>
            <p:ph idx="1"/>
          </p:nvPr>
        </p:nvSpPr>
        <p:spPr>
          <a:xfrm>
            <a:off x="838200" y="1006867"/>
            <a:ext cx="10515600" cy="5170096"/>
          </a:xfrm>
        </p:spPr>
        <p:txBody>
          <a:bodyPr>
            <a:normAutofit/>
          </a:bodyPr>
          <a:lstStyle/>
          <a:p>
            <a:pPr marL="0" indent="0">
              <a:buNone/>
            </a:pPr>
            <a:r>
              <a:rPr lang="en-US" dirty="0"/>
              <a:t>Clone phishing is a type of phishing attack where scammers create a nearly identical copy of a legitimate email that a victim has already received. The attacker then modifies the original email slightly, usually by adding a malicious link or attachment, and sends it to the victim again, hoping they will trust it because it looks familiar.</a:t>
            </a:r>
          </a:p>
          <a:p>
            <a:pPr marL="0" indent="0">
              <a:buNone/>
            </a:pPr>
            <a:endParaRPr lang="en-US" dirty="0"/>
          </a:p>
          <a:p>
            <a:r>
              <a:rPr lang="en-US" b="1" dirty="0"/>
              <a:t>Key Points:</a:t>
            </a:r>
          </a:p>
          <a:p>
            <a:pPr>
              <a:buFont typeface="Wingdings" panose="05000000000000000000" pitchFamily="2" charset="2"/>
              <a:buChar char="q"/>
            </a:pPr>
            <a:r>
              <a:rPr lang="en-US" b="1" dirty="0"/>
              <a:t>Copy of a Legitimate Email</a:t>
            </a:r>
            <a:r>
              <a:rPr lang="en-US" dirty="0"/>
              <a:t>: The attacker uses an old email that the victim has already received to make the new one seem authentic.</a:t>
            </a:r>
          </a:p>
          <a:p>
            <a:pPr>
              <a:buFont typeface="Wingdings" panose="05000000000000000000" pitchFamily="2" charset="2"/>
              <a:buChar char="q"/>
            </a:pPr>
            <a:r>
              <a:rPr lang="en-US" b="1" dirty="0"/>
              <a:t>Malicious Changes</a:t>
            </a:r>
            <a:r>
              <a:rPr lang="en-US" dirty="0"/>
              <a:t>: The email contains a harmful link or attachment, often disguised as something the victim expects.</a:t>
            </a:r>
          </a:p>
          <a:p>
            <a:pPr>
              <a:buFont typeface="Wingdings" panose="05000000000000000000" pitchFamily="2" charset="2"/>
              <a:buChar char="q"/>
            </a:pPr>
            <a:r>
              <a:rPr lang="en-US" b="1" dirty="0"/>
              <a:t>Goal</a:t>
            </a:r>
            <a:r>
              <a:rPr lang="en-US" dirty="0"/>
              <a:t>: The attacker aims to steal personal information or install malware by tricking the victim into interacting with the fake email.</a:t>
            </a:r>
          </a:p>
          <a:p>
            <a:pPr marL="0" indent="0">
              <a:buNone/>
            </a:pPr>
            <a:endParaRPr lang="en-IN" dirty="0"/>
          </a:p>
        </p:txBody>
      </p:sp>
    </p:spTree>
    <p:extLst>
      <p:ext uri="{BB962C8B-B14F-4D97-AF65-F5344CB8AC3E}">
        <p14:creationId xmlns:p14="http://schemas.microsoft.com/office/powerpoint/2010/main" val="3765936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3F9C-371C-4F55-89F7-3854C866DDF8}"/>
              </a:ext>
            </a:extLst>
          </p:cNvPr>
          <p:cNvSpPr>
            <a:spLocks noGrp="1"/>
          </p:cNvSpPr>
          <p:nvPr>
            <p:ph type="title"/>
          </p:nvPr>
        </p:nvSpPr>
        <p:spPr>
          <a:xfrm>
            <a:off x="838200" y="365126"/>
            <a:ext cx="10515600" cy="847225"/>
          </a:xfrm>
        </p:spPr>
        <p:txBody>
          <a:bodyPr>
            <a:normAutofit/>
          </a:bodyPr>
          <a:lstStyle/>
          <a:p>
            <a:r>
              <a:rPr lang="en-US" dirty="0"/>
              <a:t>How to Spot and Avoid Clone Phishing:</a:t>
            </a:r>
            <a:endParaRPr lang="en-IN" dirty="0"/>
          </a:p>
        </p:txBody>
      </p:sp>
      <p:sp>
        <p:nvSpPr>
          <p:cNvPr id="3" name="Content Placeholder 2">
            <a:extLst>
              <a:ext uri="{FF2B5EF4-FFF2-40B4-BE49-F238E27FC236}">
                <a16:creationId xmlns:a16="http://schemas.microsoft.com/office/drawing/2014/main" id="{9FC1F4DB-D94E-F9C7-0CF2-991E03283473}"/>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3200" b="1" dirty="0"/>
              <a:t>Check the sender's email address</a:t>
            </a:r>
            <a:r>
              <a:rPr lang="en-US" sz="3200" dirty="0"/>
              <a:t> and the details in the email, as attackers may slightly alter them.</a:t>
            </a:r>
          </a:p>
          <a:p>
            <a:pPr>
              <a:buFont typeface="Wingdings" panose="05000000000000000000" pitchFamily="2" charset="2"/>
              <a:buChar char="ü"/>
            </a:pPr>
            <a:r>
              <a:rPr lang="en-US" sz="3200" b="1" dirty="0"/>
              <a:t>Look for unexpected attachments or links</a:t>
            </a:r>
            <a:r>
              <a:rPr lang="en-US" sz="3200" dirty="0"/>
              <a:t>, even if the email looks familiar.</a:t>
            </a:r>
          </a:p>
          <a:p>
            <a:pPr>
              <a:buFont typeface="Wingdings" panose="05000000000000000000" pitchFamily="2" charset="2"/>
              <a:buChar char="ü"/>
            </a:pPr>
            <a:r>
              <a:rPr lang="en-US" sz="3200" b="1" dirty="0"/>
              <a:t>Contact the sender directly</a:t>
            </a:r>
            <a:r>
              <a:rPr lang="en-US" sz="3200" dirty="0"/>
              <a:t> to verify if the message is legitimate.</a:t>
            </a:r>
          </a:p>
          <a:p>
            <a:pPr>
              <a:buFont typeface="Wingdings" panose="05000000000000000000" pitchFamily="2" charset="2"/>
              <a:buChar char="ü"/>
            </a:pPr>
            <a:r>
              <a:rPr lang="en-US" sz="3200" dirty="0"/>
              <a:t>Clone phishing is effective because it takes advantage of emails the victim has already trusted, making them more likely to engage with the fake message.</a:t>
            </a:r>
          </a:p>
          <a:p>
            <a:endParaRPr lang="en-IN" dirty="0"/>
          </a:p>
        </p:txBody>
      </p:sp>
    </p:spTree>
    <p:extLst>
      <p:ext uri="{BB962C8B-B14F-4D97-AF65-F5344CB8AC3E}">
        <p14:creationId xmlns:p14="http://schemas.microsoft.com/office/powerpoint/2010/main" val="19050831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DA61-1FF9-3789-9C89-51046760722B}"/>
              </a:ext>
            </a:extLst>
          </p:cNvPr>
          <p:cNvSpPr>
            <a:spLocks noGrp="1"/>
          </p:cNvSpPr>
          <p:nvPr>
            <p:ph type="title"/>
          </p:nvPr>
        </p:nvSpPr>
        <p:spPr>
          <a:xfrm>
            <a:off x="838200" y="365125"/>
            <a:ext cx="10278438" cy="826677"/>
          </a:xfrm>
        </p:spPr>
        <p:txBody>
          <a:bodyPr>
            <a:normAutofit fontScale="90000"/>
          </a:bodyPr>
          <a:lstStyle/>
          <a:p>
            <a:r>
              <a:rPr lang="en-IN" dirty="0"/>
              <a:t>Business Email Compromise (BEC)</a:t>
            </a:r>
          </a:p>
        </p:txBody>
      </p:sp>
      <p:sp>
        <p:nvSpPr>
          <p:cNvPr id="3" name="Content Placeholder 2">
            <a:extLst>
              <a:ext uri="{FF2B5EF4-FFF2-40B4-BE49-F238E27FC236}">
                <a16:creationId xmlns:a16="http://schemas.microsoft.com/office/drawing/2014/main" id="{08DA43D8-37AF-D5D8-3F17-25230C1F3304}"/>
              </a:ext>
            </a:extLst>
          </p:cNvPr>
          <p:cNvSpPr>
            <a:spLocks noGrp="1"/>
          </p:cNvSpPr>
          <p:nvPr>
            <p:ph idx="1"/>
          </p:nvPr>
        </p:nvSpPr>
        <p:spPr>
          <a:xfrm>
            <a:off x="838200" y="1510302"/>
            <a:ext cx="10515600" cy="4767208"/>
          </a:xfrm>
        </p:spPr>
        <p:txBody>
          <a:bodyPr>
            <a:normAutofit/>
          </a:bodyPr>
          <a:lstStyle/>
          <a:p>
            <a:r>
              <a:rPr lang="en-US" dirty="0"/>
              <a:t>Business Email Compromise (BEC) is a type of cyber attack where attackers impersonate an executive or trusted person within an organization to trick employees into transferring money or sharing sensitive information.</a:t>
            </a:r>
          </a:p>
          <a:p>
            <a:endParaRPr lang="en-US" dirty="0"/>
          </a:p>
          <a:p>
            <a:r>
              <a:rPr lang="en-US" b="1" dirty="0"/>
              <a:t>Key Points:</a:t>
            </a:r>
          </a:p>
          <a:p>
            <a:pPr>
              <a:buFont typeface="Wingdings" panose="05000000000000000000" pitchFamily="2" charset="2"/>
              <a:buChar char="q"/>
            </a:pPr>
            <a:r>
              <a:rPr lang="en-US" b="1" dirty="0"/>
              <a:t>Targeting Executives</a:t>
            </a:r>
            <a:r>
              <a:rPr lang="en-US" dirty="0"/>
              <a:t>: BEC usually targets high-ranking officials like CEOs or CFOs.</a:t>
            </a:r>
          </a:p>
          <a:p>
            <a:pPr>
              <a:buFont typeface="Wingdings" panose="05000000000000000000" pitchFamily="2" charset="2"/>
              <a:buChar char="q"/>
            </a:pPr>
            <a:r>
              <a:rPr lang="en-US" b="1" dirty="0"/>
              <a:t>Impersonation</a:t>
            </a:r>
            <a:r>
              <a:rPr lang="en-US" dirty="0"/>
              <a:t>: The attacker poses as an executive or business partner, often using email addresses that look similar to legitimate ones.</a:t>
            </a:r>
          </a:p>
          <a:p>
            <a:pPr>
              <a:buFont typeface="Wingdings" panose="05000000000000000000" pitchFamily="2" charset="2"/>
              <a:buChar char="q"/>
            </a:pPr>
            <a:r>
              <a:rPr lang="en-US" b="1" dirty="0"/>
              <a:t>Fraudulent Requests</a:t>
            </a:r>
            <a:r>
              <a:rPr lang="en-US" dirty="0"/>
              <a:t>: The attacker sends urgent requests for wire transfers, sensitive data, or access to company resources.</a:t>
            </a:r>
          </a:p>
          <a:p>
            <a:pPr marL="0" indent="0">
              <a:buNone/>
            </a:pPr>
            <a:endParaRPr lang="en-IN" dirty="0"/>
          </a:p>
        </p:txBody>
      </p:sp>
    </p:spTree>
    <p:extLst>
      <p:ext uri="{BB962C8B-B14F-4D97-AF65-F5344CB8AC3E}">
        <p14:creationId xmlns:p14="http://schemas.microsoft.com/office/powerpoint/2010/main" val="371296799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6738-6E47-A0B5-A0DD-D05BDCCDA6CD}"/>
              </a:ext>
            </a:extLst>
          </p:cNvPr>
          <p:cNvSpPr>
            <a:spLocks noGrp="1"/>
          </p:cNvSpPr>
          <p:nvPr>
            <p:ph type="title"/>
          </p:nvPr>
        </p:nvSpPr>
        <p:spPr>
          <a:xfrm>
            <a:off x="838200" y="365126"/>
            <a:ext cx="10247616" cy="857500"/>
          </a:xfrm>
        </p:spPr>
        <p:txBody>
          <a:bodyPr/>
          <a:lstStyle/>
          <a:p>
            <a:r>
              <a:rPr lang="en-US" dirty="0"/>
              <a:t>How to Spot and Avoid BEC:</a:t>
            </a:r>
            <a:endParaRPr lang="en-IN" dirty="0"/>
          </a:p>
        </p:txBody>
      </p:sp>
      <p:sp>
        <p:nvSpPr>
          <p:cNvPr id="3" name="Content Placeholder 2">
            <a:extLst>
              <a:ext uri="{FF2B5EF4-FFF2-40B4-BE49-F238E27FC236}">
                <a16:creationId xmlns:a16="http://schemas.microsoft.com/office/drawing/2014/main" id="{285A2D70-C04C-39A4-7118-E26F43609311}"/>
              </a:ext>
            </a:extLst>
          </p:cNvPr>
          <p:cNvSpPr>
            <a:spLocks noGrp="1"/>
          </p:cNvSpPr>
          <p:nvPr>
            <p:ph idx="1"/>
          </p:nvPr>
        </p:nvSpPr>
        <p:spPr/>
        <p:txBody>
          <a:bodyPr>
            <a:normAutofit fontScale="92500"/>
          </a:bodyPr>
          <a:lstStyle/>
          <a:p>
            <a:pPr>
              <a:buFont typeface="Wingdings" panose="05000000000000000000" pitchFamily="2" charset="2"/>
              <a:buChar char="ü"/>
            </a:pPr>
            <a:r>
              <a:rPr lang="en-US" sz="3200" b="1" dirty="0"/>
              <a:t>Verify financial requests</a:t>
            </a:r>
            <a:r>
              <a:rPr lang="en-US" sz="3200" dirty="0"/>
              <a:t> by contacting the sender directly using known contact information.</a:t>
            </a:r>
          </a:p>
          <a:p>
            <a:pPr>
              <a:buFont typeface="Wingdings" panose="05000000000000000000" pitchFamily="2" charset="2"/>
              <a:buChar char="ü"/>
            </a:pPr>
            <a:r>
              <a:rPr lang="en-US" sz="3200" b="1" dirty="0"/>
              <a:t>Be cautious of sudden, urgent requests</a:t>
            </a:r>
            <a:r>
              <a:rPr lang="en-US" sz="3200" dirty="0"/>
              <a:t>, especially for large transactions or sensitive data.</a:t>
            </a:r>
          </a:p>
          <a:p>
            <a:pPr>
              <a:buFont typeface="Wingdings" panose="05000000000000000000" pitchFamily="2" charset="2"/>
              <a:buChar char="ü"/>
            </a:pPr>
            <a:r>
              <a:rPr lang="en-US" sz="3200" b="1" dirty="0"/>
              <a:t>Implement multi-factor authentication</a:t>
            </a:r>
            <a:r>
              <a:rPr lang="en-US" sz="3200" dirty="0"/>
              <a:t> and strong internal security policies.</a:t>
            </a:r>
          </a:p>
          <a:p>
            <a:pPr>
              <a:buFont typeface="Wingdings" panose="05000000000000000000" pitchFamily="2" charset="2"/>
              <a:buChar char="ü"/>
            </a:pPr>
            <a:r>
              <a:rPr lang="en-US" sz="3200" dirty="0"/>
              <a:t>BEC can result in significant financial losses and data breaches, making it a serious threat to businesses.</a:t>
            </a:r>
          </a:p>
          <a:p>
            <a:pPr marL="0" indent="0">
              <a:buNone/>
            </a:pPr>
            <a:endParaRPr lang="en-IN" dirty="0"/>
          </a:p>
        </p:txBody>
      </p:sp>
    </p:spTree>
    <p:extLst>
      <p:ext uri="{BB962C8B-B14F-4D97-AF65-F5344CB8AC3E}">
        <p14:creationId xmlns:p14="http://schemas.microsoft.com/office/powerpoint/2010/main" val="80041188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3DD1-6169-CEF1-ABC6-BCCC58E47B40}"/>
              </a:ext>
            </a:extLst>
          </p:cNvPr>
          <p:cNvSpPr>
            <a:spLocks noGrp="1"/>
          </p:cNvSpPr>
          <p:nvPr>
            <p:ph type="title"/>
          </p:nvPr>
        </p:nvSpPr>
        <p:spPr>
          <a:xfrm>
            <a:off x="838200" y="365125"/>
            <a:ext cx="10401728" cy="1145176"/>
          </a:xfrm>
        </p:spPr>
        <p:txBody>
          <a:bodyPr/>
          <a:lstStyle/>
          <a:p>
            <a:pPr algn="ctr"/>
            <a:r>
              <a:rPr lang="en-US" dirty="0"/>
              <a:t>PHISHING</a:t>
            </a:r>
            <a:endParaRPr lang="en-IN" dirty="0"/>
          </a:p>
        </p:txBody>
      </p:sp>
      <p:sp>
        <p:nvSpPr>
          <p:cNvPr id="3" name="Content Placeholder 2">
            <a:extLst>
              <a:ext uri="{FF2B5EF4-FFF2-40B4-BE49-F238E27FC236}">
                <a16:creationId xmlns:a16="http://schemas.microsoft.com/office/drawing/2014/main" id="{E70C7308-2F92-99A8-F3CD-597CD94F7EA9}"/>
              </a:ext>
            </a:extLst>
          </p:cNvPr>
          <p:cNvSpPr>
            <a:spLocks noGrp="1"/>
          </p:cNvSpPr>
          <p:nvPr>
            <p:ph idx="1"/>
          </p:nvPr>
        </p:nvSpPr>
        <p:spPr>
          <a:xfrm>
            <a:off x="380144" y="1787703"/>
            <a:ext cx="10027577" cy="3390472"/>
          </a:xfrm>
        </p:spPr>
        <p:txBody>
          <a:bodyPr>
            <a:normAutofit fontScale="85000" lnSpcReduction="20000"/>
          </a:bodyPr>
          <a:lstStyle/>
          <a:p>
            <a:pPr marL="0" indent="0">
              <a:buNone/>
            </a:pPr>
            <a:r>
              <a:rPr lang="en-US" dirty="0"/>
              <a:t> </a:t>
            </a:r>
            <a:r>
              <a:rPr lang="en-US" sz="4000" dirty="0"/>
              <a:t>Phishing is a type of cyber attack where an attacker pretends to be a trusted individual or organization to trick people into sharing sensitive information, such as login credentials, credit card numbers, or personal details. These attacks often come in the form of emails, text messages, or websites that look legitimate but are actually fake.</a:t>
            </a:r>
            <a:endParaRPr lang="en-IN" sz="4000" dirty="0"/>
          </a:p>
        </p:txBody>
      </p:sp>
      <p:pic>
        <p:nvPicPr>
          <p:cNvPr id="5" name="Picture 4">
            <a:extLst>
              <a:ext uri="{FF2B5EF4-FFF2-40B4-BE49-F238E27FC236}">
                <a16:creationId xmlns:a16="http://schemas.microsoft.com/office/drawing/2014/main" id="{B269E6BE-C865-237E-F04E-A2D9067784A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38810" y="4505611"/>
            <a:ext cx="3053190" cy="2352389"/>
          </a:xfrm>
          <a:prstGeom prst="rect">
            <a:avLst/>
          </a:prstGeom>
        </p:spPr>
      </p:pic>
    </p:spTree>
    <p:extLst>
      <p:ext uri="{BB962C8B-B14F-4D97-AF65-F5344CB8AC3E}">
        <p14:creationId xmlns:p14="http://schemas.microsoft.com/office/powerpoint/2010/main" val="8517562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5B96-C17C-1E3F-46C6-DFF628257980}"/>
              </a:ext>
            </a:extLst>
          </p:cNvPr>
          <p:cNvSpPr>
            <a:spLocks noGrp="1"/>
          </p:cNvSpPr>
          <p:nvPr>
            <p:ph type="title"/>
          </p:nvPr>
        </p:nvSpPr>
        <p:spPr>
          <a:xfrm>
            <a:off x="838200" y="365125"/>
            <a:ext cx="10515600" cy="816403"/>
          </a:xfrm>
        </p:spPr>
        <p:txBody>
          <a:bodyPr>
            <a:normAutofit fontScale="90000"/>
          </a:bodyPr>
          <a:lstStyle/>
          <a:p>
            <a:r>
              <a:rPr lang="en-US" dirty="0"/>
              <a:t>Angler Phishing (Social Media Phishing)</a:t>
            </a:r>
            <a:endParaRPr lang="en-IN" dirty="0"/>
          </a:p>
        </p:txBody>
      </p:sp>
      <p:sp>
        <p:nvSpPr>
          <p:cNvPr id="3" name="Content Placeholder 2">
            <a:extLst>
              <a:ext uri="{FF2B5EF4-FFF2-40B4-BE49-F238E27FC236}">
                <a16:creationId xmlns:a16="http://schemas.microsoft.com/office/drawing/2014/main" id="{4369D858-E6F9-D782-EF86-90B03974D156}"/>
              </a:ext>
            </a:extLst>
          </p:cNvPr>
          <p:cNvSpPr>
            <a:spLocks noGrp="1"/>
          </p:cNvSpPr>
          <p:nvPr>
            <p:ph idx="1"/>
          </p:nvPr>
        </p:nvSpPr>
        <p:spPr>
          <a:xfrm>
            <a:off x="838200" y="1469204"/>
            <a:ext cx="10515600" cy="4707759"/>
          </a:xfrm>
        </p:spPr>
        <p:txBody>
          <a:bodyPr>
            <a:normAutofit/>
          </a:bodyPr>
          <a:lstStyle/>
          <a:p>
            <a:r>
              <a:rPr lang="en-US" dirty="0"/>
              <a:t>Angler phishing, also known as social media phishing, is a type of phishing attack that occurs on social media platforms. Attackers create fake profiles or posts to lure users into clicking malicious links or providing sensitive information.</a:t>
            </a:r>
          </a:p>
          <a:p>
            <a:pPr marL="0" indent="0">
              <a:buNone/>
            </a:pPr>
            <a:endParaRPr lang="en-US" dirty="0"/>
          </a:p>
          <a:p>
            <a:r>
              <a:rPr lang="en-US" b="1" dirty="0"/>
              <a:t>Key Points:</a:t>
            </a:r>
          </a:p>
          <a:p>
            <a:pPr>
              <a:buFont typeface="Wingdings" panose="05000000000000000000" pitchFamily="2" charset="2"/>
              <a:buChar char="q"/>
            </a:pPr>
            <a:r>
              <a:rPr lang="en-US" b="1" dirty="0"/>
              <a:t>Fake Profiles or Accounts</a:t>
            </a:r>
            <a:r>
              <a:rPr lang="en-US" dirty="0"/>
              <a:t>: Attackers set up counterfeit accounts that impersonate legitimate companies, brands, or customer support services.</a:t>
            </a:r>
          </a:p>
          <a:p>
            <a:pPr>
              <a:buFont typeface="Wingdings" panose="05000000000000000000" pitchFamily="2" charset="2"/>
              <a:buChar char="q"/>
            </a:pPr>
            <a:r>
              <a:rPr lang="en-US" b="1" dirty="0"/>
              <a:t>Luring Victims</a:t>
            </a:r>
            <a:r>
              <a:rPr lang="en-US" dirty="0"/>
              <a:t>: They may offer deals, support, or prizes to trick users into clicking links or sharing personal details.</a:t>
            </a:r>
          </a:p>
          <a:p>
            <a:pPr>
              <a:buFont typeface="Wingdings" panose="05000000000000000000" pitchFamily="2" charset="2"/>
              <a:buChar char="q"/>
            </a:pPr>
            <a:r>
              <a:rPr lang="en-US" b="1" dirty="0"/>
              <a:t>Exploiting Trust</a:t>
            </a:r>
            <a:r>
              <a:rPr lang="en-US" dirty="0"/>
              <a:t>: Since social media is often seen as a trustworthy space, victims are more likely to fall for these scams.</a:t>
            </a:r>
          </a:p>
          <a:p>
            <a:pPr marL="0" indent="0">
              <a:buNone/>
            </a:pPr>
            <a:endParaRPr lang="en-IN" dirty="0"/>
          </a:p>
        </p:txBody>
      </p:sp>
    </p:spTree>
    <p:extLst>
      <p:ext uri="{BB962C8B-B14F-4D97-AF65-F5344CB8AC3E}">
        <p14:creationId xmlns:p14="http://schemas.microsoft.com/office/powerpoint/2010/main" val="6379633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FB8C-3C49-DBE0-BD33-F82C6B5A1DB5}"/>
              </a:ext>
            </a:extLst>
          </p:cNvPr>
          <p:cNvSpPr>
            <a:spLocks noGrp="1"/>
          </p:cNvSpPr>
          <p:nvPr>
            <p:ph type="title"/>
          </p:nvPr>
        </p:nvSpPr>
        <p:spPr>
          <a:xfrm>
            <a:off x="838200" y="365126"/>
            <a:ext cx="10370906" cy="898596"/>
          </a:xfrm>
        </p:spPr>
        <p:txBody>
          <a:bodyPr>
            <a:normAutofit fontScale="90000"/>
          </a:bodyPr>
          <a:lstStyle/>
          <a:p>
            <a:r>
              <a:rPr lang="en-US" dirty="0"/>
              <a:t>How to Spot and Avoid Angler Phishing:</a:t>
            </a:r>
            <a:endParaRPr lang="en-IN" dirty="0"/>
          </a:p>
        </p:txBody>
      </p:sp>
      <p:sp>
        <p:nvSpPr>
          <p:cNvPr id="3" name="Content Placeholder 2">
            <a:extLst>
              <a:ext uri="{FF2B5EF4-FFF2-40B4-BE49-F238E27FC236}">
                <a16:creationId xmlns:a16="http://schemas.microsoft.com/office/drawing/2014/main" id="{E3166BB5-E2C9-E7E8-EDF9-4185B05B5E36}"/>
              </a:ext>
            </a:extLst>
          </p:cNvPr>
          <p:cNvSpPr>
            <a:spLocks noGrp="1"/>
          </p:cNvSpPr>
          <p:nvPr>
            <p:ph idx="1"/>
          </p:nvPr>
        </p:nvSpPr>
        <p:spPr/>
        <p:txBody>
          <a:bodyPr>
            <a:normAutofit lnSpcReduction="10000"/>
          </a:bodyPr>
          <a:lstStyle/>
          <a:p>
            <a:pPr>
              <a:buFont typeface="Wingdings" panose="05000000000000000000" pitchFamily="2" charset="2"/>
              <a:buChar char="ü"/>
            </a:pPr>
            <a:r>
              <a:rPr lang="en-US" sz="3200" b="1" dirty="0"/>
              <a:t>Verify profiles</a:t>
            </a:r>
            <a:r>
              <a:rPr lang="en-US" sz="3200" dirty="0"/>
              <a:t>: Look for official verified badges or double-check the account's authenticity.</a:t>
            </a:r>
          </a:p>
          <a:p>
            <a:pPr>
              <a:buFont typeface="Wingdings" panose="05000000000000000000" pitchFamily="2" charset="2"/>
              <a:buChar char="ü"/>
            </a:pPr>
            <a:r>
              <a:rPr lang="en-US" sz="3200" b="1" dirty="0"/>
              <a:t>Be cautious of offers</a:t>
            </a:r>
            <a:r>
              <a:rPr lang="en-US" sz="3200" dirty="0"/>
              <a:t> that seem too good to be true or requests for personal information.</a:t>
            </a:r>
          </a:p>
          <a:p>
            <a:pPr>
              <a:buFont typeface="Wingdings" panose="05000000000000000000" pitchFamily="2" charset="2"/>
              <a:buChar char="ü"/>
            </a:pPr>
            <a:r>
              <a:rPr lang="en-US" sz="3200" b="1" dirty="0"/>
              <a:t>Report suspicious accounts</a:t>
            </a:r>
            <a:r>
              <a:rPr lang="en-US" sz="3200" dirty="0"/>
              <a:t> to the social media platform.</a:t>
            </a:r>
          </a:p>
          <a:p>
            <a:pPr>
              <a:buFont typeface="Wingdings" panose="05000000000000000000" pitchFamily="2" charset="2"/>
              <a:buChar char="ü"/>
            </a:pPr>
            <a:r>
              <a:rPr lang="en-US" sz="3200" dirty="0"/>
              <a:t>Angler phishing takes advantage of social media’s openness, making it a growing concern for users.</a:t>
            </a:r>
          </a:p>
          <a:p>
            <a:pPr marL="0" indent="0">
              <a:buNone/>
            </a:pPr>
            <a:endParaRPr lang="en-IN" dirty="0"/>
          </a:p>
        </p:txBody>
      </p:sp>
    </p:spTree>
    <p:extLst>
      <p:ext uri="{BB962C8B-B14F-4D97-AF65-F5344CB8AC3E}">
        <p14:creationId xmlns:p14="http://schemas.microsoft.com/office/powerpoint/2010/main" val="12133102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B2E8-5112-6646-6003-13713179559D}"/>
              </a:ext>
            </a:extLst>
          </p:cNvPr>
          <p:cNvSpPr>
            <a:spLocks noGrp="1"/>
          </p:cNvSpPr>
          <p:nvPr>
            <p:ph type="title"/>
          </p:nvPr>
        </p:nvSpPr>
        <p:spPr>
          <a:xfrm>
            <a:off x="838200" y="365126"/>
            <a:ext cx="9569521" cy="621194"/>
          </a:xfrm>
        </p:spPr>
        <p:txBody>
          <a:bodyPr>
            <a:normAutofit fontScale="90000"/>
          </a:bodyPr>
          <a:lstStyle/>
          <a:p>
            <a:r>
              <a:rPr lang="en-IN" dirty="0"/>
              <a:t>Recognizing Phishing Attempts</a:t>
            </a:r>
          </a:p>
        </p:txBody>
      </p:sp>
      <p:sp>
        <p:nvSpPr>
          <p:cNvPr id="3" name="Content Placeholder 2">
            <a:extLst>
              <a:ext uri="{FF2B5EF4-FFF2-40B4-BE49-F238E27FC236}">
                <a16:creationId xmlns:a16="http://schemas.microsoft.com/office/drawing/2014/main" id="{56F164A8-5009-E7FB-5176-26088FC700A0}"/>
              </a:ext>
            </a:extLst>
          </p:cNvPr>
          <p:cNvSpPr>
            <a:spLocks noGrp="1"/>
          </p:cNvSpPr>
          <p:nvPr>
            <p:ph idx="1"/>
          </p:nvPr>
        </p:nvSpPr>
        <p:spPr>
          <a:xfrm>
            <a:off x="544530" y="1273995"/>
            <a:ext cx="10809270" cy="4902967"/>
          </a:xfrm>
        </p:spPr>
        <p:txBody>
          <a:bodyPr>
            <a:normAutofit/>
          </a:bodyPr>
          <a:lstStyle/>
          <a:p>
            <a:pPr marL="0" indent="0">
              <a:buNone/>
            </a:pPr>
            <a:r>
              <a:rPr lang="en-US" b="1" dirty="0"/>
              <a:t>1. Suspicious Sender:</a:t>
            </a:r>
          </a:p>
          <a:p>
            <a:pPr marL="0" indent="0">
              <a:buNone/>
            </a:pPr>
            <a:r>
              <a:rPr lang="en-US" dirty="0"/>
              <a:t>The email address looks odd or slightly misspelled (e.g., "support@amaz0n.com" instead of "</a:t>
            </a:r>
            <a:r>
              <a:rPr lang="en-US" dirty="0">
                <a:hlinkClick r:id="rId2"/>
              </a:rPr>
              <a:t>support@amazon.com</a:t>
            </a:r>
            <a:r>
              <a:rPr lang="en-US" dirty="0"/>
              <a:t>").</a:t>
            </a:r>
          </a:p>
          <a:p>
            <a:pPr marL="0" indent="0">
              <a:buNone/>
            </a:pPr>
            <a:r>
              <a:rPr lang="en-US" b="1" dirty="0"/>
              <a:t>2. Generic Greetings:</a:t>
            </a:r>
          </a:p>
          <a:p>
            <a:pPr marL="0" indent="0">
              <a:buNone/>
            </a:pPr>
            <a:r>
              <a:rPr lang="en-US" dirty="0"/>
              <a:t>The email says "Dear Customer" instead of using your name.</a:t>
            </a:r>
          </a:p>
          <a:p>
            <a:pPr marL="0" indent="0">
              <a:buNone/>
            </a:pPr>
            <a:r>
              <a:rPr lang="en-US" b="1" dirty="0"/>
              <a:t>3. Urgent or Threatening Messages:</a:t>
            </a:r>
          </a:p>
          <a:p>
            <a:pPr marL="0" indent="0">
              <a:buNone/>
            </a:pPr>
            <a:r>
              <a:rPr lang="en-US" dirty="0"/>
              <a:t>The email creates a sense of urgency, like "Your account has been locked!" or "Immediate action required!“</a:t>
            </a:r>
          </a:p>
          <a:p>
            <a:pPr marL="0" indent="0">
              <a:buNone/>
            </a:pPr>
            <a:r>
              <a:rPr lang="en-US" b="1" dirty="0"/>
              <a:t>4. Suspicious Links:</a:t>
            </a:r>
          </a:p>
          <a:p>
            <a:pPr marL="0" indent="0">
              <a:buNone/>
            </a:pPr>
            <a:r>
              <a:rPr lang="en-US" dirty="0"/>
              <a:t>Links look strange or don't match the official website. Hover over them to check the URL.</a:t>
            </a:r>
          </a:p>
          <a:p>
            <a:pPr marL="0" indent="0">
              <a:buNone/>
            </a:pPr>
            <a:r>
              <a:rPr lang="en-US" b="1" dirty="0"/>
              <a:t>5. Spelling and Grammar Errors:</a:t>
            </a:r>
          </a:p>
          <a:p>
            <a:pPr marL="0" indent="0">
              <a:buNone/>
            </a:pPr>
            <a:r>
              <a:rPr lang="en-US" dirty="0"/>
              <a:t>The email contains mistakes or awkward wording.</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92622717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FB230-FEF7-DB54-83C8-9DBA97EBC75C}"/>
              </a:ext>
            </a:extLst>
          </p:cNvPr>
          <p:cNvSpPr>
            <a:spLocks noGrp="1"/>
          </p:cNvSpPr>
          <p:nvPr>
            <p:ph idx="1"/>
          </p:nvPr>
        </p:nvSpPr>
        <p:spPr>
          <a:xfrm>
            <a:off x="1069848" y="893852"/>
            <a:ext cx="10058400" cy="5278348"/>
          </a:xfrm>
        </p:spPr>
        <p:txBody>
          <a:bodyPr>
            <a:normAutofit/>
          </a:bodyPr>
          <a:lstStyle/>
          <a:p>
            <a:pPr marL="0" indent="0">
              <a:buNone/>
            </a:pPr>
            <a:r>
              <a:rPr lang="en-US" sz="3200" b="1" dirty="0"/>
              <a:t>6. Unexpected Attachments:</a:t>
            </a:r>
          </a:p>
          <a:p>
            <a:pPr marL="0" indent="0">
              <a:buNone/>
            </a:pPr>
            <a:r>
              <a:rPr lang="en-US" sz="3200" dirty="0"/>
              <a:t>The email has attachments you weren’t expecting, like invoices or documents.</a:t>
            </a:r>
          </a:p>
          <a:p>
            <a:pPr marL="0" indent="0">
              <a:buNone/>
            </a:pPr>
            <a:r>
              <a:rPr lang="en-US" sz="3200" b="1" dirty="0"/>
              <a:t>7. Too Good to Be True Offers:</a:t>
            </a:r>
          </a:p>
          <a:p>
            <a:pPr marL="0" indent="0">
              <a:buNone/>
            </a:pPr>
            <a:r>
              <a:rPr lang="en-US" sz="3200" dirty="0"/>
              <a:t>The email promises huge prizes, discounts, or money.</a:t>
            </a:r>
          </a:p>
          <a:p>
            <a:pPr marL="0" indent="0">
              <a:buNone/>
            </a:pPr>
            <a:r>
              <a:rPr lang="en-US" sz="3200" b="1" dirty="0"/>
              <a:t>8. Unusual Requests:</a:t>
            </a:r>
          </a:p>
          <a:p>
            <a:pPr marL="0" indent="0">
              <a:buNone/>
            </a:pPr>
            <a:r>
              <a:rPr lang="en-US" sz="3200" dirty="0"/>
              <a:t>The email asks for personal information, passwords, or financial details.</a:t>
            </a:r>
          </a:p>
          <a:p>
            <a:pPr marL="0" indent="0">
              <a:buNone/>
            </a:pPr>
            <a:endParaRPr lang="en-IN" dirty="0"/>
          </a:p>
        </p:txBody>
      </p:sp>
    </p:spTree>
    <p:extLst>
      <p:ext uri="{BB962C8B-B14F-4D97-AF65-F5344CB8AC3E}">
        <p14:creationId xmlns:p14="http://schemas.microsoft.com/office/powerpoint/2010/main" val="75683915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0539-20A0-5B9E-26A8-A8F806C5C1AD}"/>
              </a:ext>
            </a:extLst>
          </p:cNvPr>
          <p:cNvSpPr>
            <a:spLocks noGrp="1"/>
          </p:cNvSpPr>
          <p:nvPr>
            <p:ph type="title"/>
          </p:nvPr>
        </p:nvSpPr>
        <p:spPr>
          <a:xfrm>
            <a:off x="838200" y="365126"/>
            <a:ext cx="9024991" cy="682838"/>
          </a:xfrm>
        </p:spPr>
        <p:txBody>
          <a:bodyPr>
            <a:normAutofit/>
          </a:bodyPr>
          <a:lstStyle/>
          <a:p>
            <a:r>
              <a:rPr lang="en-US" sz="3200" dirty="0"/>
              <a:t>What to Do if You Suspect Phishing</a:t>
            </a:r>
            <a:endParaRPr lang="en-IN" sz="3200" dirty="0"/>
          </a:p>
        </p:txBody>
      </p:sp>
      <p:sp>
        <p:nvSpPr>
          <p:cNvPr id="3" name="Content Placeholder 2">
            <a:extLst>
              <a:ext uri="{FF2B5EF4-FFF2-40B4-BE49-F238E27FC236}">
                <a16:creationId xmlns:a16="http://schemas.microsoft.com/office/drawing/2014/main" id="{10B6C7E7-8646-F319-8BED-7F8994649EE2}"/>
              </a:ext>
            </a:extLst>
          </p:cNvPr>
          <p:cNvSpPr>
            <a:spLocks noGrp="1"/>
          </p:cNvSpPr>
          <p:nvPr>
            <p:ph idx="1"/>
          </p:nvPr>
        </p:nvSpPr>
        <p:spPr>
          <a:xfrm>
            <a:off x="838199" y="1345914"/>
            <a:ext cx="10596937" cy="5146959"/>
          </a:xfrm>
        </p:spPr>
        <p:txBody>
          <a:bodyPr>
            <a:normAutofit fontScale="92500" lnSpcReduction="20000"/>
          </a:bodyPr>
          <a:lstStyle/>
          <a:p>
            <a:pPr marL="0" indent="0">
              <a:buNone/>
            </a:pPr>
            <a:r>
              <a:rPr lang="en-US" b="1" dirty="0"/>
              <a:t>1. Don’t Click on Links or Download Attachments</a:t>
            </a:r>
          </a:p>
          <a:p>
            <a:pPr marL="0" indent="0">
              <a:buNone/>
            </a:pPr>
            <a:r>
              <a:rPr lang="en-US" dirty="0"/>
              <a:t>Avoid clicking any links or opening attachments in the suspicious email.</a:t>
            </a:r>
          </a:p>
          <a:p>
            <a:pPr marL="0" indent="0">
              <a:buNone/>
            </a:pPr>
            <a:r>
              <a:rPr lang="en-US" b="1" dirty="0"/>
              <a:t>2. Verify the Sender</a:t>
            </a:r>
          </a:p>
          <a:p>
            <a:pPr marL="0" indent="0">
              <a:buNone/>
            </a:pPr>
            <a:r>
              <a:rPr lang="en-US" dirty="0"/>
              <a:t>Check the sender's email address carefully. If it seems strange, contact the person or company directly using official contact details.</a:t>
            </a:r>
          </a:p>
          <a:p>
            <a:pPr marL="0" indent="0">
              <a:buNone/>
            </a:pPr>
            <a:r>
              <a:rPr lang="en-US" b="1" dirty="0"/>
              <a:t>3. Report It</a:t>
            </a:r>
          </a:p>
          <a:p>
            <a:pPr marL="0" indent="0">
              <a:buNone/>
            </a:pPr>
            <a:r>
              <a:rPr lang="en-US" dirty="0"/>
              <a:t>Report the phishing attempt to your email provider or the organization being impersonated. Many companies have specific ways to report phishing.</a:t>
            </a:r>
          </a:p>
          <a:p>
            <a:pPr marL="0" indent="0">
              <a:buNone/>
            </a:pPr>
            <a:r>
              <a:rPr lang="en-US" b="1" dirty="0"/>
              <a:t>4. Delete the Email</a:t>
            </a:r>
          </a:p>
          <a:p>
            <a:pPr marL="0" indent="0">
              <a:buNone/>
            </a:pPr>
            <a:r>
              <a:rPr lang="en-US" dirty="0"/>
              <a:t>Once you’ve reported it, delete the email from your inbox to avoid accidental clicks later.</a:t>
            </a:r>
          </a:p>
          <a:p>
            <a:pPr marL="0" indent="0">
              <a:buNone/>
            </a:pPr>
            <a:r>
              <a:rPr lang="en-US" b="1" dirty="0"/>
              <a:t>5. Run a Security Scan</a:t>
            </a:r>
          </a:p>
          <a:p>
            <a:pPr marL="0" indent="0">
              <a:buNone/>
            </a:pPr>
            <a:r>
              <a:rPr lang="en-US" dirty="0"/>
              <a:t>If you clicked a link or opened an attachment, run an antivirus or security scan on your device to check for malware.</a:t>
            </a:r>
          </a:p>
          <a:p>
            <a:pPr marL="0" indent="0">
              <a:buNone/>
            </a:pPr>
            <a:r>
              <a:rPr lang="en-US" b="1" dirty="0"/>
              <a:t>6. Change Your Passwords</a:t>
            </a:r>
          </a:p>
          <a:p>
            <a:pPr marL="0" indent="0">
              <a:buNone/>
            </a:pPr>
            <a:r>
              <a:rPr lang="en-US" dirty="0"/>
              <a:t>If you gave away login details or personal information, change your passwords immediately and enable two-factor authentication (2FA) if possible.</a:t>
            </a:r>
          </a:p>
          <a:p>
            <a:pPr marL="0" indent="0">
              <a:buNone/>
            </a:pPr>
            <a:endParaRPr lang="en-US" dirty="0"/>
          </a:p>
          <a:p>
            <a:endParaRPr lang="en-IN" dirty="0"/>
          </a:p>
        </p:txBody>
      </p:sp>
    </p:spTree>
    <p:extLst>
      <p:ext uri="{BB962C8B-B14F-4D97-AF65-F5344CB8AC3E}">
        <p14:creationId xmlns:p14="http://schemas.microsoft.com/office/powerpoint/2010/main" val="290490543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B04B-7201-99B8-E2A2-754FCB9AA863}"/>
              </a:ext>
            </a:extLst>
          </p:cNvPr>
          <p:cNvSpPr>
            <a:spLocks noGrp="1"/>
          </p:cNvSpPr>
          <p:nvPr>
            <p:ph type="title"/>
          </p:nvPr>
        </p:nvSpPr>
        <p:spPr>
          <a:xfrm>
            <a:off x="838200" y="365125"/>
            <a:ext cx="9579796" cy="682839"/>
          </a:xfrm>
        </p:spPr>
        <p:txBody>
          <a:bodyPr>
            <a:normAutofit fontScale="90000"/>
          </a:bodyPr>
          <a:lstStyle/>
          <a:p>
            <a:r>
              <a:rPr lang="en-IN" dirty="0"/>
              <a:t>Real-World Case Studies</a:t>
            </a:r>
          </a:p>
        </p:txBody>
      </p:sp>
      <p:sp>
        <p:nvSpPr>
          <p:cNvPr id="3" name="Content Placeholder 2">
            <a:extLst>
              <a:ext uri="{FF2B5EF4-FFF2-40B4-BE49-F238E27FC236}">
                <a16:creationId xmlns:a16="http://schemas.microsoft.com/office/drawing/2014/main" id="{3A78C254-19CA-2619-3114-AFD7D04DD661}"/>
              </a:ext>
            </a:extLst>
          </p:cNvPr>
          <p:cNvSpPr>
            <a:spLocks noGrp="1"/>
          </p:cNvSpPr>
          <p:nvPr>
            <p:ph idx="1"/>
          </p:nvPr>
        </p:nvSpPr>
        <p:spPr>
          <a:xfrm>
            <a:off x="838200" y="1315092"/>
            <a:ext cx="10124326" cy="3996647"/>
          </a:xfrm>
        </p:spPr>
        <p:txBody>
          <a:bodyPr>
            <a:normAutofit fontScale="92500" lnSpcReduction="10000"/>
          </a:bodyPr>
          <a:lstStyle/>
          <a:p>
            <a:pPr marL="0" indent="0">
              <a:buNone/>
            </a:pPr>
            <a:r>
              <a:rPr lang="en-US" sz="3200" b="1" dirty="0"/>
              <a:t>1. Target Data Breach (2013)</a:t>
            </a:r>
          </a:p>
          <a:p>
            <a:pPr>
              <a:buFont typeface="Arial" panose="020B0604020202020204" pitchFamily="34" charset="0"/>
              <a:buChar char="•"/>
            </a:pPr>
            <a:r>
              <a:rPr lang="en-US" sz="3200" b="1" dirty="0"/>
              <a:t>What Happened</a:t>
            </a:r>
            <a:r>
              <a:rPr lang="en-US" sz="3200" dirty="0"/>
              <a:t>: Attackers used phishing emails to steal login credentials of a third-party vendor (a company that handled Target's HVAC systems). Once they gained access, the attackers used it to infiltrate Target’s network and steal credit card information of over 40 million customers.</a:t>
            </a:r>
          </a:p>
          <a:p>
            <a:pPr>
              <a:buFont typeface="Arial" panose="020B0604020202020204" pitchFamily="34" charset="0"/>
              <a:buChar char="•"/>
            </a:pPr>
            <a:r>
              <a:rPr lang="en-US" sz="3200" b="1" dirty="0"/>
              <a:t>Impact</a:t>
            </a:r>
            <a:r>
              <a:rPr lang="en-US" sz="3200" dirty="0"/>
              <a:t>: The breach cost Target over $200 million in expenses and damaged its reputation.</a:t>
            </a:r>
          </a:p>
          <a:p>
            <a:pPr marL="0" indent="0">
              <a:buNone/>
            </a:pPr>
            <a:endParaRPr lang="en-IN" dirty="0"/>
          </a:p>
        </p:txBody>
      </p:sp>
    </p:spTree>
    <p:extLst>
      <p:ext uri="{BB962C8B-B14F-4D97-AF65-F5344CB8AC3E}">
        <p14:creationId xmlns:p14="http://schemas.microsoft.com/office/powerpoint/2010/main" val="64148378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18C13-BF51-DA83-D1F7-FFA639219D2D}"/>
              </a:ext>
            </a:extLst>
          </p:cNvPr>
          <p:cNvSpPr>
            <a:spLocks noGrp="1"/>
          </p:cNvSpPr>
          <p:nvPr>
            <p:ph idx="1"/>
          </p:nvPr>
        </p:nvSpPr>
        <p:spPr>
          <a:xfrm>
            <a:off x="678094" y="1376737"/>
            <a:ext cx="10675706" cy="4551452"/>
          </a:xfrm>
        </p:spPr>
        <p:txBody>
          <a:bodyPr>
            <a:normAutofit lnSpcReduction="10000"/>
          </a:bodyPr>
          <a:lstStyle/>
          <a:p>
            <a:pPr marL="0" indent="0">
              <a:buNone/>
            </a:pPr>
            <a:r>
              <a:rPr lang="en-US" sz="3200" b="1" dirty="0"/>
              <a:t>2. Google and Facebook Phishing Scam (2013-2015)</a:t>
            </a:r>
          </a:p>
          <a:p>
            <a:pPr>
              <a:buFont typeface="Arial" panose="020B0604020202020204" pitchFamily="34" charset="0"/>
              <a:buChar char="•"/>
            </a:pPr>
            <a:r>
              <a:rPr lang="en-US" sz="3200" b="1" dirty="0"/>
              <a:t>What Happened</a:t>
            </a:r>
            <a:r>
              <a:rPr lang="en-US" sz="3200" dirty="0"/>
              <a:t>: A hacker tricked employees at Google and Facebook into wiring over $100 million to fake companies by impersonating a trusted vendor through phishing emails. The emails included fake invoices that seemed legitimate.</a:t>
            </a:r>
          </a:p>
          <a:p>
            <a:pPr>
              <a:buFont typeface="Arial" panose="020B0604020202020204" pitchFamily="34" charset="0"/>
              <a:buChar char="•"/>
            </a:pPr>
            <a:r>
              <a:rPr lang="en-US" sz="3200" b="1" dirty="0"/>
              <a:t>Impact</a:t>
            </a:r>
            <a:r>
              <a:rPr lang="en-US" sz="3200" dirty="0"/>
              <a:t>: Both companies lost millions before the scam was detected. The hacker was arrested, and the companies were forced to recover funds and improve security protocols.</a:t>
            </a:r>
          </a:p>
          <a:p>
            <a:endParaRPr lang="en-IN" dirty="0"/>
          </a:p>
        </p:txBody>
      </p:sp>
    </p:spTree>
    <p:extLst>
      <p:ext uri="{BB962C8B-B14F-4D97-AF65-F5344CB8AC3E}">
        <p14:creationId xmlns:p14="http://schemas.microsoft.com/office/powerpoint/2010/main" val="2033202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460E-5C11-2FE4-2089-1AC5FF354D20}"/>
              </a:ext>
            </a:extLst>
          </p:cNvPr>
          <p:cNvSpPr>
            <a:spLocks noGrp="1"/>
          </p:cNvSpPr>
          <p:nvPr>
            <p:ph type="title"/>
          </p:nvPr>
        </p:nvSpPr>
        <p:spPr>
          <a:xfrm>
            <a:off x="838200" y="365126"/>
            <a:ext cx="10761324" cy="590372"/>
          </a:xfrm>
        </p:spPr>
        <p:txBody>
          <a:bodyPr>
            <a:normAutofit fontScale="90000"/>
          </a:bodyPr>
          <a:lstStyle/>
          <a:p>
            <a:r>
              <a:rPr lang="en-IN" dirty="0"/>
              <a:t>Prevention Tips</a:t>
            </a:r>
          </a:p>
        </p:txBody>
      </p:sp>
      <p:sp>
        <p:nvSpPr>
          <p:cNvPr id="3" name="Content Placeholder 2">
            <a:extLst>
              <a:ext uri="{FF2B5EF4-FFF2-40B4-BE49-F238E27FC236}">
                <a16:creationId xmlns:a16="http://schemas.microsoft.com/office/drawing/2014/main" id="{31D19159-E12F-D1B8-9A62-2015C1A93C3E}"/>
              </a:ext>
            </a:extLst>
          </p:cNvPr>
          <p:cNvSpPr>
            <a:spLocks noGrp="1"/>
          </p:cNvSpPr>
          <p:nvPr>
            <p:ph idx="1"/>
          </p:nvPr>
        </p:nvSpPr>
        <p:spPr>
          <a:xfrm>
            <a:off x="838200" y="1273996"/>
            <a:ext cx="10515600" cy="5126803"/>
          </a:xfrm>
        </p:spPr>
        <p:txBody>
          <a:bodyPr>
            <a:normAutofit/>
          </a:bodyPr>
          <a:lstStyle/>
          <a:p>
            <a:pPr marL="0" indent="0">
              <a:buNone/>
            </a:pPr>
            <a:r>
              <a:rPr lang="en-US" b="1" dirty="0"/>
              <a:t>1. Don’t Trust Suspicious Emails</a:t>
            </a:r>
          </a:p>
          <a:p>
            <a:pPr marL="0" indent="0">
              <a:buNone/>
            </a:pPr>
            <a:r>
              <a:rPr lang="en-US" dirty="0"/>
              <a:t>Be cautious of emails from unknown senders or those with strange addresses.</a:t>
            </a:r>
          </a:p>
          <a:p>
            <a:pPr marL="0" indent="0">
              <a:buNone/>
            </a:pPr>
            <a:r>
              <a:rPr lang="en-US" b="1" dirty="0"/>
              <a:t>2. Verify Links Before Clicking</a:t>
            </a:r>
          </a:p>
          <a:p>
            <a:pPr marL="0" indent="0">
              <a:buNone/>
            </a:pPr>
            <a:r>
              <a:rPr lang="en-US" dirty="0"/>
              <a:t>Hover over links to check if they lead to a real website before clicking.</a:t>
            </a:r>
          </a:p>
          <a:p>
            <a:pPr marL="0" indent="0">
              <a:buNone/>
            </a:pPr>
            <a:r>
              <a:rPr lang="en-US" b="1" dirty="0"/>
              <a:t>3. Use Strong, Unique Passwords</a:t>
            </a:r>
          </a:p>
          <a:p>
            <a:pPr marL="0" indent="0">
              <a:buNone/>
            </a:pPr>
            <a:r>
              <a:rPr lang="en-US" dirty="0"/>
              <a:t>Create strong passwords and avoid using the same one across multiple sites.</a:t>
            </a:r>
          </a:p>
          <a:p>
            <a:pPr marL="0" indent="0">
              <a:buNone/>
            </a:pPr>
            <a:r>
              <a:rPr lang="en-US" b="1" dirty="0"/>
              <a:t>4. Enable Two-Factor Authentication (2FA)</a:t>
            </a:r>
          </a:p>
          <a:p>
            <a:pPr marL="0" indent="0">
              <a:buNone/>
            </a:pPr>
            <a:r>
              <a:rPr lang="en-US" dirty="0"/>
              <a:t>Add an extra layer of security by requiring both a password and a code sent to your phone.</a:t>
            </a:r>
          </a:p>
          <a:p>
            <a:pPr marL="0" indent="0">
              <a:buNone/>
            </a:pPr>
            <a:r>
              <a:rPr lang="en-US" b="1" dirty="0"/>
              <a:t>5. Be Careful with Attachments</a:t>
            </a:r>
          </a:p>
          <a:p>
            <a:pPr marL="0" indent="0">
              <a:buNone/>
            </a:pPr>
            <a:r>
              <a:rPr lang="en-US" dirty="0"/>
              <a:t>Avoid downloading attachments unless you're sure they are safe, especially from unknown senders.</a:t>
            </a:r>
          </a:p>
          <a:p>
            <a:pPr marL="0" indent="0">
              <a:buNone/>
            </a:pPr>
            <a:endParaRPr lang="en-IN" dirty="0"/>
          </a:p>
        </p:txBody>
      </p:sp>
    </p:spTree>
    <p:extLst>
      <p:ext uri="{BB962C8B-B14F-4D97-AF65-F5344CB8AC3E}">
        <p14:creationId xmlns:p14="http://schemas.microsoft.com/office/powerpoint/2010/main" val="1983759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FE3D29-6BB1-DF62-EE81-5AA63C1FE88D}"/>
              </a:ext>
            </a:extLst>
          </p:cNvPr>
          <p:cNvSpPr>
            <a:spLocks noGrp="1"/>
          </p:cNvSpPr>
          <p:nvPr>
            <p:ph idx="1"/>
          </p:nvPr>
        </p:nvSpPr>
        <p:spPr>
          <a:xfrm>
            <a:off x="838200" y="1263721"/>
            <a:ext cx="10515600" cy="4913242"/>
          </a:xfrm>
        </p:spPr>
        <p:txBody>
          <a:bodyPr>
            <a:normAutofit/>
          </a:bodyPr>
          <a:lstStyle/>
          <a:p>
            <a:pPr marL="0" indent="0">
              <a:buNone/>
            </a:pPr>
            <a:r>
              <a:rPr lang="en-US" sz="3200" b="1" dirty="0"/>
              <a:t>6. Check for Errors</a:t>
            </a:r>
          </a:p>
          <a:p>
            <a:pPr marL="0" indent="0">
              <a:buNone/>
            </a:pPr>
            <a:r>
              <a:rPr lang="en-US" sz="3200" dirty="0"/>
              <a:t>Watch out for spelling mistakes, odd phrasing, or suspicious-looking content in emails.</a:t>
            </a:r>
          </a:p>
          <a:p>
            <a:pPr marL="0" indent="0">
              <a:buNone/>
            </a:pPr>
            <a:r>
              <a:rPr lang="en-US" sz="3200" b="1" dirty="0"/>
              <a:t>7. Regularly Update Software</a:t>
            </a:r>
          </a:p>
          <a:p>
            <a:pPr marL="0" indent="0">
              <a:buNone/>
            </a:pPr>
            <a:r>
              <a:rPr lang="en-US" sz="3200" dirty="0"/>
              <a:t>Keep your devices and antivirus software up to date to protect against threats.</a:t>
            </a:r>
          </a:p>
          <a:p>
            <a:pPr marL="0" indent="0">
              <a:buNone/>
            </a:pPr>
            <a:r>
              <a:rPr lang="en-US" sz="3200" b="1" dirty="0"/>
              <a:t>8. Report Phishing Attempts</a:t>
            </a:r>
          </a:p>
          <a:p>
            <a:pPr marL="0" indent="0">
              <a:buNone/>
            </a:pPr>
            <a:r>
              <a:rPr lang="en-US" sz="3200" dirty="0"/>
              <a:t>If you receive a phishing email, report it to your email provider or the impersonated company.</a:t>
            </a:r>
          </a:p>
          <a:p>
            <a:pPr marL="0" indent="0">
              <a:buNone/>
            </a:pPr>
            <a:endParaRPr lang="en-IN" dirty="0"/>
          </a:p>
        </p:txBody>
      </p:sp>
    </p:spTree>
    <p:extLst>
      <p:ext uri="{BB962C8B-B14F-4D97-AF65-F5344CB8AC3E}">
        <p14:creationId xmlns:p14="http://schemas.microsoft.com/office/powerpoint/2010/main" val="2413876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5A713A-BDAA-E177-AF87-7592070D85B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30849" y="770561"/>
            <a:ext cx="9326555" cy="5255295"/>
          </a:xfrm>
          <a:prstGeom prst="rect">
            <a:avLst/>
          </a:prstGeom>
        </p:spPr>
      </p:pic>
    </p:spTree>
    <p:extLst>
      <p:ext uri="{BB962C8B-B14F-4D97-AF65-F5344CB8AC3E}">
        <p14:creationId xmlns:p14="http://schemas.microsoft.com/office/powerpoint/2010/main" val="60367454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C4D6-F174-5B06-D0F2-C0516D181DE1}"/>
              </a:ext>
            </a:extLst>
          </p:cNvPr>
          <p:cNvSpPr>
            <a:spLocks noGrp="1"/>
          </p:cNvSpPr>
          <p:nvPr>
            <p:ph type="title"/>
          </p:nvPr>
        </p:nvSpPr>
        <p:spPr>
          <a:xfrm>
            <a:off x="838200" y="30822"/>
            <a:ext cx="10515600" cy="1489752"/>
          </a:xfrm>
        </p:spPr>
        <p:txBody>
          <a:bodyPr>
            <a:normAutofit fontScale="90000"/>
          </a:bodyPr>
          <a:lstStyle/>
          <a:p>
            <a:pPr algn="ctr"/>
            <a:r>
              <a:rPr lang="en-US" dirty="0"/>
              <a:t>How phishing typically works:</a:t>
            </a:r>
            <a:br>
              <a:rPr lang="en-US" dirty="0"/>
            </a:br>
            <a:endParaRPr lang="en-IN" dirty="0"/>
          </a:p>
        </p:txBody>
      </p:sp>
      <p:sp>
        <p:nvSpPr>
          <p:cNvPr id="3" name="Content Placeholder 2">
            <a:extLst>
              <a:ext uri="{FF2B5EF4-FFF2-40B4-BE49-F238E27FC236}">
                <a16:creationId xmlns:a16="http://schemas.microsoft.com/office/drawing/2014/main" id="{F2340D19-DE2F-5826-82AE-B85EB7E59BD5}"/>
              </a:ext>
            </a:extLst>
          </p:cNvPr>
          <p:cNvSpPr>
            <a:spLocks noGrp="1"/>
          </p:cNvSpPr>
          <p:nvPr>
            <p:ph idx="1"/>
          </p:nvPr>
        </p:nvSpPr>
        <p:spPr>
          <a:xfrm>
            <a:off x="838200" y="1726058"/>
            <a:ext cx="10515600" cy="4181582"/>
          </a:xfrm>
        </p:spPr>
        <p:txBody>
          <a:bodyPr>
            <a:normAutofit fontScale="92500" lnSpcReduction="10000"/>
          </a:bodyPr>
          <a:lstStyle/>
          <a:p>
            <a:pPr>
              <a:buFont typeface="+mj-lt"/>
              <a:buAutoNum type="arabicPeriod"/>
            </a:pPr>
            <a:r>
              <a:rPr lang="en-US" sz="3200" b="1" dirty="0"/>
              <a:t>Bait</a:t>
            </a:r>
            <a:r>
              <a:rPr lang="en-US" sz="3200" dirty="0"/>
              <a:t>: The attacker sends a deceptive message that looks like it’s from a trusted source—such as a bank, company, or even a friend.</a:t>
            </a:r>
          </a:p>
          <a:p>
            <a:pPr>
              <a:buFont typeface="+mj-lt"/>
              <a:buAutoNum type="arabicPeriod"/>
            </a:pPr>
            <a:r>
              <a:rPr lang="en-US" sz="3200" b="1" dirty="0"/>
              <a:t>Hook</a:t>
            </a:r>
            <a:r>
              <a:rPr lang="en-US" sz="3200" dirty="0"/>
              <a:t>: The message includes an urgent call to action, like "Your account will be locked!" or "You have a package to claim!" It encourages the victim to act quickly.</a:t>
            </a:r>
          </a:p>
          <a:p>
            <a:pPr>
              <a:buFont typeface="+mj-lt"/>
              <a:buAutoNum type="arabicPeriod"/>
            </a:pPr>
            <a:r>
              <a:rPr lang="en-US" sz="3200" b="1" dirty="0"/>
              <a:t>Catch</a:t>
            </a:r>
            <a:r>
              <a:rPr lang="en-US" sz="3200" dirty="0"/>
              <a:t>: The victim clicks a link or downloads an attachment, which either directs them to a fake website that collects their information or installs malicious software on their device.</a:t>
            </a:r>
          </a:p>
          <a:p>
            <a:endParaRPr lang="en-IN" dirty="0"/>
          </a:p>
        </p:txBody>
      </p:sp>
    </p:spTree>
    <p:extLst>
      <p:ext uri="{BB962C8B-B14F-4D97-AF65-F5344CB8AC3E}">
        <p14:creationId xmlns:p14="http://schemas.microsoft.com/office/powerpoint/2010/main" val="81324241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D076-AC79-12B0-785E-9EB351439356}"/>
              </a:ext>
            </a:extLst>
          </p:cNvPr>
          <p:cNvSpPr>
            <a:spLocks noGrp="1"/>
          </p:cNvSpPr>
          <p:nvPr>
            <p:ph type="title"/>
          </p:nvPr>
        </p:nvSpPr>
        <p:spPr>
          <a:xfrm>
            <a:off x="838200" y="365126"/>
            <a:ext cx="9148281" cy="682838"/>
          </a:xfrm>
        </p:spPr>
        <p:txBody>
          <a:bodyPr>
            <a:normAutofit fontScale="90000"/>
          </a:bodyPr>
          <a:lstStyle/>
          <a:p>
            <a:pPr algn="ctr"/>
            <a:r>
              <a:rPr lang="en-US" dirty="0"/>
              <a:t>Why phishing is a major threat ?</a:t>
            </a:r>
            <a:endParaRPr lang="en-IN" dirty="0"/>
          </a:p>
        </p:txBody>
      </p:sp>
      <p:sp>
        <p:nvSpPr>
          <p:cNvPr id="3" name="Content Placeholder 2">
            <a:extLst>
              <a:ext uri="{FF2B5EF4-FFF2-40B4-BE49-F238E27FC236}">
                <a16:creationId xmlns:a16="http://schemas.microsoft.com/office/drawing/2014/main" id="{EBD74213-FDF8-F0C2-6047-7FC78DFBDB88}"/>
              </a:ext>
            </a:extLst>
          </p:cNvPr>
          <p:cNvSpPr>
            <a:spLocks noGrp="1"/>
          </p:cNvSpPr>
          <p:nvPr>
            <p:ph idx="1"/>
          </p:nvPr>
        </p:nvSpPr>
        <p:spPr>
          <a:xfrm>
            <a:off x="838200" y="1181528"/>
            <a:ext cx="10515600" cy="5311347"/>
          </a:xfrm>
        </p:spPr>
        <p:txBody>
          <a:bodyPr>
            <a:normAutofit/>
          </a:bodyPr>
          <a:lstStyle/>
          <a:p>
            <a:r>
              <a:rPr lang="en-US" dirty="0"/>
              <a:t>Phishing is a major threat in cybersecurity because it targets human vulnerability rather than technical systems, making it highly effective and hard to counter with just software defenses. Here are key reasons why phishing is so dangerous:</a:t>
            </a:r>
          </a:p>
          <a:p>
            <a:pPr>
              <a:buFont typeface="+mj-lt"/>
              <a:buAutoNum type="arabicPeriod"/>
            </a:pPr>
            <a:r>
              <a:rPr lang="en-US" b="1" dirty="0"/>
              <a:t>High Success Rate</a:t>
            </a:r>
            <a:r>
              <a:rPr lang="en-US" dirty="0"/>
              <a:t>: Phishing exploits trust and urgency, tricking even tech-savvy users into clicking malicious links or sharing sensitive information.</a:t>
            </a:r>
          </a:p>
          <a:p>
            <a:pPr>
              <a:buFont typeface="+mj-lt"/>
              <a:buAutoNum type="arabicPeriod"/>
            </a:pPr>
            <a:r>
              <a:rPr lang="en-US" b="1" dirty="0"/>
              <a:t>Costly Impacts</a:t>
            </a:r>
            <a:r>
              <a:rPr lang="en-US" dirty="0"/>
              <a:t>: Phishing attacks often lead to data breaches, financial losses, identity theft, and reputational damage. For organizations, these impacts can amount to millions of dollars.</a:t>
            </a:r>
          </a:p>
          <a:p>
            <a:pPr>
              <a:buFont typeface="+mj-lt"/>
              <a:buAutoNum type="arabicPeriod"/>
            </a:pPr>
            <a:r>
              <a:rPr lang="en-US" b="1" dirty="0"/>
              <a:t>Evolving Tactics</a:t>
            </a:r>
            <a:r>
              <a:rPr lang="en-US" dirty="0"/>
              <a:t>: Attackers constantly update phishing tactics, making it challenging to recognize fake emails, texts, or websites. They use targeted approaches (like spear phishing) to appear highly convincing.</a:t>
            </a:r>
          </a:p>
          <a:p>
            <a:pPr>
              <a:buFont typeface="+mj-lt"/>
              <a:buAutoNum type="arabicPeriod"/>
            </a:pPr>
            <a:r>
              <a:rPr lang="en-US" b="1" dirty="0"/>
              <a:t>Wide Reach</a:t>
            </a:r>
            <a:r>
              <a:rPr lang="en-US" dirty="0"/>
              <a:t>: Phishing campaigns can reach thousands of people at once, scaling the attack’s potential damage.</a:t>
            </a:r>
          </a:p>
          <a:p>
            <a:pPr>
              <a:buFont typeface="+mj-lt"/>
              <a:buAutoNum type="arabicPeriod"/>
            </a:pPr>
            <a:r>
              <a:rPr lang="en-US" b="1" dirty="0"/>
              <a:t>Threat to Privacy and Security</a:t>
            </a:r>
            <a:r>
              <a:rPr lang="en-US" dirty="0"/>
              <a:t>: Phishing attacks compromise personal and company data, leading to breaches that impact privacy and expose sensitive information.</a:t>
            </a:r>
          </a:p>
          <a:p>
            <a:endParaRPr lang="en-IN" dirty="0"/>
          </a:p>
        </p:txBody>
      </p:sp>
    </p:spTree>
    <p:extLst>
      <p:ext uri="{BB962C8B-B14F-4D97-AF65-F5344CB8AC3E}">
        <p14:creationId xmlns:p14="http://schemas.microsoft.com/office/powerpoint/2010/main" val="240933021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C1CB-3CC9-43E1-4CF4-2BDAB5AB48B6}"/>
              </a:ext>
            </a:extLst>
          </p:cNvPr>
          <p:cNvSpPr>
            <a:spLocks noGrp="1"/>
          </p:cNvSpPr>
          <p:nvPr>
            <p:ph type="title"/>
          </p:nvPr>
        </p:nvSpPr>
        <p:spPr/>
        <p:txBody>
          <a:bodyPr/>
          <a:lstStyle/>
          <a:p>
            <a:r>
              <a:rPr lang="en-US" dirty="0"/>
              <a:t>Types of Phishing</a:t>
            </a:r>
            <a:endParaRPr lang="en-IN" dirty="0"/>
          </a:p>
        </p:txBody>
      </p:sp>
      <p:sp>
        <p:nvSpPr>
          <p:cNvPr id="3" name="Content Placeholder 2">
            <a:extLst>
              <a:ext uri="{FF2B5EF4-FFF2-40B4-BE49-F238E27FC236}">
                <a16:creationId xmlns:a16="http://schemas.microsoft.com/office/drawing/2014/main" id="{EBA9A7A3-EB17-8AE0-BDA5-AF4E571B28BC}"/>
              </a:ext>
            </a:extLst>
          </p:cNvPr>
          <p:cNvSpPr>
            <a:spLocks noGrp="1"/>
          </p:cNvSpPr>
          <p:nvPr>
            <p:ph idx="1"/>
          </p:nvPr>
        </p:nvSpPr>
        <p:spPr/>
        <p:txBody>
          <a:bodyPr>
            <a:normAutofit/>
          </a:bodyPr>
          <a:lstStyle/>
          <a:p>
            <a:pPr>
              <a:buFont typeface="Wingdings" panose="05000000000000000000" pitchFamily="2" charset="2"/>
              <a:buChar char="Ø"/>
            </a:pPr>
            <a:r>
              <a:rPr lang="en-US" dirty="0"/>
              <a:t> </a:t>
            </a:r>
            <a:r>
              <a:rPr lang="en-IN" dirty="0"/>
              <a:t>Email Phishing</a:t>
            </a:r>
          </a:p>
          <a:p>
            <a:pPr>
              <a:buFont typeface="Wingdings" panose="05000000000000000000" pitchFamily="2" charset="2"/>
              <a:buChar char="Ø"/>
            </a:pPr>
            <a:r>
              <a:rPr lang="en-IN" dirty="0"/>
              <a:t> Spear Phishing</a:t>
            </a:r>
            <a:r>
              <a:rPr lang="en-US" dirty="0"/>
              <a:t> </a:t>
            </a:r>
          </a:p>
          <a:p>
            <a:pPr>
              <a:buFont typeface="Wingdings" panose="05000000000000000000" pitchFamily="2" charset="2"/>
              <a:buChar char="Ø"/>
            </a:pPr>
            <a:r>
              <a:rPr lang="en-US" dirty="0"/>
              <a:t> </a:t>
            </a:r>
            <a:r>
              <a:rPr lang="en-IN" dirty="0"/>
              <a:t>Whaling</a:t>
            </a:r>
            <a:endParaRPr lang="en-US" dirty="0"/>
          </a:p>
          <a:p>
            <a:pPr>
              <a:buFont typeface="Wingdings" panose="05000000000000000000" pitchFamily="2" charset="2"/>
              <a:buChar char="Ø"/>
            </a:pPr>
            <a:r>
              <a:rPr lang="en-US" dirty="0"/>
              <a:t> </a:t>
            </a:r>
            <a:r>
              <a:rPr lang="en-IN" dirty="0"/>
              <a:t>Smishing (SMS Phishing)</a:t>
            </a:r>
            <a:endParaRPr lang="en-US" dirty="0"/>
          </a:p>
          <a:p>
            <a:pPr>
              <a:buFont typeface="Wingdings" panose="05000000000000000000" pitchFamily="2" charset="2"/>
              <a:buChar char="Ø"/>
            </a:pPr>
            <a:r>
              <a:rPr lang="en-US" dirty="0"/>
              <a:t> </a:t>
            </a:r>
            <a:r>
              <a:rPr lang="en-IN" dirty="0"/>
              <a:t>Vishing (Voice Phishing)</a:t>
            </a:r>
            <a:endParaRPr lang="en-US" dirty="0"/>
          </a:p>
          <a:p>
            <a:pPr>
              <a:buFont typeface="Wingdings" panose="05000000000000000000" pitchFamily="2" charset="2"/>
              <a:buChar char="Ø"/>
            </a:pPr>
            <a:r>
              <a:rPr lang="en-US" dirty="0"/>
              <a:t> </a:t>
            </a:r>
            <a:r>
              <a:rPr lang="en-IN" dirty="0"/>
              <a:t>Clone Phishing</a:t>
            </a:r>
            <a:endParaRPr lang="en-US" dirty="0"/>
          </a:p>
          <a:p>
            <a:pPr>
              <a:buFont typeface="Wingdings" panose="05000000000000000000" pitchFamily="2" charset="2"/>
              <a:buChar char="Ø"/>
            </a:pPr>
            <a:r>
              <a:rPr lang="en-US" dirty="0"/>
              <a:t> </a:t>
            </a:r>
            <a:r>
              <a:rPr lang="en-IN" dirty="0"/>
              <a:t>Business Email Compromise (BEC)</a:t>
            </a:r>
            <a:endParaRPr lang="en-US" dirty="0"/>
          </a:p>
          <a:p>
            <a:pPr>
              <a:buFont typeface="Wingdings" panose="05000000000000000000" pitchFamily="2" charset="2"/>
              <a:buChar char="Ø"/>
            </a:pPr>
            <a:r>
              <a:rPr lang="en-US" dirty="0"/>
              <a:t> Angler Phishing (Social Media Phishing)</a:t>
            </a:r>
          </a:p>
        </p:txBody>
      </p:sp>
    </p:spTree>
    <p:extLst>
      <p:ext uri="{BB962C8B-B14F-4D97-AF65-F5344CB8AC3E}">
        <p14:creationId xmlns:p14="http://schemas.microsoft.com/office/powerpoint/2010/main" val="173453828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F21B-DB40-A06B-2013-2AD3009A07E2}"/>
              </a:ext>
            </a:extLst>
          </p:cNvPr>
          <p:cNvSpPr>
            <a:spLocks noGrp="1"/>
          </p:cNvSpPr>
          <p:nvPr>
            <p:ph type="title"/>
          </p:nvPr>
        </p:nvSpPr>
        <p:spPr>
          <a:xfrm>
            <a:off x="838200" y="365125"/>
            <a:ext cx="10515600" cy="672565"/>
          </a:xfrm>
        </p:spPr>
        <p:txBody>
          <a:bodyPr>
            <a:normAutofit fontScale="90000"/>
          </a:bodyPr>
          <a:lstStyle/>
          <a:p>
            <a:r>
              <a:rPr lang="en-US" dirty="0"/>
              <a:t>Email Phishing</a:t>
            </a:r>
            <a:endParaRPr lang="en-IN" dirty="0"/>
          </a:p>
        </p:txBody>
      </p:sp>
      <p:sp>
        <p:nvSpPr>
          <p:cNvPr id="3" name="Content Placeholder 2">
            <a:extLst>
              <a:ext uri="{FF2B5EF4-FFF2-40B4-BE49-F238E27FC236}">
                <a16:creationId xmlns:a16="http://schemas.microsoft.com/office/drawing/2014/main" id="{29A27B07-B0CD-6D5F-6019-0188FB41BD41}"/>
              </a:ext>
            </a:extLst>
          </p:cNvPr>
          <p:cNvSpPr>
            <a:spLocks noGrp="1"/>
          </p:cNvSpPr>
          <p:nvPr>
            <p:ph idx="1"/>
          </p:nvPr>
        </p:nvSpPr>
        <p:spPr>
          <a:xfrm>
            <a:off x="838200" y="1253447"/>
            <a:ext cx="10515600" cy="5239428"/>
          </a:xfrm>
        </p:spPr>
        <p:txBody>
          <a:bodyPr>
            <a:normAutofit fontScale="92500" lnSpcReduction="10000"/>
          </a:bodyPr>
          <a:lstStyle/>
          <a:p>
            <a:pPr marL="0" indent="0">
              <a:buNone/>
            </a:pPr>
            <a:r>
              <a:rPr lang="en-US" sz="3200" dirty="0"/>
              <a:t>Email phishing is a cyber attack where criminals send fake emails that look like they're from trusted organizations (e.g., banks or well-known companies) to trick people into sharing personal information or clicking harmful links.</a:t>
            </a:r>
          </a:p>
          <a:p>
            <a:pPr marL="0" indent="0">
              <a:buNone/>
            </a:pPr>
            <a:endParaRPr lang="en-US" dirty="0"/>
          </a:p>
          <a:p>
            <a:pPr marL="0" indent="0">
              <a:buNone/>
            </a:pPr>
            <a:r>
              <a:rPr lang="en-IN" sz="3000" b="1" dirty="0"/>
              <a:t>Key Points:</a:t>
            </a:r>
          </a:p>
          <a:p>
            <a:pPr>
              <a:buFont typeface="Wingdings" panose="05000000000000000000" pitchFamily="2" charset="2"/>
              <a:buChar char="q"/>
            </a:pPr>
            <a:r>
              <a:rPr kumimoji="0" lang="en-US" altLang="en-US" sz="2400" b="1" i="0" u="none" strike="noStrike" cap="none" normalizeH="0" baseline="0" dirty="0">
                <a:ln>
                  <a:noFill/>
                </a:ln>
                <a:solidFill>
                  <a:schemeClr val="tx1"/>
                </a:solidFill>
                <a:effectLst/>
                <a:latin typeface="Arial" panose="020B0604020202020204" pitchFamily="34" charset="0"/>
              </a:rPr>
              <a:t>Impersonation</a:t>
            </a:r>
            <a:r>
              <a:rPr kumimoji="0" lang="en-US" altLang="en-US" sz="2400" b="0" i="0" u="none" strike="noStrike" cap="none" normalizeH="0" baseline="0" dirty="0">
                <a:ln>
                  <a:noFill/>
                </a:ln>
                <a:solidFill>
                  <a:schemeClr val="tx1"/>
                </a:solidFill>
                <a:effectLst/>
                <a:latin typeface="Arial" panose="020B0604020202020204" pitchFamily="34" charset="0"/>
              </a:rPr>
              <a:t>: Attackers pretend to be legitimate sources to gain trust.</a:t>
            </a:r>
          </a:p>
          <a:p>
            <a:pPr marL="0" indent="0">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Urgency</a:t>
            </a:r>
            <a:r>
              <a:rPr kumimoji="0" lang="en-US" altLang="en-US" sz="2400" b="0" i="0" u="none" strike="noStrike" cap="none" normalizeH="0" baseline="0" dirty="0">
                <a:ln>
                  <a:noFill/>
                </a:ln>
                <a:solidFill>
                  <a:schemeClr val="tx1"/>
                </a:solidFill>
                <a:effectLst/>
                <a:latin typeface="Arial" panose="020B0604020202020204" pitchFamily="34" charset="0"/>
              </a:rPr>
              <a:t>: The email usually has a message like “Your account is at risk!” to make people act quickly.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Fake Links or Attachments</a:t>
            </a:r>
            <a:r>
              <a:rPr kumimoji="0" lang="en-US" altLang="en-US" sz="2400" b="0" i="0" u="none" strike="noStrike" cap="none" normalizeH="0" baseline="0" dirty="0">
                <a:ln>
                  <a:noFill/>
                </a:ln>
                <a:solidFill>
                  <a:schemeClr val="tx1"/>
                </a:solidFill>
                <a:effectLst/>
                <a:latin typeface="Arial" panose="020B0604020202020204" pitchFamily="34" charset="0"/>
              </a:rPr>
              <a:t>: These emails contain links to fake websites that steal information or attachments that install malware. </a:t>
            </a:r>
          </a:p>
          <a:p>
            <a:pPr marL="0" indent="0">
              <a:buNone/>
            </a:pPr>
            <a:endParaRPr lang="en-IN" sz="2400" b="1"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988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3AC9-0A73-5028-8894-44D382678B8C}"/>
              </a:ext>
            </a:extLst>
          </p:cNvPr>
          <p:cNvSpPr>
            <a:spLocks noGrp="1"/>
          </p:cNvSpPr>
          <p:nvPr>
            <p:ph type="title"/>
          </p:nvPr>
        </p:nvSpPr>
        <p:spPr>
          <a:xfrm>
            <a:off x="838200" y="365126"/>
            <a:ext cx="10515600" cy="744484"/>
          </a:xfrm>
        </p:spPr>
        <p:txBody>
          <a:bodyPr>
            <a:normAutofit fontScale="90000"/>
          </a:bodyPr>
          <a:lstStyle/>
          <a:p>
            <a:r>
              <a:rPr lang="en-US" dirty="0"/>
              <a:t>How to Spot and Avoid Phishing:</a:t>
            </a:r>
            <a:endParaRPr lang="en-IN" dirty="0"/>
          </a:p>
        </p:txBody>
      </p:sp>
      <p:sp>
        <p:nvSpPr>
          <p:cNvPr id="3" name="Content Placeholder 2">
            <a:extLst>
              <a:ext uri="{FF2B5EF4-FFF2-40B4-BE49-F238E27FC236}">
                <a16:creationId xmlns:a16="http://schemas.microsoft.com/office/drawing/2014/main" id="{D65EE331-BA0D-B990-5172-E2870913D896}"/>
              </a:ext>
            </a:extLst>
          </p:cNvPr>
          <p:cNvSpPr>
            <a:spLocks noGrp="1"/>
          </p:cNvSpPr>
          <p:nvPr>
            <p:ph idx="1"/>
          </p:nvPr>
        </p:nvSpPr>
        <p:spPr>
          <a:xfrm>
            <a:off x="838200" y="1284270"/>
            <a:ext cx="10515600" cy="5342561"/>
          </a:xfrm>
        </p:spPr>
        <p:txBody>
          <a:bodyPr>
            <a:normAutofit/>
          </a:bodyPr>
          <a:lstStyle/>
          <a:p>
            <a:pPr>
              <a:buFont typeface="Wingdings" panose="05000000000000000000" pitchFamily="2" charset="2"/>
              <a:buChar char="ü"/>
            </a:pPr>
            <a:r>
              <a:rPr lang="en-US" sz="3200" b="1" dirty="0"/>
              <a:t>Check the sender's email address</a:t>
            </a:r>
            <a:r>
              <a:rPr lang="en-US" sz="3200" dirty="0"/>
              <a:t> for slight misspellings or strange characters.</a:t>
            </a:r>
          </a:p>
          <a:p>
            <a:pPr>
              <a:buFont typeface="Wingdings" panose="05000000000000000000" pitchFamily="2" charset="2"/>
              <a:buChar char="ü"/>
            </a:pPr>
            <a:r>
              <a:rPr lang="en-US" sz="3200" b="1" dirty="0"/>
              <a:t>Hover over links</a:t>
            </a:r>
            <a:r>
              <a:rPr lang="en-US" sz="3200" dirty="0"/>
              <a:t> to see where they actually lead.</a:t>
            </a:r>
          </a:p>
          <a:p>
            <a:pPr>
              <a:buFont typeface="Wingdings" panose="05000000000000000000" pitchFamily="2" charset="2"/>
              <a:buChar char="ü"/>
            </a:pPr>
            <a:r>
              <a:rPr lang="en-US" sz="3200" b="1" dirty="0"/>
              <a:t>Look for generic greetings</a:t>
            </a:r>
            <a:r>
              <a:rPr lang="en-US" sz="3200" dirty="0"/>
              <a:t> like “Dear Customer” instead of your name.</a:t>
            </a:r>
          </a:p>
          <a:p>
            <a:pPr>
              <a:buFont typeface="Wingdings" panose="05000000000000000000" pitchFamily="2" charset="2"/>
              <a:buChar char="ü"/>
            </a:pPr>
            <a:r>
              <a:rPr lang="en-US" sz="3200" b="1" dirty="0"/>
              <a:t>Avoid clicking on unexpected attachments</a:t>
            </a:r>
            <a:r>
              <a:rPr lang="en-US" sz="3200" dirty="0"/>
              <a:t> and report any suspicious emails.</a:t>
            </a:r>
          </a:p>
          <a:p>
            <a:pPr>
              <a:buFont typeface="Wingdings" panose="05000000000000000000" pitchFamily="2" charset="2"/>
              <a:buChar char="ü"/>
            </a:pPr>
            <a:r>
              <a:rPr lang="en-US" sz="3200" dirty="0"/>
              <a:t>Email phishing is common because it’s easy to fall for, so staying alert is essential to avoid becoming a victim.</a:t>
            </a:r>
          </a:p>
        </p:txBody>
      </p:sp>
    </p:spTree>
    <p:extLst>
      <p:ext uri="{BB962C8B-B14F-4D97-AF65-F5344CB8AC3E}">
        <p14:creationId xmlns:p14="http://schemas.microsoft.com/office/powerpoint/2010/main" val="81704968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9E6F-00E5-3522-18DB-906286B4B9E8}"/>
              </a:ext>
            </a:extLst>
          </p:cNvPr>
          <p:cNvSpPr>
            <a:spLocks noGrp="1"/>
          </p:cNvSpPr>
          <p:nvPr>
            <p:ph type="title"/>
          </p:nvPr>
        </p:nvSpPr>
        <p:spPr>
          <a:xfrm>
            <a:off x="838200" y="365126"/>
            <a:ext cx="9251022" cy="600646"/>
          </a:xfrm>
        </p:spPr>
        <p:txBody>
          <a:bodyPr>
            <a:normAutofit fontScale="90000"/>
          </a:bodyPr>
          <a:lstStyle/>
          <a:p>
            <a:r>
              <a:rPr lang="en-IN" dirty="0"/>
              <a:t>Spear Phishing</a:t>
            </a:r>
          </a:p>
        </p:txBody>
      </p:sp>
      <p:sp>
        <p:nvSpPr>
          <p:cNvPr id="3" name="Content Placeholder 2">
            <a:extLst>
              <a:ext uri="{FF2B5EF4-FFF2-40B4-BE49-F238E27FC236}">
                <a16:creationId xmlns:a16="http://schemas.microsoft.com/office/drawing/2014/main" id="{0027DDBE-CB09-BC1A-302B-71CA5035978D}"/>
              </a:ext>
            </a:extLst>
          </p:cNvPr>
          <p:cNvSpPr>
            <a:spLocks noGrp="1"/>
          </p:cNvSpPr>
          <p:nvPr>
            <p:ph idx="1"/>
          </p:nvPr>
        </p:nvSpPr>
        <p:spPr>
          <a:xfrm>
            <a:off x="838200" y="965772"/>
            <a:ext cx="10925710" cy="5527102"/>
          </a:xfrm>
        </p:spPr>
        <p:txBody>
          <a:bodyPr>
            <a:normAutofit/>
          </a:bodyPr>
          <a:lstStyle/>
          <a:p>
            <a:r>
              <a:rPr lang="en-US" sz="2400" dirty="0"/>
              <a:t>Spear phishing is a targeted type of phishing attack where attackers personalize fake messages to a specific individual or organization. Instead of sending bulk emails, they use details like the person’s name, job title, or company information to make the message more convincing.</a:t>
            </a:r>
          </a:p>
          <a:p>
            <a:endParaRPr lang="en-US" sz="2400" dirty="0"/>
          </a:p>
          <a:p>
            <a:r>
              <a:rPr lang="en-US" sz="2400" b="1" dirty="0"/>
              <a:t>Key Points:</a:t>
            </a:r>
          </a:p>
          <a:p>
            <a:pPr>
              <a:buFont typeface="Wingdings" panose="05000000000000000000" pitchFamily="2" charset="2"/>
              <a:buChar char="q"/>
            </a:pPr>
            <a:r>
              <a:rPr lang="en-US" sz="2400" b="1" dirty="0"/>
              <a:t>Personalization</a:t>
            </a:r>
            <a:r>
              <a:rPr lang="en-US" sz="2400" dirty="0"/>
              <a:t>: Attackers customize the message based on known details about the target, making it seem trustworthy.</a:t>
            </a:r>
          </a:p>
          <a:p>
            <a:pPr>
              <a:buFont typeface="Wingdings" panose="05000000000000000000" pitchFamily="2" charset="2"/>
              <a:buChar char="q"/>
            </a:pPr>
            <a:r>
              <a:rPr lang="en-US" sz="2400" b="1" dirty="0"/>
              <a:t>Trusted Source</a:t>
            </a:r>
            <a:r>
              <a:rPr lang="en-US" sz="2400" dirty="0"/>
              <a:t>: The email appears to come from someone familiar, like a colleague or boss, increasing the likelihood the person will respond.</a:t>
            </a:r>
          </a:p>
          <a:p>
            <a:pPr>
              <a:buFont typeface="Wingdings" panose="05000000000000000000" pitchFamily="2" charset="2"/>
              <a:buChar char="q"/>
            </a:pPr>
            <a:r>
              <a:rPr lang="en-US" sz="2400" b="1" dirty="0"/>
              <a:t>Targeted Objective</a:t>
            </a:r>
            <a:r>
              <a:rPr lang="en-US" sz="2400" dirty="0"/>
              <a:t>: Spear phishing aims to get sensitive information, access to accounts, or approval for unauthorized transactions.</a:t>
            </a:r>
          </a:p>
          <a:p>
            <a:endParaRPr lang="en-IN" dirty="0"/>
          </a:p>
        </p:txBody>
      </p:sp>
    </p:spTree>
    <p:extLst>
      <p:ext uri="{BB962C8B-B14F-4D97-AF65-F5344CB8AC3E}">
        <p14:creationId xmlns:p14="http://schemas.microsoft.com/office/powerpoint/2010/main" val="74491700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E44E-9AAC-31E0-EA1E-3A06A02E267F}"/>
              </a:ext>
            </a:extLst>
          </p:cNvPr>
          <p:cNvSpPr>
            <a:spLocks noGrp="1"/>
          </p:cNvSpPr>
          <p:nvPr>
            <p:ph type="title"/>
          </p:nvPr>
        </p:nvSpPr>
        <p:spPr>
          <a:xfrm>
            <a:off x="838200" y="365125"/>
            <a:ext cx="10515600" cy="919145"/>
          </a:xfrm>
        </p:spPr>
        <p:txBody>
          <a:bodyPr>
            <a:normAutofit/>
          </a:bodyPr>
          <a:lstStyle/>
          <a:p>
            <a:r>
              <a:rPr lang="en-US" dirty="0"/>
              <a:t>How to Spot and Avoid Spear Phishing:</a:t>
            </a:r>
            <a:endParaRPr lang="en-IN" dirty="0"/>
          </a:p>
        </p:txBody>
      </p:sp>
      <p:sp>
        <p:nvSpPr>
          <p:cNvPr id="3" name="Content Placeholder 2">
            <a:extLst>
              <a:ext uri="{FF2B5EF4-FFF2-40B4-BE49-F238E27FC236}">
                <a16:creationId xmlns:a16="http://schemas.microsoft.com/office/drawing/2014/main" id="{686D9641-3C98-0437-003D-5EF1D055DDEA}"/>
              </a:ext>
            </a:extLst>
          </p:cNvPr>
          <p:cNvSpPr>
            <a:spLocks noGrp="1"/>
          </p:cNvSpPr>
          <p:nvPr>
            <p:ph idx="1"/>
          </p:nvPr>
        </p:nvSpPr>
        <p:spPr>
          <a:xfrm>
            <a:off x="838200" y="1284270"/>
            <a:ext cx="10515600" cy="4541177"/>
          </a:xfrm>
        </p:spPr>
        <p:txBody>
          <a:bodyPr>
            <a:normAutofit/>
          </a:bodyPr>
          <a:lstStyle/>
          <a:p>
            <a:pPr>
              <a:buFont typeface="Wingdings" panose="05000000000000000000" pitchFamily="2" charset="2"/>
              <a:buChar char="ü"/>
            </a:pPr>
            <a:r>
              <a:rPr lang="en-US" sz="3200" b="1" dirty="0"/>
              <a:t>Verify any unexpected requests</a:t>
            </a:r>
            <a:r>
              <a:rPr lang="en-US" sz="3200" dirty="0"/>
              <a:t> with the supposed sender by calling or contacting them separately.</a:t>
            </a:r>
          </a:p>
          <a:p>
            <a:pPr>
              <a:buFont typeface="Wingdings" panose="05000000000000000000" pitchFamily="2" charset="2"/>
              <a:buChar char="ü"/>
            </a:pPr>
            <a:r>
              <a:rPr lang="en-US" sz="3200" b="1" dirty="0"/>
              <a:t>Be cautious of urgent messages</a:t>
            </a:r>
            <a:r>
              <a:rPr lang="en-US" sz="3200" dirty="0"/>
              <a:t> asking for confidential information or quick action.</a:t>
            </a:r>
          </a:p>
          <a:p>
            <a:pPr>
              <a:buFont typeface="Wingdings" panose="05000000000000000000" pitchFamily="2" charset="2"/>
              <a:buChar char="ü"/>
            </a:pPr>
            <a:r>
              <a:rPr lang="en-US" sz="3200" b="1" dirty="0"/>
              <a:t>Check email details</a:t>
            </a:r>
            <a:r>
              <a:rPr lang="en-US" sz="3200" dirty="0"/>
              <a:t> for minor inconsistencies in the sender’s email address or signature.</a:t>
            </a:r>
          </a:p>
          <a:p>
            <a:pPr>
              <a:buFont typeface="Wingdings" panose="05000000000000000000" pitchFamily="2" charset="2"/>
              <a:buChar char="ü"/>
            </a:pPr>
            <a:r>
              <a:rPr lang="en-US" sz="3200" dirty="0"/>
              <a:t>Spear phishing is dangerous because it feels personal, making it harder to detect than regular phishing.</a:t>
            </a:r>
          </a:p>
          <a:p>
            <a:pPr marL="0" indent="0">
              <a:buNone/>
            </a:pPr>
            <a:endParaRPr lang="en-IN" dirty="0"/>
          </a:p>
        </p:txBody>
      </p:sp>
    </p:spTree>
    <p:extLst>
      <p:ext uri="{BB962C8B-B14F-4D97-AF65-F5344CB8AC3E}">
        <p14:creationId xmlns:p14="http://schemas.microsoft.com/office/powerpoint/2010/main" val="4091200636"/>
      </p:ext>
    </p:extLst>
  </p:cSld>
  <p:clrMapOvr>
    <a:masterClrMapping/>
  </p:clrMapOvr>
  <p:transition spd="slow">
    <p:wheel spokes="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1830</TotalTime>
  <Words>2503</Words>
  <Application>Microsoft Office PowerPoint</Application>
  <PresentationFormat>Widescreen</PresentationFormat>
  <Paragraphs>177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Rockwell</vt:lpstr>
      <vt:lpstr>Rockwell Condensed</vt:lpstr>
      <vt:lpstr>Wingdings</vt:lpstr>
      <vt:lpstr>Wood Type</vt:lpstr>
      <vt:lpstr>PHISHING AWARENESS TRAINING</vt:lpstr>
      <vt:lpstr>PHISHING</vt:lpstr>
      <vt:lpstr>How phishing typically works: </vt:lpstr>
      <vt:lpstr>Why phishing is a major threat ?</vt:lpstr>
      <vt:lpstr>Types of Phishing</vt:lpstr>
      <vt:lpstr>Email Phishing</vt:lpstr>
      <vt:lpstr>How to Spot and Avoid Phishing:</vt:lpstr>
      <vt:lpstr>Spear Phishing</vt:lpstr>
      <vt:lpstr>How to Spot and Avoid Spear Phishing:</vt:lpstr>
      <vt:lpstr>Whaling</vt:lpstr>
      <vt:lpstr>How to Spot and Avoid Whaling: </vt:lpstr>
      <vt:lpstr>Smishing (SMS Phishing)</vt:lpstr>
      <vt:lpstr>How to Spot and Avoid Smishing:</vt:lpstr>
      <vt:lpstr>Vishing (Voice Phishing)</vt:lpstr>
      <vt:lpstr>How to Spot and Avoid Vishing:</vt:lpstr>
      <vt:lpstr>Clone Phishing </vt:lpstr>
      <vt:lpstr>How to Spot and Avoid Clone Phishing:</vt:lpstr>
      <vt:lpstr>Business Email Compromise (BEC)</vt:lpstr>
      <vt:lpstr>How to Spot and Avoid BEC:</vt:lpstr>
      <vt:lpstr>Angler Phishing (Social Media Phishing)</vt:lpstr>
      <vt:lpstr>How to Spot and Avoid Angler Phishing:</vt:lpstr>
      <vt:lpstr>Recognizing Phishing Attempts</vt:lpstr>
      <vt:lpstr>PowerPoint Presentation</vt:lpstr>
      <vt:lpstr>What to Do if You Suspect Phishing</vt:lpstr>
      <vt:lpstr>Real-World Case Studies</vt:lpstr>
      <vt:lpstr>PowerPoint Presentation</vt:lpstr>
      <vt:lpstr>Prevention Tips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Chikkala Sai Bhargav</dc:creator>
  <cp:lastModifiedBy>Chikkala Sai Bhargav</cp:lastModifiedBy>
  <cp:revision>12</cp:revision>
  <dcterms:created xsi:type="dcterms:W3CDTF">2024-11-18T07:36:27Z</dcterms:created>
  <dcterms:modified xsi:type="dcterms:W3CDTF">2024-11-19T14:06:41Z</dcterms:modified>
</cp:coreProperties>
</file>