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0"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360" userDrawn="1">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6" autoAdjust="0"/>
    <p:restoredTop sz="94694" autoAdjust="0"/>
  </p:normalViewPr>
  <p:slideViewPr>
    <p:cSldViewPr snapToGrid="0" snapToObjects="1" showGuides="1">
      <p:cViewPr varScale="1">
        <p:scale>
          <a:sx n="15" d="100"/>
          <a:sy n="15" d="100"/>
        </p:scale>
        <p:origin x="1973" y="110"/>
      </p:cViewPr>
      <p:guideLst>
        <p:guide orient="horz" pos="3318"/>
        <p:guide orient="horz" pos="360"/>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14-Nov-23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14-Nov-23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19" name="Table 18">
            <a:extLst>
              <a:ext uri="{FF2B5EF4-FFF2-40B4-BE49-F238E27FC236}">
                <a16:creationId xmlns:a16="http://schemas.microsoft.com/office/drawing/2014/main" id="{74B9960F-A8EE-924B-95C8-F3554C5A6C33}"/>
              </a:ext>
            </a:extLst>
          </p:cNvPr>
          <p:cNvGraphicFramePr>
            <a:graphicFrameLocks noGrp="1"/>
          </p:cNvGraphicFramePr>
          <p:nvPr userDrawn="1">
            <p:extLst>
              <p:ext uri="{D42A27DB-BD31-4B8C-83A1-F6EECF244321}">
                <p14:modId xmlns:p14="http://schemas.microsoft.com/office/powerpoint/2010/main" val="70537123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1" name="Table 20">
            <a:extLst>
              <a:ext uri="{FF2B5EF4-FFF2-40B4-BE49-F238E27FC236}">
                <a16:creationId xmlns:a16="http://schemas.microsoft.com/office/drawing/2014/main" id="{A4F3EC16-686C-AF4E-9849-528B1757E582}"/>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19" name="Table 18">
            <a:extLst>
              <a:ext uri="{FF2B5EF4-FFF2-40B4-BE49-F238E27FC236}">
                <a16:creationId xmlns:a16="http://schemas.microsoft.com/office/drawing/2014/main" id="{6790D863-FD15-EA4E-A05E-375195D23619}"/>
              </a:ext>
            </a:extLst>
          </p:cNvPr>
          <p:cNvGraphicFramePr>
            <a:graphicFrameLocks noGrp="1"/>
          </p:cNvGraphicFramePr>
          <p:nvPr userDrawn="1">
            <p:extLst>
              <p:ext uri="{D42A27DB-BD31-4B8C-83A1-F6EECF244321}">
                <p14:modId xmlns:p14="http://schemas.microsoft.com/office/powerpoint/2010/main" val="70537123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1" name="Table 20">
            <a:extLst>
              <a:ext uri="{FF2B5EF4-FFF2-40B4-BE49-F238E27FC236}">
                <a16:creationId xmlns:a16="http://schemas.microsoft.com/office/drawing/2014/main" id="{B26B214C-BA5C-1B49-A702-48ED80A7614D}"/>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20" name="Table 19">
            <a:extLst>
              <a:ext uri="{FF2B5EF4-FFF2-40B4-BE49-F238E27FC236}">
                <a16:creationId xmlns:a16="http://schemas.microsoft.com/office/drawing/2014/main" id="{26FD40EC-D669-0D47-9426-C7D33C6C9911}"/>
              </a:ext>
            </a:extLst>
          </p:cNvPr>
          <p:cNvGraphicFramePr>
            <a:graphicFrameLocks noGrp="1"/>
          </p:cNvGraphicFramePr>
          <p:nvPr userDrawn="1">
            <p:extLst>
              <p:ext uri="{D42A27DB-BD31-4B8C-83A1-F6EECF244321}">
                <p14:modId xmlns:p14="http://schemas.microsoft.com/office/powerpoint/2010/main" val="70537123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8" name="Table 17">
            <a:extLst>
              <a:ext uri="{FF2B5EF4-FFF2-40B4-BE49-F238E27FC236}">
                <a16:creationId xmlns:a16="http://schemas.microsoft.com/office/drawing/2014/main" id="{67726B5F-5361-F845-9625-65EF550C6168}"/>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373CB-1540-4ED3-DEBC-261E4DFF6B2F}"/>
              </a:ext>
            </a:extLst>
          </p:cNvPr>
          <p:cNvSpPr>
            <a:spLocks noGrp="1"/>
          </p:cNvSpPr>
          <p:nvPr>
            <p:ph type="body" sz="quarter" idx="10"/>
          </p:nvPr>
        </p:nvSpPr>
        <p:spPr>
          <a:xfrm>
            <a:off x="649301" y="6486853"/>
            <a:ext cx="10056813" cy="1233777"/>
          </a:xfrm>
        </p:spPr>
        <p:txBody>
          <a:bodyPr/>
          <a:lstStyle/>
          <a:p>
            <a:pPr algn="just">
              <a:lnSpc>
                <a:spcPct val="150000"/>
              </a:lnSpc>
            </a:pPr>
            <a:r>
              <a:rPr lang="en-US" sz="3800" dirty="0"/>
              <a:t>To detect anomalies in multivariate time series .</a:t>
            </a:r>
          </a:p>
        </p:txBody>
      </p:sp>
      <p:sp>
        <p:nvSpPr>
          <p:cNvPr id="3" name="Text Placeholder 2">
            <a:extLst>
              <a:ext uri="{FF2B5EF4-FFF2-40B4-BE49-F238E27FC236}">
                <a16:creationId xmlns:a16="http://schemas.microsoft.com/office/drawing/2014/main" id="{1FBCC76B-F04A-28A6-D533-12D7CEF3A050}"/>
              </a:ext>
            </a:extLst>
          </p:cNvPr>
          <p:cNvSpPr>
            <a:spLocks noGrp="1"/>
          </p:cNvSpPr>
          <p:nvPr>
            <p:ph type="body" sz="quarter" idx="11"/>
          </p:nvPr>
        </p:nvSpPr>
        <p:spPr>
          <a:xfrm>
            <a:off x="477827" y="4674099"/>
            <a:ext cx="10048875" cy="1785096"/>
          </a:xfrm>
        </p:spPr>
        <p:txBody>
          <a:bodyPr/>
          <a:lstStyle/>
          <a:p>
            <a:endParaRPr lang="en-US" sz="3200" dirty="0">
              <a:latin typeface="Times New Roman" panose="02020603050405020304" pitchFamily="18" charset="0"/>
              <a:cs typeface="Times New Roman" panose="02020603050405020304" pitchFamily="18" charset="0"/>
            </a:endParaRPr>
          </a:p>
          <a:p>
            <a:r>
              <a:rPr lang="en-US" sz="6000" dirty="0">
                <a:latin typeface="Times New Roman" panose="02020603050405020304" pitchFamily="18" charset="0"/>
                <a:cs typeface="Times New Roman" panose="02020603050405020304" pitchFamily="18" charset="0"/>
              </a:rPr>
              <a:t>AIM</a:t>
            </a:r>
          </a:p>
        </p:txBody>
      </p:sp>
      <p:sp>
        <p:nvSpPr>
          <p:cNvPr id="4" name="Text Placeholder 3">
            <a:extLst>
              <a:ext uri="{FF2B5EF4-FFF2-40B4-BE49-F238E27FC236}">
                <a16:creationId xmlns:a16="http://schemas.microsoft.com/office/drawing/2014/main" id="{12387ED1-0F34-FA33-CBDD-90FB9945513C}"/>
              </a:ext>
            </a:extLst>
          </p:cNvPr>
          <p:cNvSpPr>
            <a:spLocks noGrp="1"/>
          </p:cNvSpPr>
          <p:nvPr>
            <p:ph type="body" sz="quarter" idx="20"/>
          </p:nvPr>
        </p:nvSpPr>
        <p:spPr>
          <a:xfrm>
            <a:off x="448009" y="7916438"/>
            <a:ext cx="10038662" cy="1107988"/>
          </a:xfrm>
        </p:spPr>
        <p:txBody>
          <a:bodyPr/>
          <a:lstStyle/>
          <a:p>
            <a:r>
              <a:rPr lang="en-US" sz="6000" dirty="0">
                <a:latin typeface="Times New Roman" panose="02020603050405020304" pitchFamily="18" charset="0"/>
                <a:cs typeface="Times New Roman" panose="02020603050405020304" pitchFamily="18" charset="0"/>
              </a:rPr>
              <a:t>OBJECTIVES</a:t>
            </a:r>
          </a:p>
        </p:txBody>
      </p:sp>
      <p:sp>
        <p:nvSpPr>
          <p:cNvPr id="5" name="Text Placeholder 4">
            <a:extLst>
              <a:ext uri="{FF2B5EF4-FFF2-40B4-BE49-F238E27FC236}">
                <a16:creationId xmlns:a16="http://schemas.microsoft.com/office/drawing/2014/main" id="{34BCF4B6-31C8-A0DD-6F12-5396CF209422}"/>
              </a:ext>
            </a:extLst>
          </p:cNvPr>
          <p:cNvSpPr>
            <a:spLocks noGrp="1"/>
          </p:cNvSpPr>
          <p:nvPr>
            <p:ph type="body" sz="quarter" idx="21"/>
          </p:nvPr>
        </p:nvSpPr>
        <p:spPr>
          <a:xfrm>
            <a:off x="11428410" y="18774379"/>
            <a:ext cx="10047018" cy="6370003"/>
          </a:xfrm>
        </p:spPr>
        <p:txBody>
          <a:bodyPr/>
          <a:lstStyle/>
          <a:p>
            <a:pPr algn="ctr"/>
            <a:r>
              <a:rPr lang="en-US" sz="6000" b="1" u="sng" dirty="0"/>
              <a:t>METHODOLOGY</a:t>
            </a:r>
          </a:p>
          <a:p>
            <a:endParaRPr lang="en-US" sz="3600" b="1" dirty="0"/>
          </a:p>
          <a:p>
            <a:pPr marL="742950" indent="-742950">
              <a:buAutoNum type="arabicPeriod"/>
            </a:pPr>
            <a:r>
              <a:rPr lang="en-US" sz="4000" b="1" i="1" dirty="0"/>
              <a:t>Angle between subspaces </a:t>
            </a:r>
            <a:r>
              <a:rPr lang="en-US" sz="4000" i="1" dirty="0"/>
              <a:t>:</a:t>
            </a:r>
          </a:p>
          <a:p>
            <a:r>
              <a:rPr lang="en-US" sz="3600" dirty="0"/>
              <a:t>             </a:t>
            </a:r>
          </a:p>
          <a:p>
            <a:endParaRPr lang="en-US" sz="3600" dirty="0"/>
          </a:p>
          <a:p>
            <a:r>
              <a:rPr lang="en-US" sz="3600" dirty="0"/>
              <a:t>                                 </a:t>
            </a:r>
          </a:p>
        </p:txBody>
      </p:sp>
      <p:sp>
        <p:nvSpPr>
          <p:cNvPr id="6" name="Text Placeholder 5">
            <a:extLst>
              <a:ext uri="{FF2B5EF4-FFF2-40B4-BE49-F238E27FC236}">
                <a16:creationId xmlns:a16="http://schemas.microsoft.com/office/drawing/2014/main" id="{3A254BAC-6C6E-80D0-DC22-B30F88B5D18C}"/>
              </a:ext>
            </a:extLst>
          </p:cNvPr>
          <p:cNvSpPr>
            <a:spLocks noGrp="1"/>
          </p:cNvSpPr>
          <p:nvPr>
            <p:ph type="body" sz="quarter" idx="22"/>
          </p:nvPr>
        </p:nvSpPr>
        <p:spPr>
          <a:xfrm>
            <a:off x="11428411" y="5076035"/>
            <a:ext cx="10048875" cy="2714581"/>
          </a:xfrm>
        </p:spPr>
        <p:txBody>
          <a:bodyPr/>
          <a:lstStyle/>
          <a:p>
            <a:r>
              <a:rPr lang="en-US" dirty="0"/>
              <a:t> </a:t>
            </a:r>
            <a:r>
              <a:rPr lang="en-US" sz="6000" b="1" dirty="0">
                <a:latin typeface="Times New Roman" panose="02020603050405020304" pitchFamily="18" charset="0"/>
                <a:cs typeface="Times New Roman" panose="02020603050405020304" pitchFamily="18" charset="0"/>
              </a:rPr>
              <a:t>EXPLORATORY DATA ANALYSIS (EDA)</a:t>
            </a:r>
          </a:p>
          <a:p>
            <a:endParaRPr lang="en-US" dirty="0"/>
          </a:p>
        </p:txBody>
      </p:sp>
      <p:sp>
        <p:nvSpPr>
          <p:cNvPr id="7" name="Text Placeholder 6">
            <a:extLst>
              <a:ext uri="{FF2B5EF4-FFF2-40B4-BE49-F238E27FC236}">
                <a16:creationId xmlns:a16="http://schemas.microsoft.com/office/drawing/2014/main" id="{286348DC-FF71-3623-1CAF-BB310859285B}"/>
              </a:ext>
            </a:extLst>
          </p:cNvPr>
          <p:cNvSpPr>
            <a:spLocks noGrp="1"/>
          </p:cNvSpPr>
          <p:nvPr>
            <p:ph type="body" sz="quarter" idx="23"/>
          </p:nvPr>
        </p:nvSpPr>
        <p:spPr>
          <a:xfrm>
            <a:off x="22448845" y="4674098"/>
            <a:ext cx="10048874" cy="5243401"/>
          </a:xfrm>
        </p:spPr>
        <p:txBody>
          <a:bodyPr/>
          <a:lstStyle/>
          <a:p>
            <a:pPr marL="742950" indent="-742950">
              <a:buFont typeface="+mj-lt"/>
              <a:buAutoNum type="arabicPeriod" startAt="2"/>
            </a:pPr>
            <a:r>
              <a:rPr lang="en-US" sz="4000" b="1" i="1" dirty="0"/>
              <a:t>PCA between matrices</a:t>
            </a:r>
            <a:r>
              <a:rPr lang="en-US" sz="4000" dirty="0"/>
              <a:t>: </a:t>
            </a:r>
          </a:p>
          <a:p>
            <a:pPr algn="just">
              <a:lnSpc>
                <a:spcPct val="150000"/>
              </a:lnSpc>
              <a:spcAft>
                <a:spcPts val="50"/>
              </a:spcAft>
            </a:pPr>
            <a:r>
              <a:rPr lang="en-US" sz="3600" dirty="0"/>
              <a:t>We consider the 30 min observation for anomaly detection , which gives us a 6*6 matrix for each 30 min time stamp. The PCA is measured between two 6*6 matrices, and the components defining maximum variance are considered.</a:t>
            </a:r>
          </a:p>
        </p:txBody>
      </p:sp>
      <p:sp>
        <p:nvSpPr>
          <p:cNvPr id="8" name="Text Placeholder 7">
            <a:extLst>
              <a:ext uri="{FF2B5EF4-FFF2-40B4-BE49-F238E27FC236}">
                <a16:creationId xmlns:a16="http://schemas.microsoft.com/office/drawing/2014/main" id="{FE132F89-2B9F-3731-50EA-6BC578CC9279}"/>
              </a:ext>
            </a:extLst>
          </p:cNvPr>
          <p:cNvSpPr>
            <a:spLocks noGrp="1"/>
          </p:cNvSpPr>
          <p:nvPr>
            <p:ph type="body" sz="quarter" idx="24"/>
          </p:nvPr>
        </p:nvSpPr>
        <p:spPr>
          <a:xfrm>
            <a:off x="22427582" y="12380761"/>
            <a:ext cx="10058400" cy="1794690"/>
          </a:xfrm>
        </p:spPr>
        <p:txBody>
          <a:bodyPr/>
          <a:lstStyle/>
          <a:p>
            <a:r>
              <a:rPr lang="en-US" sz="5400" dirty="0">
                <a:latin typeface="Times New Roman" panose="02020603050405020304" pitchFamily="18" charset="0"/>
                <a:cs typeface="Times New Roman" panose="02020603050405020304" pitchFamily="18" charset="0"/>
              </a:rPr>
              <a:t>RESULTS</a:t>
            </a:r>
            <a:endParaRPr lang="en-US" sz="2000" i="1" u="none" dirty="0">
              <a:latin typeface="Times New Roman" panose="02020603050405020304" pitchFamily="18" charset="0"/>
              <a:cs typeface="Times New Roman" panose="02020603050405020304" pitchFamily="18" charset="0"/>
            </a:endParaRPr>
          </a:p>
          <a:p>
            <a:r>
              <a:rPr lang="en-US" sz="4400" i="1" u="none" dirty="0">
                <a:latin typeface="Times New Roman" panose="02020603050405020304" pitchFamily="18" charset="0"/>
                <a:cs typeface="Times New Roman" panose="02020603050405020304" pitchFamily="18" charset="0"/>
              </a:rPr>
              <a:t>Anomalies across features</a:t>
            </a:r>
          </a:p>
          <a:p>
            <a:endParaRPr lang="en-US" dirty="0"/>
          </a:p>
          <a:p>
            <a:endParaRPr lang="en-US" dirty="0"/>
          </a:p>
          <a:p>
            <a:endParaRPr lang="en-US" dirty="0"/>
          </a:p>
          <a:p>
            <a:endParaRPr lang="en-US" dirty="0"/>
          </a:p>
        </p:txBody>
      </p:sp>
      <p:sp>
        <p:nvSpPr>
          <p:cNvPr id="9" name="Text Placeholder 8">
            <a:extLst>
              <a:ext uri="{FF2B5EF4-FFF2-40B4-BE49-F238E27FC236}">
                <a16:creationId xmlns:a16="http://schemas.microsoft.com/office/drawing/2014/main" id="{7A19826E-7718-B9FF-84AF-E062B72E52C6}"/>
              </a:ext>
            </a:extLst>
          </p:cNvPr>
          <p:cNvSpPr>
            <a:spLocks noGrp="1"/>
          </p:cNvSpPr>
          <p:nvPr>
            <p:ph type="body" sz="quarter" idx="25"/>
          </p:nvPr>
        </p:nvSpPr>
        <p:spPr>
          <a:xfrm>
            <a:off x="33519183" y="26828149"/>
            <a:ext cx="9738971" cy="3751403"/>
          </a:xfrm>
        </p:spPr>
        <p:txBody>
          <a:bodyPr/>
          <a:lstStyle/>
          <a:p>
            <a:r>
              <a:rPr lang="en-US" sz="5400" dirty="0">
                <a:latin typeface="Times New Roman" panose="02020603050405020304" pitchFamily="18" charset="0"/>
                <a:cs typeface="Times New Roman" panose="02020603050405020304" pitchFamily="18" charset="0"/>
              </a:rPr>
              <a:t>CONCLUSION</a:t>
            </a:r>
          </a:p>
          <a:p>
            <a:pPr algn="just">
              <a:lnSpc>
                <a:spcPct val="150000"/>
              </a:lnSpc>
            </a:pPr>
            <a:r>
              <a:rPr lang="en-US" sz="3800" b="0" u="none" dirty="0">
                <a:latin typeface="Times New Roman" panose="02020603050405020304" pitchFamily="18" charset="0"/>
                <a:cs typeface="Times New Roman" panose="02020603050405020304" pitchFamily="18" charset="0"/>
              </a:rPr>
              <a:t>The ratio of anomalies to non-anomalies may or may not vary with the change in duration consideration.</a:t>
            </a:r>
          </a:p>
        </p:txBody>
      </p:sp>
      <p:sp>
        <p:nvSpPr>
          <p:cNvPr id="10" name="Text Placeholder 9">
            <a:extLst>
              <a:ext uri="{FF2B5EF4-FFF2-40B4-BE49-F238E27FC236}">
                <a16:creationId xmlns:a16="http://schemas.microsoft.com/office/drawing/2014/main" id="{CE5EDF4E-9457-1C89-A185-267D42F9579B}"/>
              </a:ext>
            </a:extLst>
          </p:cNvPr>
          <p:cNvSpPr>
            <a:spLocks noGrp="1"/>
          </p:cNvSpPr>
          <p:nvPr>
            <p:ph type="body" sz="quarter" idx="26"/>
          </p:nvPr>
        </p:nvSpPr>
        <p:spPr>
          <a:xfrm>
            <a:off x="33422043" y="4674096"/>
            <a:ext cx="10047018" cy="2476981"/>
          </a:xfrm>
        </p:spPr>
        <p:txBody>
          <a:bodyPr/>
          <a:lstStyle/>
          <a:p>
            <a:pPr algn="ctr"/>
            <a:r>
              <a:rPr lang="en-US" sz="4400" b="1" i="1" dirty="0"/>
              <a:t>Timestamps under which the powerplant works perfectly five plotted across six features. </a:t>
            </a:r>
          </a:p>
          <a:p>
            <a:endParaRPr lang="en-US" sz="4000" dirty="0"/>
          </a:p>
        </p:txBody>
      </p:sp>
      <p:sp>
        <p:nvSpPr>
          <p:cNvPr id="15" name="Text Placeholder 14">
            <a:extLst>
              <a:ext uri="{FF2B5EF4-FFF2-40B4-BE49-F238E27FC236}">
                <a16:creationId xmlns:a16="http://schemas.microsoft.com/office/drawing/2014/main" id="{18160E76-1519-A840-CA50-07C3D05D7AD9}"/>
              </a:ext>
            </a:extLst>
          </p:cNvPr>
          <p:cNvSpPr>
            <a:spLocks noGrp="1"/>
          </p:cNvSpPr>
          <p:nvPr>
            <p:ph type="body" sz="quarter" idx="96"/>
          </p:nvPr>
        </p:nvSpPr>
        <p:spPr>
          <a:xfrm>
            <a:off x="441778" y="9228369"/>
            <a:ext cx="10067027" cy="19639200"/>
          </a:xfrm>
        </p:spPr>
        <p:txBody>
          <a:bodyPr/>
          <a:lstStyle/>
          <a:p>
            <a:pPr marL="342900" indent="-342900" algn="just">
              <a:lnSpc>
                <a:spcPct val="150000"/>
              </a:lnSpc>
              <a:buFont typeface="Arial" panose="020B0604020202020204" pitchFamily="34" charset="0"/>
              <a:buChar char="•"/>
            </a:pPr>
            <a:r>
              <a:rPr lang="en-US" sz="3800" dirty="0"/>
              <a:t>Convert multivariate to univariate time series using dimensionality reduction techniques.</a:t>
            </a:r>
          </a:p>
          <a:p>
            <a:pPr marL="342900" indent="-342900" algn="just">
              <a:lnSpc>
                <a:spcPct val="150000"/>
              </a:lnSpc>
              <a:buFont typeface="Arial" panose="020B0604020202020204" pitchFamily="34" charset="0"/>
              <a:buChar char="•"/>
            </a:pPr>
            <a:r>
              <a:rPr lang="en-US" sz="3800" dirty="0"/>
              <a:t>Detect anomalies in the data  throughout all the features.</a:t>
            </a:r>
            <a:endParaRPr lang="en-US" sz="3600" b="1" dirty="0">
              <a:latin typeface="Calibri" panose="020F0502020204030204" pitchFamily="34" charset="0"/>
              <a:ea typeface="Calibri" panose="020F0502020204030204" pitchFamily="34" charset="0"/>
              <a:cs typeface="Calibri" panose="020F0502020204030204" pitchFamily="34" charset="0"/>
            </a:endParaRPr>
          </a:p>
          <a:p>
            <a:pPr algn="ctr"/>
            <a:r>
              <a:rPr lang="en-US" sz="6000" b="1" u="sng" dirty="0">
                <a:ea typeface="Calibri" panose="020F0502020204030204" pitchFamily="34" charset="0"/>
              </a:rPr>
              <a:t>DATA</a:t>
            </a:r>
          </a:p>
          <a:p>
            <a:pPr algn="ctr"/>
            <a:endParaRPr lang="en-US" sz="2000" b="1" u="sng" dirty="0">
              <a:latin typeface="Calibri" panose="020F0502020204030204" pitchFamily="34" charset="0"/>
              <a:ea typeface="Calibri" panose="020F0502020204030204" pitchFamily="34" charset="0"/>
              <a:cs typeface="Calibri" panose="020F0502020204030204" pitchFamily="34" charset="0"/>
            </a:endParaRPr>
          </a:p>
          <a:p>
            <a:pPr marL="280988" indent="-280988" algn="just">
              <a:lnSpc>
                <a:spcPct val="150000"/>
              </a:lnSpc>
              <a:buFont typeface="Arial" panose="020B0604020202020204" pitchFamily="34" charset="0"/>
              <a:buChar char="•"/>
            </a:pPr>
            <a:r>
              <a:rPr lang="en-US" sz="3800" dirty="0">
                <a:ea typeface="Calibri" panose="020F0502020204030204" pitchFamily="34" charset="0"/>
              </a:rPr>
              <a:t>The data consists of 6 features and a large number of sensor data , where each time stamp corresponds to 5 minutes.</a:t>
            </a:r>
            <a:r>
              <a:rPr lang="en-US" sz="3800" b="1" dirty="0">
                <a:latin typeface="Calibri" panose="020F0502020204030204" pitchFamily="34" charset="0"/>
                <a:ea typeface="Calibri" panose="020F0502020204030204" pitchFamily="34" charset="0"/>
                <a:cs typeface="Calibri" panose="020F0502020204030204" pitchFamily="34" charset="0"/>
              </a:rPr>
              <a:t>  </a:t>
            </a:r>
          </a:p>
          <a:p>
            <a:pPr marL="280988" indent="-280988" algn="just">
              <a:lnSpc>
                <a:spcPct val="150000"/>
              </a:lnSpc>
              <a:buFont typeface="Arial" panose="020B0604020202020204" pitchFamily="34" charset="0"/>
              <a:buChar char="•"/>
            </a:pPr>
            <a:r>
              <a:rPr lang="en-US" sz="3800" dirty="0">
                <a:ea typeface="Calibri" panose="020F0502020204030204" pitchFamily="34" charset="0"/>
              </a:rPr>
              <a:t>The data considered has only continuous columns.</a:t>
            </a:r>
          </a:p>
          <a:p>
            <a:r>
              <a:rPr lang="en-US" sz="3600" dirty="0">
                <a:ea typeface="Calibri" panose="020F0502020204030204" pitchFamily="34" charset="0"/>
              </a:rPr>
              <a:t>                             </a:t>
            </a:r>
          </a:p>
          <a:p>
            <a:r>
              <a:rPr lang="en-US" sz="3600" b="1" dirty="0">
                <a:ea typeface="Calibri" panose="020F0502020204030204" pitchFamily="34" charset="0"/>
              </a:rPr>
              <a:t>                       </a:t>
            </a:r>
            <a:r>
              <a:rPr lang="en-US" sz="4400" b="1" u="sng" dirty="0" err="1">
                <a:ea typeface="Calibri" panose="020F0502020204030204" pitchFamily="34" charset="0"/>
              </a:rPr>
              <a:t>continuous_cols</a:t>
            </a:r>
            <a:endParaRPr lang="en-US" sz="3600" b="1" u="sng" dirty="0">
              <a:ea typeface="Calibri" panose="020F0502020204030204" pitchFamily="34" charset="0"/>
            </a:endParaRPr>
          </a:p>
          <a:p>
            <a:pPr marL="2625725"/>
            <a:endParaRPr lang="en-US" sz="3600" b="1" dirty="0">
              <a:ea typeface="Calibri" panose="020F0502020204030204" pitchFamily="34" charset="0"/>
            </a:endParaRPr>
          </a:p>
          <a:p>
            <a:pPr marL="2625725" algn="just"/>
            <a:r>
              <a:rPr lang="en-US" sz="3600" b="1" i="1" dirty="0">
                <a:ea typeface="Calibri" panose="020F0502020204030204" pitchFamily="34" charset="0"/>
              </a:rPr>
              <a:t>Cyclone_ Inlet _Gas _Temp</a:t>
            </a:r>
          </a:p>
          <a:p>
            <a:pPr marL="2625725" algn="just"/>
            <a:endParaRPr lang="en-US" sz="3600" b="1" i="1" dirty="0">
              <a:ea typeface="Calibri" panose="020F0502020204030204" pitchFamily="34" charset="0"/>
            </a:endParaRPr>
          </a:p>
          <a:p>
            <a:pPr marL="2625725" algn="just"/>
            <a:r>
              <a:rPr lang="en-US" sz="3600" b="1" i="1" dirty="0" err="1">
                <a:ea typeface="Calibri" panose="020F0502020204030204" pitchFamily="34" charset="0"/>
              </a:rPr>
              <a:t>Cyclone_Material_Temp</a:t>
            </a:r>
            <a:endParaRPr lang="en-US" sz="3600" b="1" i="1" dirty="0">
              <a:ea typeface="Calibri" panose="020F0502020204030204" pitchFamily="34" charset="0"/>
            </a:endParaRPr>
          </a:p>
          <a:p>
            <a:pPr marL="2625725" algn="just"/>
            <a:endParaRPr lang="en-US" sz="3600" b="1" i="1" dirty="0">
              <a:ea typeface="Calibri" panose="020F0502020204030204" pitchFamily="34" charset="0"/>
            </a:endParaRPr>
          </a:p>
          <a:p>
            <a:pPr marL="2625725" algn="just"/>
            <a:r>
              <a:rPr lang="en-US" sz="3600" b="1" i="1" dirty="0" err="1">
                <a:ea typeface="Calibri" panose="020F0502020204030204" pitchFamily="34" charset="0"/>
              </a:rPr>
              <a:t>Cyclone_Outlet_Gas_Temp</a:t>
            </a:r>
            <a:endParaRPr lang="en-US" sz="3600" b="1" i="1" dirty="0">
              <a:ea typeface="Calibri" panose="020F0502020204030204" pitchFamily="34" charset="0"/>
            </a:endParaRPr>
          </a:p>
          <a:p>
            <a:pPr marL="2625725" algn="just"/>
            <a:endParaRPr lang="en-US" sz="3600" b="1" i="1" dirty="0">
              <a:ea typeface="Calibri" panose="020F0502020204030204" pitchFamily="34" charset="0"/>
            </a:endParaRPr>
          </a:p>
          <a:p>
            <a:pPr marL="2625725" algn="just"/>
            <a:r>
              <a:rPr lang="en-US" sz="3600" b="1" i="1" dirty="0" err="1">
                <a:ea typeface="Calibri" panose="020F0502020204030204" pitchFamily="34" charset="0"/>
              </a:rPr>
              <a:t>Cyclone_cone_draft</a:t>
            </a:r>
            <a:endParaRPr lang="en-US" sz="3600" b="1" i="1" dirty="0">
              <a:ea typeface="Calibri" panose="020F0502020204030204" pitchFamily="34" charset="0"/>
            </a:endParaRPr>
          </a:p>
          <a:p>
            <a:pPr marL="2625725" algn="just"/>
            <a:endParaRPr lang="en-US" sz="3600" b="1" i="1" dirty="0">
              <a:ea typeface="Calibri" panose="020F0502020204030204" pitchFamily="34" charset="0"/>
            </a:endParaRPr>
          </a:p>
          <a:p>
            <a:pPr marL="2625725" algn="just"/>
            <a:r>
              <a:rPr lang="en-US" sz="3600" b="1" i="1" dirty="0" err="1">
                <a:ea typeface="Calibri" panose="020F0502020204030204" pitchFamily="34" charset="0"/>
              </a:rPr>
              <a:t>Cyclone_Gas_Outlet_Temp</a:t>
            </a:r>
            <a:endParaRPr lang="en-US" sz="3600" b="1" i="1" dirty="0">
              <a:ea typeface="Calibri" panose="020F0502020204030204" pitchFamily="34" charset="0"/>
            </a:endParaRPr>
          </a:p>
          <a:p>
            <a:pPr marL="2625725" algn="just"/>
            <a:endParaRPr lang="en-US" sz="3600" b="1" i="1" dirty="0">
              <a:ea typeface="Calibri" panose="020F0502020204030204" pitchFamily="34" charset="0"/>
            </a:endParaRPr>
          </a:p>
          <a:p>
            <a:pPr marL="2625725" algn="just"/>
            <a:r>
              <a:rPr lang="en-US" sz="3600" b="1" i="1" dirty="0" err="1">
                <a:ea typeface="Calibri" panose="020F0502020204030204" pitchFamily="34" charset="0"/>
              </a:rPr>
              <a:t>Cyclone_Inlet_Draft</a:t>
            </a:r>
            <a:r>
              <a:rPr lang="en-US" sz="3600" b="1" i="1" dirty="0">
                <a:ea typeface="Calibri" panose="020F0502020204030204" pitchFamily="34" charset="0"/>
              </a:rPr>
              <a:t>      </a:t>
            </a:r>
            <a:r>
              <a:rPr lang="en-US" sz="3600" b="1" i="1" dirty="0">
                <a:latin typeface="Calibri" panose="020F0502020204030204" pitchFamily="34" charset="0"/>
                <a:ea typeface="Calibri" panose="020F0502020204030204" pitchFamily="34" charset="0"/>
                <a:cs typeface="Calibri" panose="020F0502020204030204" pitchFamily="34" charset="0"/>
              </a:rPr>
              <a:t>                          </a:t>
            </a:r>
          </a:p>
        </p:txBody>
      </p:sp>
      <p:sp>
        <p:nvSpPr>
          <p:cNvPr id="16" name="Text Placeholder 15">
            <a:extLst>
              <a:ext uri="{FF2B5EF4-FFF2-40B4-BE49-F238E27FC236}">
                <a16:creationId xmlns:a16="http://schemas.microsoft.com/office/drawing/2014/main" id="{A46235BA-9332-2DF6-0BE2-49490740FD66}"/>
              </a:ext>
            </a:extLst>
          </p:cNvPr>
          <p:cNvSpPr>
            <a:spLocks noGrp="1"/>
          </p:cNvSpPr>
          <p:nvPr>
            <p:ph type="body" sz="quarter" idx="150"/>
          </p:nvPr>
        </p:nvSpPr>
        <p:spPr/>
        <p:txBody>
          <a:bodyPr/>
          <a:lstStyle/>
          <a:p>
            <a:r>
              <a:rPr lang="en-US" dirty="0"/>
              <a:t>Under the guidance of Prof. Sudarshan N Acharya</a:t>
            </a:r>
          </a:p>
        </p:txBody>
      </p:sp>
      <p:sp>
        <p:nvSpPr>
          <p:cNvPr id="17" name="Text Placeholder 16">
            <a:extLst>
              <a:ext uri="{FF2B5EF4-FFF2-40B4-BE49-F238E27FC236}">
                <a16:creationId xmlns:a16="http://schemas.microsoft.com/office/drawing/2014/main" id="{405CC324-5ECA-DCDD-CACF-BCB0A56FEE33}"/>
              </a:ext>
            </a:extLst>
          </p:cNvPr>
          <p:cNvSpPr>
            <a:spLocks noGrp="1"/>
          </p:cNvSpPr>
          <p:nvPr>
            <p:ph type="body" sz="quarter" idx="151"/>
          </p:nvPr>
        </p:nvSpPr>
        <p:spPr/>
        <p:txBody>
          <a:bodyPr/>
          <a:lstStyle/>
          <a:p>
            <a:r>
              <a:rPr lang="en-US" i="1" dirty="0"/>
              <a:t>Keerthana K M, Sai </a:t>
            </a:r>
            <a:r>
              <a:rPr lang="en-US" i="1"/>
              <a:t>Disha D, </a:t>
            </a:r>
            <a:r>
              <a:rPr lang="en-US" i="1" dirty="0" err="1"/>
              <a:t>Sowbhagya</a:t>
            </a:r>
            <a:r>
              <a:rPr lang="en-US" i="1" dirty="0"/>
              <a:t> V </a:t>
            </a:r>
            <a:r>
              <a:rPr lang="en-US" i="1" dirty="0" err="1"/>
              <a:t>Kini</a:t>
            </a:r>
            <a:endParaRPr lang="en-US" i="1" dirty="0"/>
          </a:p>
        </p:txBody>
      </p:sp>
      <p:sp>
        <p:nvSpPr>
          <p:cNvPr id="18" name="Text Placeholder 17">
            <a:extLst>
              <a:ext uri="{FF2B5EF4-FFF2-40B4-BE49-F238E27FC236}">
                <a16:creationId xmlns:a16="http://schemas.microsoft.com/office/drawing/2014/main" id="{36392132-0123-1ED6-1F8D-2F3755DBC784}"/>
              </a:ext>
            </a:extLst>
          </p:cNvPr>
          <p:cNvSpPr>
            <a:spLocks noGrp="1"/>
          </p:cNvSpPr>
          <p:nvPr>
            <p:ph type="body" sz="quarter" idx="153"/>
          </p:nvPr>
        </p:nvSpPr>
        <p:spPr/>
        <p:txBody>
          <a:bodyPr/>
          <a:lstStyle/>
          <a:p>
            <a:r>
              <a:rPr lang="en-US" dirty="0"/>
              <a:t>Anomaly Detection In Time Series</a:t>
            </a:r>
          </a:p>
        </p:txBody>
      </p:sp>
      <p:sp>
        <p:nvSpPr>
          <p:cNvPr id="29" name="Arrow: Right 28">
            <a:extLst>
              <a:ext uri="{FF2B5EF4-FFF2-40B4-BE49-F238E27FC236}">
                <a16:creationId xmlns:a16="http://schemas.microsoft.com/office/drawing/2014/main" id="{02684860-3A0D-25AE-D5DC-EE71E793A97C}"/>
              </a:ext>
            </a:extLst>
          </p:cNvPr>
          <p:cNvSpPr/>
          <p:nvPr/>
        </p:nvSpPr>
        <p:spPr>
          <a:xfrm>
            <a:off x="2125569" y="21440053"/>
            <a:ext cx="856034" cy="389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B03B6B0D-3754-C542-ED1E-163FEF8809CE}"/>
              </a:ext>
            </a:extLst>
          </p:cNvPr>
          <p:cNvSpPr/>
          <p:nvPr/>
        </p:nvSpPr>
        <p:spPr>
          <a:xfrm>
            <a:off x="2108262" y="22765655"/>
            <a:ext cx="856034" cy="389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213F278C-C23F-79F2-467F-E32A7C597D30}"/>
              </a:ext>
            </a:extLst>
          </p:cNvPr>
          <p:cNvSpPr/>
          <p:nvPr/>
        </p:nvSpPr>
        <p:spPr>
          <a:xfrm>
            <a:off x="2108262" y="24071837"/>
            <a:ext cx="856034" cy="389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4B3F024-3B2F-CEC6-3061-EA4AFB8616B0}"/>
              </a:ext>
            </a:extLst>
          </p:cNvPr>
          <p:cNvSpPr/>
          <p:nvPr/>
        </p:nvSpPr>
        <p:spPr>
          <a:xfrm>
            <a:off x="2125569" y="25398104"/>
            <a:ext cx="856034" cy="389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6B13A784-28F2-4264-B65A-72AFD72E12ED}"/>
              </a:ext>
            </a:extLst>
          </p:cNvPr>
          <p:cNvSpPr/>
          <p:nvPr/>
        </p:nvSpPr>
        <p:spPr>
          <a:xfrm>
            <a:off x="2108262" y="26666421"/>
            <a:ext cx="856034" cy="389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9E85AF4B-1CF6-5485-D24E-EE737E1D6722}"/>
              </a:ext>
            </a:extLst>
          </p:cNvPr>
          <p:cNvSpPr/>
          <p:nvPr/>
        </p:nvSpPr>
        <p:spPr>
          <a:xfrm>
            <a:off x="2091800" y="27972603"/>
            <a:ext cx="856034" cy="389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a:extLst>
              <a:ext uri="{FF2B5EF4-FFF2-40B4-BE49-F238E27FC236}">
                <a16:creationId xmlns:a16="http://schemas.microsoft.com/office/drawing/2014/main" id="{16C9AEC9-86DA-1BCC-6C6E-0A4965758F8F}"/>
              </a:ext>
            </a:extLst>
          </p:cNvPr>
          <p:cNvPicPr>
            <a:picLocks noChangeAspect="1"/>
          </p:cNvPicPr>
          <p:nvPr/>
        </p:nvPicPr>
        <p:blipFill>
          <a:blip r:embed="rId2"/>
          <a:stretch>
            <a:fillRect/>
          </a:stretch>
        </p:blipFill>
        <p:spPr>
          <a:xfrm>
            <a:off x="13818325" y="21398286"/>
            <a:ext cx="4898875" cy="1529405"/>
          </a:xfrm>
          <a:prstGeom prst="rect">
            <a:avLst/>
          </a:prstGeom>
        </p:spPr>
      </p:pic>
      <p:pic>
        <p:nvPicPr>
          <p:cNvPr id="46" name="Picture 45">
            <a:extLst>
              <a:ext uri="{FF2B5EF4-FFF2-40B4-BE49-F238E27FC236}">
                <a16:creationId xmlns:a16="http://schemas.microsoft.com/office/drawing/2014/main" id="{1320B6F1-D200-6500-641A-D78273911800}"/>
              </a:ext>
            </a:extLst>
          </p:cNvPr>
          <p:cNvPicPr>
            <a:picLocks noChangeAspect="1"/>
          </p:cNvPicPr>
          <p:nvPr/>
        </p:nvPicPr>
        <p:blipFill>
          <a:blip r:embed="rId3"/>
          <a:stretch>
            <a:fillRect/>
          </a:stretch>
        </p:blipFill>
        <p:spPr>
          <a:xfrm>
            <a:off x="13145527" y="24910255"/>
            <a:ext cx="1755947" cy="780421"/>
          </a:xfrm>
          <a:prstGeom prst="rect">
            <a:avLst/>
          </a:prstGeom>
        </p:spPr>
      </p:pic>
      <p:pic>
        <p:nvPicPr>
          <p:cNvPr id="48" name="Picture 47" descr="A diagram of a point of a circle&#10;&#10;Description automatically generated with medium confidence">
            <a:extLst>
              <a:ext uri="{FF2B5EF4-FFF2-40B4-BE49-F238E27FC236}">
                <a16:creationId xmlns:a16="http://schemas.microsoft.com/office/drawing/2014/main" id="{DA676A16-9293-E364-CDA8-D64795707B1B}"/>
              </a:ext>
            </a:extLst>
          </p:cNvPr>
          <p:cNvPicPr>
            <a:picLocks noChangeAspect="1"/>
          </p:cNvPicPr>
          <p:nvPr/>
        </p:nvPicPr>
        <p:blipFill rotWithShape="1">
          <a:blip r:embed="rId4">
            <a:extLst>
              <a:ext uri="{28A0092B-C50C-407E-A947-70E740481C1C}">
                <a14:useLocalDpi xmlns:a14="http://schemas.microsoft.com/office/drawing/2010/main" val="0"/>
              </a:ext>
            </a:extLst>
          </a:blip>
          <a:srcRect l="5603" t="7508" r="8088" b="11801"/>
          <a:stretch/>
        </p:blipFill>
        <p:spPr>
          <a:xfrm>
            <a:off x="12386077" y="25754761"/>
            <a:ext cx="8293656" cy="4824791"/>
          </a:xfrm>
          <a:prstGeom prst="rect">
            <a:avLst/>
          </a:prstGeom>
        </p:spPr>
      </p:pic>
      <p:pic>
        <p:nvPicPr>
          <p:cNvPr id="50" name="Picture 49" descr="A graph of a graph&#10;&#10;Description automatically generated with medium confidence">
            <a:extLst>
              <a:ext uri="{FF2B5EF4-FFF2-40B4-BE49-F238E27FC236}">
                <a16:creationId xmlns:a16="http://schemas.microsoft.com/office/drawing/2014/main" id="{2A41C735-CF96-EF4F-9584-AE729EB873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8344" y="14313340"/>
            <a:ext cx="9933378" cy="16740554"/>
          </a:xfrm>
          <a:prstGeom prst="rect">
            <a:avLst/>
          </a:prstGeom>
        </p:spPr>
      </p:pic>
      <p:pic>
        <p:nvPicPr>
          <p:cNvPr id="54" name="Picture 53" descr="A graph of a number of lines&#10;&#10;Description automatically generated with medium confidence">
            <a:extLst>
              <a:ext uri="{FF2B5EF4-FFF2-40B4-BE49-F238E27FC236}">
                <a16:creationId xmlns:a16="http://schemas.microsoft.com/office/drawing/2014/main" id="{FC7B840A-D8FB-EAE1-2DF2-02CFDA88B8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64967" y="7352548"/>
            <a:ext cx="9899980" cy="18800808"/>
          </a:xfrm>
          <a:prstGeom prst="rect">
            <a:avLst/>
          </a:prstGeom>
        </p:spPr>
      </p:pic>
      <p:cxnSp>
        <p:nvCxnSpPr>
          <p:cNvPr id="12" name="Straight Connector 11">
            <a:extLst>
              <a:ext uri="{FF2B5EF4-FFF2-40B4-BE49-F238E27FC236}">
                <a16:creationId xmlns:a16="http://schemas.microsoft.com/office/drawing/2014/main" id="{8DF6ABDF-07DD-4978-AD34-63CC14F092BC}"/>
              </a:ext>
            </a:extLst>
          </p:cNvPr>
          <p:cNvCxnSpPr>
            <a:cxnSpLocks/>
          </p:cNvCxnSpPr>
          <p:nvPr/>
        </p:nvCxnSpPr>
        <p:spPr>
          <a:xfrm flipH="1">
            <a:off x="2091800" y="21508297"/>
            <a:ext cx="42000" cy="6803915"/>
          </a:xfrm>
          <a:prstGeom prst="line">
            <a:avLst/>
          </a:prstGeom>
        </p:spPr>
        <p:style>
          <a:lnRef idx="3">
            <a:schemeClr val="accent1"/>
          </a:lnRef>
          <a:fillRef idx="0">
            <a:schemeClr val="accent1"/>
          </a:fillRef>
          <a:effectRef idx="2">
            <a:schemeClr val="accent1"/>
          </a:effectRef>
          <a:fontRef idx="minor">
            <a:schemeClr val="tx1"/>
          </a:fontRef>
        </p:style>
      </p:cxnSp>
      <p:sp>
        <p:nvSpPr>
          <p:cNvPr id="19" name="Rectangle: Rounded Corners 18">
            <a:extLst>
              <a:ext uri="{FF2B5EF4-FFF2-40B4-BE49-F238E27FC236}">
                <a16:creationId xmlns:a16="http://schemas.microsoft.com/office/drawing/2014/main" id="{925626D9-C810-4CE1-966B-39A517D8FB3C}"/>
              </a:ext>
            </a:extLst>
          </p:cNvPr>
          <p:cNvSpPr/>
          <p:nvPr/>
        </p:nvSpPr>
        <p:spPr>
          <a:xfrm>
            <a:off x="12439116" y="7916438"/>
            <a:ext cx="5544084" cy="1930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Times New Roman" panose="02020603050405020304" pitchFamily="18" charset="0"/>
                <a:cs typeface="Times New Roman" panose="02020603050405020304" pitchFamily="18" charset="0"/>
              </a:rPr>
              <a:t>Finding missing values</a:t>
            </a:r>
            <a:endParaRPr lang="en-IN" sz="48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951FB025-D2AA-4AEE-8ED4-CD23E8BB2136}"/>
              </a:ext>
            </a:extLst>
          </p:cNvPr>
          <p:cNvSpPr/>
          <p:nvPr/>
        </p:nvSpPr>
        <p:spPr>
          <a:xfrm>
            <a:off x="12439116" y="10846785"/>
            <a:ext cx="5544084" cy="1930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Times New Roman" panose="02020603050405020304" pitchFamily="18" charset="0"/>
                <a:cs typeface="Times New Roman" panose="02020603050405020304" pitchFamily="18" charset="0"/>
              </a:rPr>
              <a:t>Linear Interpolation</a:t>
            </a:r>
            <a:endParaRPr lang="en-IN" sz="48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0CB97DF5-EA04-4484-82F1-C3A307E6F636}"/>
              </a:ext>
            </a:extLst>
          </p:cNvPr>
          <p:cNvSpPr/>
          <p:nvPr/>
        </p:nvSpPr>
        <p:spPr>
          <a:xfrm>
            <a:off x="12439116" y="13784630"/>
            <a:ext cx="5544084" cy="1930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Times New Roman" panose="02020603050405020304" pitchFamily="18" charset="0"/>
                <a:cs typeface="Times New Roman" panose="02020603050405020304" pitchFamily="18" charset="0"/>
              </a:rPr>
              <a:t>Standardization</a:t>
            </a:r>
            <a:endParaRPr lang="en-IN" sz="4800" dirty="0">
              <a:latin typeface="Times New Roman" panose="02020603050405020304" pitchFamily="18"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27019C9E-71F1-4ED0-84EF-9F59B6DC0A91}"/>
              </a:ext>
            </a:extLst>
          </p:cNvPr>
          <p:cNvSpPr/>
          <p:nvPr/>
        </p:nvSpPr>
        <p:spPr>
          <a:xfrm>
            <a:off x="12647785" y="16759162"/>
            <a:ext cx="5177521" cy="1440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Times New Roman" panose="02020603050405020304" pitchFamily="18" charset="0"/>
                <a:cs typeface="Times New Roman" panose="02020603050405020304" pitchFamily="18" charset="0"/>
              </a:rPr>
              <a:t>PCA</a:t>
            </a:r>
            <a:endParaRPr lang="en-IN" sz="4800" dirty="0">
              <a:latin typeface="Times New Roman" panose="02020603050405020304" pitchFamily="18" charset="0"/>
              <a:cs typeface="Times New Roman" panose="02020603050405020304" pitchFamily="18" charset="0"/>
            </a:endParaRPr>
          </a:p>
        </p:txBody>
      </p:sp>
      <p:sp>
        <p:nvSpPr>
          <p:cNvPr id="23" name="Arrow: Down 22">
            <a:extLst>
              <a:ext uri="{FF2B5EF4-FFF2-40B4-BE49-F238E27FC236}">
                <a16:creationId xmlns:a16="http://schemas.microsoft.com/office/drawing/2014/main" id="{D9D2AB81-8203-42F3-9A16-C7F8DD68C8FF}"/>
              </a:ext>
            </a:extLst>
          </p:cNvPr>
          <p:cNvSpPr/>
          <p:nvPr/>
        </p:nvSpPr>
        <p:spPr>
          <a:xfrm>
            <a:off x="14901474" y="9897770"/>
            <a:ext cx="619368" cy="958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0967EDE8-113D-4294-A519-9881359AD71B}"/>
              </a:ext>
            </a:extLst>
          </p:cNvPr>
          <p:cNvSpPr/>
          <p:nvPr/>
        </p:nvSpPr>
        <p:spPr>
          <a:xfrm>
            <a:off x="14901474" y="12816686"/>
            <a:ext cx="619368" cy="958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DA32070F-3D54-4597-A0A4-39768592B9F2}"/>
              </a:ext>
            </a:extLst>
          </p:cNvPr>
          <p:cNvSpPr/>
          <p:nvPr/>
        </p:nvSpPr>
        <p:spPr>
          <a:xfrm>
            <a:off x="14901474" y="15748801"/>
            <a:ext cx="619368" cy="958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Brace 23">
            <a:extLst>
              <a:ext uri="{FF2B5EF4-FFF2-40B4-BE49-F238E27FC236}">
                <a16:creationId xmlns:a16="http://schemas.microsoft.com/office/drawing/2014/main" id="{7C6FDC5C-4325-4391-ADFA-32734C19F4C6}"/>
              </a:ext>
            </a:extLst>
          </p:cNvPr>
          <p:cNvSpPr/>
          <p:nvPr/>
        </p:nvSpPr>
        <p:spPr>
          <a:xfrm>
            <a:off x="18134057" y="7867834"/>
            <a:ext cx="1232305" cy="7856961"/>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0ACC18-32E4-4C5A-8593-66BB219B0DC0}"/>
              </a:ext>
            </a:extLst>
          </p:cNvPr>
          <p:cNvSpPr txBox="1"/>
          <p:nvPr/>
        </p:nvSpPr>
        <p:spPr>
          <a:xfrm>
            <a:off x="19132062" y="11134594"/>
            <a:ext cx="2077888" cy="1323439"/>
          </a:xfrm>
          <a:prstGeom prst="rect">
            <a:avLst/>
          </a:prstGeom>
          <a:noFill/>
        </p:spPr>
        <p:txBody>
          <a:bodyPr wrap="square" rtlCol="0">
            <a:spAutoFit/>
          </a:bodyPr>
          <a:lstStyle/>
          <a:p>
            <a:pPr algn="ctr"/>
            <a:r>
              <a:rPr lang="en-US" sz="4000" i="1" dirty="0">
                <a:latin typeface="Times New Roman" panose="02020603050405020304" pitchFamily="18" charset="0"/>
                <a:cs typeface="Times New Roman" panose="02020603050405020304" pitchFamily="18" charset="0"/>
              </a:rPr>
              <a:t>Data Cleaning</a:t>
            </a:r>
            <a:endParaRPr lang="en-IN" sz="4000" i="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C25D3EEC-D84D-4464-ACCC-114440F4A4B2}"/>
              </a:ext>
            </a:extLst>
          </p:cNvPr>
          <p:cNvSpPr txBox="1"/>
          <p:nvPr/>
        </p:nvSpPr>
        <p:spPr>
          <a:xfrm>
            <a:off x="17839349" y="16752952"/>
            <a:ext cx="3405921" cy="1323439"/>
          </a:xfrm>
          <a:prstGeom prst="rect">
            <a:avLst/>
          </a:prstGeom>
          <a:noFill/>
        </p:spPr>
        <p:txBody>
          <a:bodyPr wrap="square" rtlCol="0">
            <a:spAutoFit/>
          </a:bodyPr>
          <a:lstStyle/>
          <a:p>
            <a:pPr algn="ctr"/>
            <a:r>
              <a:rPr lang="en-US" sz="4000" i="1" dirty="0">
                <a:latin typeface="Times New Roman" panose="02020603050405020304" pitchFamily="18" charset="0"/>
                <a:cs typeface="Times New Roman" panose="02020603050405020304" pitchFamily="18" charset="0"/>
              </a:rPr>
              <a:t>Dimensionality Reduction</a:t>
            </a:r>
            <a:endParaRPr lang="en-IN" sz="4000" i="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FB934614-BF33-4944-9D0B-374E3A133E9F}"/>
              </a:ext>
            </a:extLst>
          </p:cNvPr>
          <p:cNvSpPr txBox="1"/>
          <p:nvPr/>
        </p:nvSpPr>
        <p:spPr>
          <a:xfrm>
            <a:off x="12660923" y="22769222"/>
            <a:ext cx="7584499" cy="286232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p>
          <a:p>
            <a:r>
              <a:rPr lang="en-IN" sz="3600" dirty="0">
                <a:latin typeface="Times New Roman" panose="02020603050405020304" pitchFamily="18" charset="0"/>
                <a:cs typeface="Times New Roman" panose="02020603050405020304" pitchFamily="18" charset="0"/>
              </a:rPr>
              <a:t>              </a:t>
            </a:r>
          </a:p>
          <a:p>
            <a:r>
              <a:rPr lang="en-IN" sz="3600" dirty="0">
                <a:latin typeface="Times New Roman" panose="02020603050405020304" pitchFamily="18" charset="0"/>
                <a:cs typeface="Times New Roman" panose="02020603050405020304" pitchFamily="18" charset="0"/>
              </a:rPr>
              <a:t>               - Angle between subspaces</a:t>
            </a:r>
          </a:p>
          <a:p>
            <a:r>
              <a:rPr lang="en-IN" sz="3600" dirty="0">
                <a:latin typeface="Times New Roman" panose="02020603050405020304" pitchFamily="18" charset="0"/>
                <a:cs typeface="Times New Roman" panose="02020603050405020304" pitchFamily="18" charset="0"/>
              </a:rPr>
              <a:t>                   </a:t>
            </a:r>
          </a:p>
          <a:p>
            <a:r>
              <a:rPr lang="en-IN" sz="3600" dirty="0">
                <a:latin typeface="Times New Roman" panose="02020603050405020304" pitchFamily="18" charset="0"/>
                <a:cs typeface="Times New Roman" panose="02020603050405020304" pitchFamily="18" charset="0"/>
              </a:rPr>
              <a:t>                 - Minimum most eigen value</a:t>
            </a:r>
          </a:p>
        </p:txBody>
      </p:sp>
      <p:pic>
        <p:nvPicPr>
          <p:cNvPr id="47" name="Picture 46">
            <a:extLst>
              <a:ext uri="{FF2B5EF4-FFF2-40B4-BE49-F238E27FC236}">
                <a16:creationId xmlns:a16="http://schemas.microsoft.com/office/drawing/2014/main" id="{BBC5D541-E79D-4A58-915E-E9BF030ADF01}"/>
              </a:ext>
            </a:extLst>
          </p:cNvPr>
          <p:cNvPicPr>
            <a:picLocks noChangeAspect="1"/>
          </p:cNvPicPr>
          <p:nvPr/>
        </p:nvPicPr>
        <p:blipFill rotWithShape="1">
          <a:blip r:embed="rId7"/>
          <a:srcRect t="811"/>
          <a:stretch/>
        </p:blipFill>
        <p:spPr>
          <a:xfrm>
            <a:off x="13072035" y="23616480"/>
            <a:ext cx="1314774" cy="1134003"/>
          </a:xfrm>
          <a:prstGeom prst="rect">
            <a:avLst/>
          </a:prstGeom>
        </p:spPr>
      </p:pic>
      <p:pic>
        <p:nvPicPr>
          <p:cNvPr id="43" name="Picture 42">
            <a:extLst>
              <a:ext uri="{FF2B5EF4-FFF2-40B4-BE49-F238E27FC236}">
                <a16:creationId xmlns:a16="http://schemas.microsoft.com/office/drawing/2014/main" id="{C7B075E1-4EA0-46DC-84C2-9A191AD7CE74}"/>
              </a:ext>
            </a:extLst>
          </p:cNvPr>
          <p:cNvPicPr>
            <a:picLocks noChangeAspect="1"/>
          </p:cNvPicPr>
          <p:nvPr/>
        </p:nvPicPr>
        <p:blipFill>
          <a:blip r:embed="rId8"/>
          <a:stretch>
            <a:fillRect/>
          </a:stretch>
        </p:blipFill>
        <p:spPr>
          <a:xfrm>
            <a:off x="24766530" y="9949758"/>
            <a:ext cx="5380503" cy="2199330"/>
          </a:xfrm>
          <a:prstGeom prst="rect">
            <a:avLst/>
          </a:prstGeom>
        </p:spPr>
      </p:pic>
    </p:spTree>
    <p:extLst>
      <p:ext uri="{BB962C8B-B14F-4D97-AF65-F5344CB8AC3E}">
        <p14:creationId xmlns:p14="http://schemas.microsoft.com/office/powerpoint/2010/main" val="3235146755"/>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3445</TotalTime>
  <Words>250</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Keerthana K M</cp:lastModifiedBy>
  <cp:revision>89</cp:revision>
  <cp:lastPrinted>2015-06-29T17:31:11Z</cp:lastPrinted>
  <dcterms:created xsi:type="dcterms:W3CDTF">2012-02-03T19:11:35Z</dcterms:created>
  <dcterms:modified xsi:type="dcterms:W3CDTF">2023-11-14T12:32:21Z</dcterms:modified>
</cp:coreProperties>
</file>