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6" r:id="rId3"/>
    <p:sldId id="257" r:id="rId5"/>
    <p:sldId id="258" r:id="rId6"/>
    <p:sldId id="259" r:id="rId7"/>
    <p:sldId id="260" r:id="rId8"/>
    <p:sldId id="261" r:id="rId9"/>
    <p:sldId id="262" r:id="rId10"/>
    <p:sldId id="269" r:id="rId11"/>
    <p:sldId id="263" r:id="rId12"/>
    <p:sldId id="264" r:id="rId13"/>
    <p:sldId id="265" r:id="rId14"/>
    <p:sldId id="277" r:id="rId15"/>
    <p:sldId id="268" r:id="rId16"/>
  </p:sldIdLst>
  <p:sldSz cx="12192000" cy="6858000"/>
  <p:notesSz cx="12192000" cy="6858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5.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DELL\Downloads\employee_data%20(2).csv"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DELL\Downloads\employee_data%20(2).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EMPLOYEE PERFORMANCE ANALYSIS</a:t>
            </a:r>
          </a:p>
        </c:rich>
      </c:tx>
      <c:layout/>
      <c:overlay val="0"/>
      <c:spPr>
        <a:noFill/>
        <a:ln>
          <a:noFill/>
        </a:ln>
        <a:effectLst/>
      </c:spPr>
    </c:title>
    <c:autoTitleDeleted val="0"/>
    <c:plotArea>
      <c:layout/>
      <c:barChart>
        <c:barDir val="col"/>
        <c:grouping val="clustered"/>
        <c:varyColors val="0"/>
        <c:ser>
          <c:idx val="0"/>
          <c:order val="0"/>
          <c:tx>
            <c:strRef>
              <c:f>'[employee_data (2).csv]Sheet1'!$B$3:$B$4</c:f>
              <c:strCache>
                <c:ptCount val="1"/>
                <c:pt idx="0">
                  <c:v>HIGH</c:v>
                </c:pt>
              </c:strCache>
            </c:strRef>
          </c:tx>
          <c:spPr>
            <a:gradFill>
              <a:gsLst>
                <a:gs pos="0">
                  <a:schemeClr val="accent1">
                    <a:lumMod val="40000"/>
                    <a:lumOff val="60000"/>
                  </a:schemeClr>
                </a:gs>
                <a:gs pos="90000">
                  <a:schemeClr val="accent1"/>
                </a:gs>
              </a:gsLst>
              <a:lin ang="5400000" scaled="0"/>
            </a:gradFill>
            <a:ln>
              <a:gradFill>
                <a:gsLst>
                  <a:gs pos="0">
                    <a:schemeClr val="accent1"/>
                  </a:gs>
                  <a:gs pos="100000">
                    <a:schemeClr val="accent1">
                      <a:lumMod val="75000"/>
                    </a:schemeClr>
                  </a:gs>
                </a:gsLst>
                <a:lin ang="5400000" scaled="1"/>
              </a:gradFill>
            </a:ln>
            <a:effectLst>
              <a:outerShdw blurRad="76200" dist="25400" dir="2700000" algn="tl" rotWithShape="0">
                <a:schemeClr val="accent1">
                  <a:lumMod val="50000"/>
                  <a:alpha val="30000"/>
                </a:scheme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 (2).csv]Sheet1'!$A$5:$A$15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(2).csv]Sheet1'!$B$5:$B$15</c:f>
              <c:numCache>
                <c:formatCode>General</c:formatCode>
                <c:ptCount val="10"/>
                <c:pt idx="0">
                  <c:v>1</c:v>
                </c:pt>
                <c:pt idx="1">
                  <c:v>1</c:v>
                </c:pt>
                <c:pt idx="2">
                  <c:v>2</c:v>
                </c:pt>
                <c:pt idx="3">
                  <c:v>1</c:v>
                </c:pt>
                <c:pt idx="5">
                  <c:v>3</c:v>
                </c:pt>
                <c:pt idx="6">
                  <c:v>1</c:v>
                </c:pt>
                <c:pt idx="7">
                  <c:v>1</c:v>
                </c:pt>
                <c:pt idx="8">
                  <c:v>1</c:v>
                </c:pt>
                <c:pt idx="9">
                  <c:v>3</c:v>
                </c:pt>
              </c:numCache>
            </c:numRef>
          </c:val>
        </c:ser>
        <c:ser>
          <c:idx val="1"/>
          <c:order val="1"/>
          <c:tx>
            <c:strRef>
              <c:f>'[employee_data (2).csv]Sheet1'!$C$3:$C$4</c:f>
              <c:strCache>
                <c:ptCount val="1"/>
                <c:pt idx="0">
                  <c:v>LOW</c:v>
                </c:pt>
              </c:strCache>
            </c:strRef>
          </c:tx>
          <c:spPr>
            <a:gradFill>
              <a:gsLst>
                <a:gs pos="0">
                  <a:schemeClr val="accent2">
                    <a:lumMod val="40000"/>
                    <a:lumOff val="60000"/>
                  </a:schemeClr>
                </a:gs>
                <a:gs pos="90000">
                  <a:schemeClr val="accent2"/>
                </a:gs>
              </a:gsLst>
              <a:lin ang="5400000" scaled="0"/>
            </a:gradFill>
            <a:ln>
              <a:gradFill>
                <a:gsLst>
                  <a:gs pos="0">
                    <a:schemeClr val="accent2"/>
                  </a:gs>
                  <a:gs pos="100000">
                    <a:schemeClr val="accent2">
                      <a:lumMod val="75000"/>
                    </a:schemeClr>
                  </a:gs>
                </a:gsLst>
                <a:lin ang="5400000" scaled="1"/>
              </a:gradFill>
            </a:ln>
            <a:effectLst>
              <a:outerShdw blurRad="76200" dist="25400" dir="2700000" algn="tl" rotWithShape="0">
                <a:schemeClr val="accent2">
                  <a:lumMod val="50000"/>
                  <a:alpha val="30000"/>
                </a:scheme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 (2).csv]Sheet1'!$A$5:$A$15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(2).csv]Sheet1'!$C$5:$C$15</c:f>
              <c:numCache>
                <c:formatCode>General</c:formatCode>
                <c:ptCount val="10"/>
                <c:pt idx="0">
                  <c:v>7</c:v>
                </c:pt>
                <c:pt idx="1">
                  <c:v>10</c:v>
                </c:pt>
                <c:pt idx="2">
                  <c:v>11</c:v>
                </c:pt>
                <c:pt idx="3">
                  <c:v>10</c:v>
                </c:pt>
                <c:pt idx="4">
                  <c:v>10</c:v>
                </c:pt>
                <c:pt idx="5">
                  <c:v>9</c:v>
                </c:pt>
                <c:pt idx="6">
                  <c:v>13</c:v>
                </c:pt>
                <c:pt idx="7">
                  <c:v>12</c:v>
                </c:pt>
                <c:pt idx="8">
                  <c:v>13</c:v>
                </c:pt>
                <c:pt idx="9">
                  <c:v>9</c:v>
                </c:pt>
              </c:numCache>
            </c:numRef>
          </c:val>
        </c:ser>
        <c:ser>
          <c:idx val="2"/>
          <c:order val="2"/>
          <c:tx>
            <c:strRef>
              <c:f>'[employee_data (2).csv]Sheet1'!$D$3:$D$4</c:f>
              <c:strCache>
                <c:ptCount val="1"/>
                <c:pt idx="0">
                  <c:v>VERY HIGH</c:v>
                </c:pt>
              </c:strCache>
            </c:strRef>
          </c:tx>
          <c:spPr>
            <a:gradFill>
              <a:gsLst>
                <a:gs pos="0">
                  <a:schemeClr val="accent3">
                    <a:lumMod val="40000"/>
                    <a:lumOff val="60000"/>
                  </a:schemeClr>
                </a:gs>
                <a:gs pos="90000">
                  <a:schemeClr val="accent3"/>
                </a:gs>
              </a:gsLst>
              <a:lin ang="5400000" scaled="0"/>
            </a:gradFill>
            <a:ln>
              <a:gradFill>
                <a:gsLst>
                  <a:gs pos="0">
                    <a:schemeClr val="accent3"/>
                  </a:gs>
                  <a:gs pos="100000">
                    <a:schemeClr val="accent3">
                      <a:lumMod val="75000"/>
                    </a:schemeClr>
                  </a:gs>
                </a:gsLst>
                <a:lin ang="5400000" scaled="1"/>
              </a:gradFill>
            </a:ln>
            <a:effectLst>
              <a:outerShdw blurRad="76200" dist="25400" dir="2700000" algn="tl" rotWithShape="0">
                <a:schemeClr val="accent3">
                  <a:lumMod val="50000"/>
                  <a:alpha val="30000"/>
                </a:scheme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'[employee_data (2).csv]Sheet1'!$A$5:$A$15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(2).csv]Sheet1'!$D$5:$D$15</c:f>
              <c:numCache>
                <c:formatCode>General</c:formatCode>
                <c:ptCount val="10"/>
                <c:pt idx="1">
                  <c:v>2</c:v>
                </c:pt>
                <c:pt idx="2">
                  <c:v>1</c:v>
                </c:pt>
                <c:pt idx="6">
                  <c:v>1</c:v>
                </c:pt>
              </c:numCache>
            </c:numRef>
          </c:val>
        </c:ser>
        <c:ser>
          <c:idx val="3"/>
          <c:order val="3"/>
          <c:tx>
            <c:strRef>
              <c:f>'[employee_data (2).csv]Sheet1'!$E$3:$E$4</c:f>
              <c:strCache>
                <c:ptCount val="1"/>
                <c:pt idx="0">
                  <c:v>(blank)</c:v>
                </c:pt>
              </c:strCache>
            </c:strRef>
          </c:tx>
          <c:spPr>
            <a:gradFill>
              <a:gsLst>
                <a:gs pos="0">
                  <a:schemeClr val="accent4">
                    <a:lumMod val="40000"/>
                    <a:lumOff val="60000"/>
                  </a:schemeClr>
                </a:gs>
                <a:gs pos="90000">
                  <a:schemeClr val="accent4"/>
                </a:gs>
              </a:gsLst>
              <a:lin ang="5400000" scaled="0"/>
            </a:gradFill>
            <a:ln>
              <a:gradFill>
                <a:gsLst>
                  <a:gs pos="0">
                    <a:schemeClr val="accent4"/>
                  </a:gs>
                  <a:gs pos="100000">
                    <a:schemeClr val="accent4">
                      <a:lumMod val="75000"/>
                    </a:schemeClr>
                  </a:gs>
                </a:gsLst>
                <a:lin ang="5400000" scaled="1"/>
              </a:gradFill>
            </a:ln>
            <a:effectLst>
              <a:outerShdw blurRad="76200" dist="25400" dir="2700000" algn="tl" rotWithShape="0">
                <a:schemeClr val="accent4">
                  <a:lumMod val="50000"/>
                  <a:alpha val="30000"/>
                </a:scheme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4"/>
                </a:solidFill>
                <a:prstDash val="sysDot"/>
              </a:ln>
              <a:effectLst/>
            </c:spPr>
            <c:trendlineType val="linear"/>
            <c:dispRSqr val="0"/>
            <c:dispEq val="0"/>
          </c:trendline>
          <c:cat>
            <c:strRef>
              <c:f>'[employee_data (2).csv]Sheet1'!$A$5:$A$15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(2).csv]Sheet1'!$E$5:$E$15</c:f>
              <c:numCache>
                <c:formatCode>General</c:formatCode>
                <c:ptCount val="10"/>
                <c:pt idx="0">
                  <c:v>100</c:v>
                </c:pt>
                <c:pt idx="1">
                  <c:v>103</c:v>
                </c:pt>
                <c:pt idx="2">
                  <c:v>85</c:v>
                </c:pt>
                <c:pt idx="3">
                  <c:v>95</c:v>
                </c:pt>
                <c:pt idx="4">
                  <c:v>90</c:v>
                </c:pt>
                <c:pt idx="5">
                  <c:v>93</c:v>
                </c:pt>
                <c:pt idx="6">
                  <c:v>93</c:v>
                </c:pt>
                <c:pt idx="7">
                  <c:v>83</c:v>
                </c:pt>
                <c:pt idx="8">
                  <c:v>85</c:v>
                </c:pt>
                <c:pt idx="9">
                  <c:v>89</c:v>
                </c:pt>
              </c:numCache>
            </c:numRef>
          </c:val>
        </c:ser>
        <c:dLbls>
          <c:showLegendKey val="0"/>
          <c:showVal val="1"/>
          <c:showCatName val="0"/>
          <c:showSerName val="0"/>
          <c:showPercent val="0"/>
          <c:showBubbleSize val="0"/>
        </c:dLbls>
        <c:gapWidth val="246"/>
        <c:overlap val="-28"/>
        <c:axId val="460976653"/>
        <c:axId val="920673760"/>
      </c:barChart>
      <c:catAx>
        <c:axId val="46097665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20673760"/>
        <c:crosses val="autoZero"/>
        <c:auto val="1"/>
        <c:lblAlgn val="ctr"/>
        <c:lblOffset val="100"/>
        <c:noMultiLvlLbl val="0"/>
      </c:catAx>
      <c:valAx>
        <c:axId val="92067376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60976653"/>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2857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(2).csv]Sheet1!PivotTable1</c:name>
    <c:fmtId val="-1"/>
  </c:pivotSource>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260439274242556"/>
          <c:y val="0.136839088694655"/>
          <c:w val="0.891049570275197"/>
          <c:h val="0.858862301189282"/>
        </c:manualLayout>
      </c:layout>
      <c:pie3DChart>
        <c:varyColors val="1"/>
        <c:ser>
          <c:idx val="0"/>
          <c:order val="0"/>
          <c:tx>
            <c:strRef>
              <c:f>'[employee_data (2).csv]Sheet1'!$B$3:$B$4</c:f>
              <c:strCache>
                <c:ptCount val="1"/>
                <c:pt idx="0">
                  <c:v>HIGH</c:v>
                </c:pt>
              </c:strCache>
            </c:strRef>
          </c:tx>
          <c:spPr>
            <a:scene3d>
              <a:camera prst="orthographicFront"/>
              <a:lightRig rig="threePt" dir="t"/>
            </a:scene3d>
            <a:sp3d contourW="9525"/>
          </c:spPr>
          <c:explosion val="0"/>
          <c:dPt>
            <c:idx val="0"/>
            <c:bubble3D val="0"/>
            <c:spPr>
              <a:solidFill>
                <a:schemeClr val="accent1"/>
              </a:solidFill>
              <a:ln>
                <a:solidFill>
                  <a:schemeClr val="bg1"/>
                </a:solidFill>
              </a:ln>
              <a:effectLst/>
              <a:scene3d>
                <a:camera prst="orthographicFront"/>
                <a:lightRig rig="threePt" dir="t"/>
              </a:scene3d>
              <a:sp3d contourW="9525"/>
            </c:spPr>
          </c:dPt>
          <c:dPt>
            <c:idx val="1"/>
            <c:bubble3D val="0"/>
            <c:spPr>
              <a:solidFill>
                <a:schemeClr val="accent2"/>
              </a:solidFill>
              <a:ln>
                <a:solidFill>
                  <a:schemeClr val="bg1"/>
                </a:solidFill>
              </a:ln>
              <a:effectLst/>
              <a:scene3d>
                <a:camera prst="orthographicFront"/>
                <a:lightRig rig="threePt" dir="t"/>
              </a:scene3d>
              <a:sp3d contourW="9525"/>
            </c:spPr>
          </c:dPt>
          <c:dPt>
            <c:idx val="2"/>
            <c:bubble3D val="0"/>
            <c:spPr>
              <a:solidFill>
                <a:schemeClr val="accent3"/>
              </a:solidFill>
              <a:ln>
                <a:solidFill>
                  <a:schemeClr val="bg1"/>
                </a:solidFill>
              </a:ln>
              <a:effectLst/>
              <a:scene3d>
                <a:camera prst="orthographicFront"/>
                <a:lightRig rig="threePt" dir="t"/>
              </a:scene3d>
              <a:sp3d contourW="9525"/>
            </c:spPr>
          </c:dPt>
          <c:dPt>
            <c:idx val="3"/>
            <c:bubble3D val="0"/>
            <c:spPr>
              <a:solidFill>
                <a:schemeClr val="accent4"/>
              </a:solidFill>
              <a:ln>
                <a:solidFill>
                  <a:schemeClr val="bg1"/>
                </a:solidFill>
              </a:ln>
              <a:effectLst/>
              <a:scene3d>
                <a:camera prst="orthographicFront"/>
                <a:lightRig rig="threePt" dir="t"/>
              </a:scene3d>
              <a:sp3d contourW="9525"/>
            </c:spPr>
          </c:dPt>
          <c:dPt>
            <c:idx val="4"/>
            <c:bubble3D val="0"/>
            <c:spPr>
              <a:solidFill>
                <a:schemeClr val="accent5"/>
              </a:solidFill>
              <a:ln>
                <a:solidFill>
                  <a:schemeClr val="bg1"/>
                </a:solidFill>
              </a:ln>
              <a:effectLst/>
              <a:scene3d>
                <a:camera prst="orthographicFront"/>
                <a:lightRig rig="threePt" dir="t"/>
              </a:scene3d>
              <a:sp3d contourW="9525"/>
            </c:spPr>
          </c:dPt>
          <c:dPt>
            <c:idx val="5"/>
            <c:bubble3D val="0"/>
            <c:spPr>
              <a:solidFill>
                <a:schemeClr val="accent6"/>
              </a:solidFill>
              <a:ln>
                <a:solidFill>
                  <a:schemeClr val="bg1"/>
                </a:solidFill>
              </a:ln>
              <a:effectLst/>
              <a:scene3d>
                <a:camera prst="orthographicFront"/>
                <a:lightRig rig="threePt" dir="t"/>
              </a:scene3d>
              <a:sp3d contourW="9525"/>
            </c:spPr>
          </c:dPt>
          <c:dPt>
            <c:idx val="6"/>
            <c:bubble3D val="0"/>
            <c:spPr>
              <a:solidFill>
                <a:schemeClr val="accent1">
                  <a:lumMod val="60000"/>
                </a:schemeClr>
              </a:solidFill>
              <a:ln>
                <a:solidFill>
                  <a:schemeClr val="bg1"/>
                </a:solidFill>
              </a:ln>
              <a:effectLst/>
              <a:scene3d>
                <a:camera prst="orthographicFront"/>
                <a:lightRig rig="threePt" dir="t"/>
              </a:scene3d>
              <a:sp3d contourW="9525"/>
            </c:spPr>
          </c:dPt>
          <c:dPt>
            <c:idx val="7"/>
            <c:bubble3D val="0"/>
            <c:spPr>
              <a:solidFill>
                <a:schemeClr val="accent2">
                  <a:lumMod val="60000"/>
                </a:schemeClr>
              </a:solidFill>
              <a:ln>
                <a:solidFill>
                  <a:schemeClr val="bg1"/>
                </a:solidFill>
              </a:ln>
              <a:effectLst/>
              <a:scene3d>
                <a:camera prst="orthographicFront"/>
                <a:lightRig rig="threePt" dir="t"/>
              </a:scene3d>
              <a:sp3d contourW="9525"/>
            </c:spPr>
          </c:dPt>
          <c:dPt>
            <c:idx val="8"/>
            <c:bubble3D val="0"/>
            <c:spPr>
              <a:solidFill>
                <a:schemeClr val="accent3">
                  <a:lumMod val="60000"/>
                </a:schemeClr>
              </a:solidFill>
              <a:ln>
                <a:solidFill>
                  <a:schemeClr val="bg1"/>
                </a:solidFill>
              </a:ln>
              <a:effectLst/>
              <a:scene3d>
                <a:camera prst="orthographicFront"/>
                <a:lightRig rig="threePt" dir="t"/>
              </a:scene3d>
              <a:sp3d contourW="9525"/>
            </c:spPr>
          </c:dPt>
          <c:dPt>
            <c:idx val="9"/>
            <c:bubble3D val="0"/>
            <c:spPr>
              <a:solidFill>
                <a:schemeClr val="accent4">
                  <a:lumMod val="60000"/>
                </a:schemeClr>
              </a:solidFill>
              <a:ln>
                <a:solidFill>
                  <a:schemeClr val="bg1"/>
                </a:solidFill>
              </a:ln>
              <a:effectLst/>
              <a:scene3d>
                <a:camera prst="orthographicFront"/>
                <a:lightRig rig="threePt" dir="t"/>
              </a:scene3d>
              <a:sp3d contourW="9525"/>
            </c:spPr>
          </c:dPt>
          <c:dLbls>
            <c:delete val="1"/>
          </c:dLbls>
          <c:cat>
            <c:strRef>
              <c:f>'[employee_data (2).csv]Sheet1'!$A$5:$A$15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(2).csv]Sheet1'!$B$5:$B$15</c:f>
              <c:numCache>
                <c:formatCode>General</c:formatCode>
                <c:ptCount val="10"/>
                <c:pt idx="0">
                  <c:v>1</c:v>
                </c:pt>
                <c:pt idx="1">
                  <c:v>1</c:v>
                </c:pt>
                <c:pt idx="2">
                  <c:v>2</c:v>
                </c:pt>
                <c:pt idx="3">
                  <c:v>1</c:v>
                </c:pt>
                <c:pt idx="5">
                  <c:v>3</c:v>
                </c:pt>
                <c:pt idx="6">
                  <c:v>1</c:v>
                </c:pt>
                <c:pt idx="7">
                  <c:v>1</c:v>
                </c:pt>
                <c:pt idx="8">
                  <c:v>1</c:v>
                </c:pt>
                <c:pt idx="9">
                  <c:v>3</c:v>
                </c:pt>
              </c:numCache>
            </c:numRef>
          </c:val>
        </c:ser>
        <c:ser>
          <c:idx val="1"/>
          <c:order val="1"/>
          <c:tx>
            <c:strRef>
              <c:f>'[employee_data (2).csv]Sheet1'!$C$3:$C$4</c:f>
              <c:strCache>
                <c:ptCount val="1"/>
                <c:pt idx="0">
                  <c:v>LOW</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'[employee_data (2).csv]Sheet1'!$A$5:$A$15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(2).csv]Sheet1'!$C$5:$C$15</c:f>
              <c:numCache>
                <c:formatCode>General</c:formatCode>
                <c:ptCount val="10"/>
                <c:pt idx="0">
                  <c:v>7</c:v>
                </c:pt>
                <c:pt idx="1">
                  <c:v>10</c:v>
                </c:pt>
                <c:pt idx="2">
                  <c:v>11</c:v>
                </c:pt>
                <c:pt idx="3">
                  <c:v>10</c:v>
                </c:pt>
                <c:pt idx="4">
                  <c:v>10</c:v>
                </c:pt>
                <c:pt idx="5">
                  <c:v>9</c:v>
                </c:pt>
                <c:pt idx="6">
                  <c:v>13</c:v>
                </c:pt>
                <c:pt idx="7">
                  <c:v>12</c:v>
                </c:pt>
                <c:pt idx="8">
                  <c:v>13</c:v>
                </c:pt>
                <c:pt idx="9">
                  <c:v>9</c:v>
                </c:pt>
              </c:numCache>
            </c:numRef>
          </c:val>
        </c:ser>
        <c:ser>
          <c:idx val="2"/>
          <c:order val="2"/>
          <c:tx>
            <c:strRef>
              <c:f>'[employee_data (2).csv]Sheet1'!$D$3:$D$4</c:f>
              <c:strCache>
                <c:ptCount val="1"/>
                <c:pt idx="0">
                  <c:v>VERY HIGH</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'[employee_data (2).csv]Sheet1'!$A$5:$A$15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(2).csv]Sheet1'!$D$5:$D$15</c:f>
              <c:numCache>
                <c:formatCode>General</c:formatCode>
                <c:ptCount val="10"/>
                <c:pt idx="1">
                  <c:v>2</c:v>
                </c:pt>
                <c:pt idx="2">
                  <c:v>1</c:v>
                </c:pt>
                <c:pt idx="6">
                  <c:v>1</c:v>
                </c:pt>
              </c:numCache>
            </c:numRef>
          </c:val>
        </c:ser>
        <c:ser>
          <c:idx val="3"/>
          <c:order val="3"/>
          <c:tx>
            <c:strRef>
              <c:f>'[employee_data (2).csv]Sheet1'!$E$3:$E$4</c:f>
              <c:strCache>
                <c:ptCount val="1"/>
                <c:pt idx="0">
                  <c:v>(blank)</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elete val="1"/>
          </c:dLbls>
          <c:cat>
            <c:strRef>
              <c:f>'[employee_data (2).csv]Sheet1'!$A$5:$A$15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(2).csv]Sheet1'!$E$5:$E$15</c:f>
              <c:numCache>
                <c:formatCode>General</c:formatCode>
                <c:ptCount val="10"/>
                <c:pt idx="0">
                  <c:v>100</c:v>
                </c:pt>
                <c:pt idx="1">
                  <c:v>103</c:v>
                </c:pt>
                <c:pt idx="2">
                  <c:v>85</c:v>
                </c:pt>
                <c:pt idx="3">
                  <c:v>95</c:v>
                </c:pt>
                <c:pt idx="4">
                  <c:v>90</c:v>
                </c:pt>
                <c:pt idx="5">
                  <c:v>93</c:v>
                </c:pt>
                <c:pt idx="6">
                  <c:v>93</c:v>
                </c:pt>
                <c:pt idx="7">
                  <c:v>83</c:v>
                </c:pt>
                <c:pt idx="8">
                  <c:v>85</c:v>
                </c:pt>
                <c:pt idx="9">
                  <c:v>89</c:v>
                </c:pt>
              </c:numCache>
            </c:numRef>
          </c:val>
        </c:ser>
        <c:dLbls>
          <c:showLegendKey val="0"/>
          <c:showVal val="0"/>
          <c:showCatName val="0"/>
          <c:showSerName val="0"/>
          <c:showPercent val="0"/>
          <c:showBubbleSize val="0"/>
        </c:dLbls>
      </c:pie3DChart>
      <c:spPr>
        <a:noFill/>
        <a:ln>
          <a:noFill/>
        </a:ln>
        <a:effectLst/>
      </c:spPr>
    </c:plotArea>
    <c:legend>
      <c:legendPos val="r"/>
      <c:layout>
        <c:manualLayout>
          <c:xMode val="edge"/>
          <c:yMode val="edge"/>
          <c:x val="0.834621060855977"/>
          <c:y val="0.185843244017768"/>
          <c:w val="0.154961368174321"/>
          <c:h val="0.665281558962602"/>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4">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gradFill>
        <a:gsLst>
          <a:gs pos="0">
            <a:schemeClr val="phClr">
              <a:lumMod val="40000"/>
              <a:lumOff val="60000"/>
            </a:schemeClr>
          </a:gs>
          <a:gs pos="90000">
            <a:schemeClr val="phClr"/>
          </a:gs>
        </a:gsLst>
        <a:lin ang="5400000" scaled="0"/>
      </a:gradFill>
      <a:ln>
        <a:gradFill>
          <a:gsLst>
            <a:gs pos="0">
              <a:schemeClr val="phClr"/>
            </a:gs>
            <a:gs pos="100000">
              <a:schemeClr val="phClr">
                <a:lumMod val="75000"/>
              </a:schemeClr>
            </a:gs>
          </a:gsLst>
          <a:lin ang="5400000" scaled="1"/>
        </a:gradFill>
      </a:ln>
      <a:effectLst>
        <a:outerShdw blurRad="76200" dist="25400" dir="2700000" algn="tl" rotWithShape="0">
          <a:schemeClr val="phClr">
            <a:lumMod val="50000"/>
            <a:alpha val="30000"/>
          </a:schemeClr>
        </a:outerShdw>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9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styleClr val="auto"/>
    </cs:lnRef>
    <cs:fillRef idx="1">
      <cs:styleClr val="auto"/>
    </cs:fillRef>
    <cs:effectRef idx="0"/>
    <cs:fontRef idx="minor">
      <a:schemeClr val="dk1"/>
    </cs:fontRef>
    <cs:spPr>
      <a:ln>
        <a:solidFill>
          <a:schemeClr val="bg1"/>
        </a:solidFill>
      </a:ln>
      <a:effectLs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6905979" y="0"/>
            <a:ext cx="528320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6513910"/>
            <a:ext cx="528320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6905979" y="6513910"/>
            <a:ext cx="5283200" cy="344090"/>
          </a:xfrm>
          <a:prstGeom prst="rect">
            <a:avLst/>
          </a:prstGeom>
        </p:spPr>
        <p:txBody>
          <a:bodyPr vert="horz" lIns="91440" tIns="45720" rIns="91440" bIns="45720" rtlCol="0" anchor="b"/>
          <a:lstStyle>
            <a:lvl1pPr algn="r">
              <a:defRPr sz="9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1.png"/><Relationship Id="rId14" Type="http://schemas.openxmlformats.org/officeDocument/2006/relationships/slideLayout" Target="../slideLayouts/slideLayout2.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a:t>STUDENT NAME: KEERTHANA.A</a:t>
            </a:r>
            <a:endParaRPr lang="en-US" sz="2400" dirty="0"/>
          </a:p>
          <a:p>
            <a:r>
              <a:rPr lang="en-US" sz="2400" dirty="0"/>
              <a:t>REGISTER NO: 312218053</a:t>
            </a:r>
            <a:endParaRPr lang="en-US" sz="2400" dirty="0"/>
          </a:p>
          <a:p>
            <a:r>
              <a:rPr lang="en-US" sz="2400" dirty="0"/>
              <a:t>NM ID(username): E191DD7D8052193BB1E44B18CF7C5A43</a:t>
            </a:r>
            <a:endParaRPr lang="en-US" sz="2400" dirty="0"/>
          </a:p>
          <a:p>
            <a:r>
              <a:rPr lang="en-US" sz="2400" dirty="0"/>
              <a:t>DEPARTMENT: BCOM (COMMERCE)</a:t>
            </a:r>
            <a:endParaRPr lang="en-US" sz="2400" dirty="0"/>
          </a:p>
          <a:p>
            <a:r>
              <a:rPr lang="en-US" sz="2400" dirty="0"/>
              <a:t>COLLEGE : ST ANNES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3200"/>
            <a:ext cx="10681335" cy="1157605"/>
          </a:xfrm>
        </p:spPr>
        <p:txBody>
          <a:bodyPr>
            <a:noAutofit/>
          </a:bodyPr>
          <a:p>
            <a:endParaRPr lang="en-US"/>
          </a:p>
        </p:txBody>
      </p:sp>
      <p:sp>
        <p:nvSpPr>
          <p:cNvPr id="3" name="Text Placeholder 2"/>
          <p:cNvSpPr>
            <a:spLocks noGrp="1"/>
          </p:cNvSpPr>
          <p:nvPr>
            <p:ph type="body" idx="1"/>
          </p:nvPr>
        </p:nvSpPr>
        <p:spPr>
          <a:xfrm>
            <a:off x="609600" y="1577340"/>
            <a:ext cx="10972800" cy="4058920"/>
          </a:xfrm>
        </p:spPr>
        <p:txBody>
          <a:bodyPr>
            <a:noAutofit/>
          </a:bodyPr>
          <a:p>
            <a:pPr marL="342900" indent="-342900">
              <a:buAutoNum type="arabicPeriod"/>
            </a:pPr>
            <a:r>
              <a:rPr lang="en-US" sz="2000"/>
              <a:t>DATA COLLECTION</a:t>
            </a:r>
            <a:endParaRPr lang="en-US" sz="2000"/>
          </a:p>
          <a:p>
            <a:pPr indent="457200">
              <a:buNone/>
            </a:pPr>
            <a:r>
              <a:rPr lang="en-US" sz="2000"/>
              <a:t>- EDUNET dashboard</a:t>
            </a:r>
            <a:endParaRPr lang="en-US" sz="2000"/>
          </a:p>
          <a:p>
            <a:pPr indent="0">
              <a:buNone/>
            </a:pPr>
            <a:r>
              <a:rPr lang="en-US" sz="2000"/>
              <a:t>2. FEATURE COLLECTION</a:t>
            </a:r>
            <a:endParaRPr lang="en-US" sz="2000"/>
          </a:p>
          <a:p>
            <a:pPr indent="0">
              <a:buNone/>
            </a:pPr>
            <a:endParaRPr lang="en-US" sz="2000"/>
          </a:p>
          <a:p>
            <a:pPr indent="0">
              <a:buNone/>
            </a:pPr>
            <a:r>
              <a:rPr lang="en-US" sz="2000"/>
              <a:t>3.DATA FILTE</a:t>
            </a:r>
            <a:endParaRPr lang="en-US" sz="2000"/>
          </a:p>
          <a:p>
            <a:pPr indent="457200">
              <a:buNone/>
            </a:pPr>
            <a:r>
              <a:rPr lang="en-US" sz="2000"/>
              <a:t>-Conditional formattin</a:t>
            </a:r>
            <a:endParaRPr lang="en-US" sz="2000"/>
          </a:p>
          <a:p>
            <a:pPr indent="0">
              <a:buNone/>
            </a:pPr>
            <a:r>
              <a:rPr lang="en-US" sz="2000"/>
              <a:t>4. PIVOT TABLE</a:t>
            </a:r>
            <a:endParaRPr lang="en-US" sz="2000"/>
          </a:p>
          <a:p>
            <a:pPr indent="0">
              <a:buNone/>
            </a:pPr>
            <a:endParaRPr lang="en-US" sz="2000"/>
          </a:p>
          <a:p>
            <a:pPr indent="0">
              <a:buNone/>
            </a:pPr>
            <a:r>
              <a:rPr lang="en-US" sz="2000"/>
              <a:t>5 GRAPH</a:t>
            </a:r>
            <a:endParaRPr lang="en-US" sz="2000"/>
          </a:p>
          <a:p>
            <a:pPr indent="457200" algn="just">
              <a:buNone/>
            </a:pPr>
            <a:endParaRPr lang="en-US"/>
          </a:p>
          <a:p>
            <a:pPr indent="457200">
              <a:buNone/>
            </a:pPr>
            <a:endParaRPr lang="en-US"/>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Placeholder 1"/>
          <p:cNvSpPr>
            <a:spLocks noGrp="1"/>
          </p:cNvSpPr>
          <p:nvPr>
            <p:ph type="body" idx="1"/>
          </p:nvPr>
        </p:nvSpPr>
        <p:spPr>
          <a:xfrm>
            <a:off x="609600" y="1577340"/>
            <a:ext cx="10972800" cy="276860"/>
          </a:xfrm>
        </p:spPr>
        <p:txBody>
          <a:bodyPr/>
          <a:p>
            <a:endParaRPr lang="en-US"/>
          </a:p>
        </p:txBody>
      </p:sp>
      <p:sp>
        <p:nvSpPr>
          <p:cNvPr id="4" name="object 4"/>
          <p:cNvSpPr/>
          <p:nvPr/>
        </p:nvSpPr>
        <p:spPr>
          <a:xfrm>
            <a:off x="102108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0" name="Chart 9"/>
          <p:cNvGraphicFramePr/>
          <p:nvPr/>
        </p:nvGraphicFramePr>
        <p:xfrm>
          <a:off x="2065020" y="1939290"/>
          <a:ext cx="6443980" cy="337121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HIGH PERFORMANCE LEVEL</a:t>
            </a:r>
            <a:endParaRPr lang="en-US"/>
          </a:p>
        </p:txBody>
      </p:sp>
      <p:sp>
        <p:nvSpPr>
          <p:cNvPr id="3" name="Text Placeholder 2"/>
          <p:cNvSpPr>
            <a:spLocks noGrp="1"/>
          </p:cNvSpPr>
          <p:nvPr>
            <p:ph type="body" idx="1"/>
          </p:nvPr>
        </p:nvSpPr>
        <p:spPr/>
        <p:txBody>
          <a:bodyPr/>
          <a:p>
            <a:endParaRPr lang="en-US"/>
          </a:p>
        </p:txBody>
      </p:sp>
      <p:graphicFrame>
        <p:nvGraphicFramePr>
          <p:cNvPr id="7" name="Chart 6"/>
          <p:cNvGraphicFramePr/>
          <p:nvPr/>
        </p:nvGraphicFramePr>
        <p:xfrm>
          <a:off x="762000" y="1600200"/>
          <a:ext cx="7314565" cy="44316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326120" cy="1207135"/>
          </a:xfrm>
        </p:spPr>
        <p:txBody>
          <a:bodyPr wrap="square">
            <a:noAutofit/>
          </a:bodyPr>
          <a:p>
            <a:r>
              <a:rPr sz="2400">
                <a:sym typeface="+mn-ea"/>
              </a:rPr>
              <a:t>In conclusion, the employment performance analysis  reveals a comprehensive picture of </a:t>
            </a:r>
            <a:r>
              <a:rPr lang="en-US" sz="2400">
                <a:sym typeface="+mn-ea"/>
              </a:rPr>
              <a:t>employee</a:t>
            </a:r>
            <a:r>
              <a:rPr sz="2400">
                <a:sym typeface="+mn-ea"/>
              </a:rPr>
              <a:t> contributions and areas for growth over the review period.</a:t>
            </a:r>
            <a:endParaRPr sz="2400">
              <a:sym typeface="+mn-ea"/>
            </a:endParaRPr>
          </a:p>
          <a:p>
            <a:endParaRPr sz="2400">
              <a:sym typeface="+mn-ea"/>
            </a:endParaRPr>
          </a:p>
          <a:p>
            <a:r>
              <a:rPr lang="en-US" sz="2400">
                <a:sym typeface="+mn-ea"/>
              </a:rPr>
              <a:t>The graph shows that the PL shows the high performance among  the entire department</a:t>
            </a:r>
            <a:endParaRPr lang="en-US" sz="2400">
              <a:sym typeface="+mn-ea"/>
            </a:endParaRPr>
          </a:p>
          <a:p>
            <a:endParaRPr lang="en-US" sz="2400">
              <a:sym typeface="+mn-ea"/>
            </a:endParaRPr>
          </a:p>
          <a:p>
            <a:r>
              <a:rPr lang="en-US" sz="2400"/>
              <a:t>The management can show up the upgradation of the developing ht employee performance through following </a:t>
            </a:r>
            <a:endParaRPr lang="en-US" sz="2400"/>
          </a:p>
          <a:p>
            <a:pPr marL="285750" indent="-285750">
              <a:buFont typeface="Arial" panose="020B0604020202020204" pitchFamily="34" charset="0"/>
              <a:buChar char="•"/>
            </a:pPr>
            <a:r>
              <a:rPr lang="en-US" sz="2400"/>
              <a:t>assigning new task</a:t>
            </a:r>
            <a:endParaRPr lang="en-US" sz="2400"/>
          </a:p>
          <a:p>
            <a:pPr marL="285750" indent="-285750">
              <a:buFont typeface="Arial" panose="020B0604020202020204" pitchFamily="34" charset="0"/>
              <a:buChar char="•"/>
            </a:pPr>
            <a:r>
              <a:rPr lang="en-US" sz="2400"/>
              <a:t>development </a:t>
            </a:r>
            <a:endParaRPr lang="en-US" sz="2400"/>
          </a:p>
          <a:p>
            <a:pPr marL="285750" indent="-285750">
              <a:buFont typeface="Arial" panose="020B0604020202020204" pitchFamily="34" charset="0"/>
              <a:buChar char="•"/>
            </a:pPr>
            <a:r>
              <a:rPr lang="en-US" sz="2400"/>
              <a:t>training</a:t>
            </a:r>
            <a:endParaRPr lang="en-US" sz="2400"/>
          </a:p>
          <a:p>
            <a:pPr marL="285750" indent="-285750">
              <a:buFont typeface="Arial" panose="020B0604020202020204" pitchFamily="34" charset="0"/>
              <a:buChar char="•"/>
            </a:pPr>
            <a:r>
              <a:rPr lang="en-US" sz="2400"/>
              <a:t>compensation </a:t>
            </a:r>
            <a:endParaRPr lang="en-US" sz="2400"/>
          </a:p>
          <a:p>
            <a:pPr indent="0">
              <a:buFont typeface="Arial" panose="020B0604020202020204" pitchFamily="34" charset="0"/>
              <a:buNone/>
            </a:p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scene3d>
              <a:camera prst="orthographicFront"/>
              <a:lightRig rig="threePt" dir="t"/>
            </a:scene3d>
          </a:bodyPr>
          <a:lstStyle/>
          <a:p>
            <a:endParaRPr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p:spPr>
        <p:style>
          <a:lnRef idx="3">
            <a:schemeClr val="accent1"/>
          </a:lnRef>
          <a:fillRef idx="0">
            <a:srgbClr val="FFFFFF"/>
          </a:fillRef>
          <a:effectRef idx="0">
            <a:srgbClr val="FFFFFF"/>
          </a:effectRef>
          <a:fontRef idx="minor">
            <a:schemeClr val="tx1"/>
          </a:fontRef>
        </p:style>
        <p:txBody>
          <a:bodyPr wrap="square" rtlCol="0">
            <a:spAutoFit/>
          </a:bodyPr>
          <a:lstStyle/>
          <a:p>
            <a:r>
              <a:rPr lang="en-US" sz="4400" b="1"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Employee Performance Analysis using Excel</a:t>
            </a:r>
            <a:endParaRPr lang="en-US" sz="4400" b="1" dirty="0">
              <a:ln/>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3999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Datasets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12" name="Text Placeholder 11"/>
          <p:cNvSpPr>
            <a:spLocks noGrp="1"/>
          </p:cNvSpPr>
          <p:nvPr>
            <p:ph type="body" idx="1"/>
          </p:nvPr>
        </p:nvSpPr>
        <p:spPr>
          <a:xfrm>
            <a:off x="381000" y="890905"/>
            <a:ext cx="11185525" cy="861695"/>
          </a:xfrm>
        </p:spPr>
        <p:txBody>
          <a:bodyPr wrap="square"/>
          <a:p>
            <a:r>
              <a:rPr lang="en-US" sz="2800"/>
              <a:t>The purpose of employee performance analysis,due to the following reason</a:t>
            </a:r>
            <a:endParaRPr lang="en-US" sz="2800"/>
          </a:p>
          <a:p>
            <a:endParaRPr lang="en-US" sz="2800"/>
          </a:p>
        </p:txBody>
      </p:sp>
      <p:sp>
        <p:nvSpPr>
          <p:cNvPr id="7" name="object 7"/>
          <p:cNvSpPr txBox="1">
            <a:spLocks noGrp="1"/>
          </p:cNvSpPr>
          <p:nvPr>
            <p:ph type="title"/>
          </p:nvPr>
        </p:nvSpPr>
        <p:spPr>
          <a:xfrm>
            <a:off x="762317" y="304545"/>
            <a:ext cx="563689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1" name="图形 20"/>
          <p:cNvSpPr/>
          <p:nvPr>
            <p:custDataLst>
              <p:tags r:id="rId3"/>
            </p:custDataLst>
          </p:nvPr>
        </p:nvSpPr>
        <p:spPr>
          <a:xfrm>
            <a:off x="3657283" y="2209800"/>
            <a:ext cx="3360420" cy="3033395"/>
          </a:xfrm>
          <a:custGeom>
            <a:avLst/>
            <a:gdLst>
              <a:gd name="connsiteX0" fmla="*/ 1013244 w 2026644"/>
              <a:gd name="connsiteY0" fmla="*/ 1828310 h 1828713"/>
              <a:gd name="connsiteX1" fmla="*/ 275723 w 2026644"/>
              <a:gd name="connsiteY1" fmla="*/ 1828310 h 1828713"/>
              <a:gd name="connsiteX2" fmla="*/ -102 w 2026644"/>
              <a:gd name="connsiteY2" fmla="*/ 1551685 h 1828713"/>
              <a:gd name="connsiteX3" fmla="*/ 36741 w 2026644"/>
              <a:gd name="connsiteY3" fmla="*/ 1414258 h 1828713"/>
              <a:gd name="connsiteX4" fmla="*/ 405454 w 2026644"/>
              <a:gd name="connsiteY4" fmla="*/ 776083 h 1828713"/>
              <a:gd name="connsiteX5" fmla="*/ 774167 w 2026644"/>
              <a:gd name="connsiteY5" fmla="*/ 137432 h 1828713"/>
              <a:gd name="connsiteX6" fmla="*/ 1151633 w 2026644"/>
              <a:gd name="connsiteY6" fmla="*/ 36838 h 1828713"/>
              <a:gd name="connsiteX7" fmla="*/ 1252227 w 2026644"/>
              <a:gd name="connsiteY7" fmla="*/ 137432 h 1828713"/>
              <a:gd name="connsiteX8" fmla="*/ 1620939 w 2026644"/>
              <a:gd name="connsiteY8" fmla="*/ 776083 h 1828713"/>
              <a:gd name="connsiteX9" fmla="*/ 1989652 w 2026644"/>
              <a:gd name="connsiteY9" fmla="*/ 1414258 h 1828713"/>
              <a:gd name="connsiteX10" fmla="*/ 1888096 w 2026644"/>
              <a:gd name="connsiteY10" fmla="*/ 1791467 h 1828713"/>
              <a:gd name="connsiteX11" fmla="*/ 1750670 w 2026644"/>
              <a:gd name="connsiteY11" fmla="*/ 1828310 h 182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644" h="1828713">
                <a:moveTo>
                  <a:pt x="1013244" y="1828310"/>
                </a:moveTo>
                <a:lnTo>
                  <a:pt x="275723" y="1828310"/>
                </a:lnTo>
                <a:cubicBezTo>
                  <a:pt x="123171" y="1828091"/>
                  <a:pt x="-321" y="1704237"/>
                  <a:pt x="-102" y="1551685"/>
                </a:cubicBezTo>
                <a:cubicBezTo>
                  <a:pt x="-35" y="1503441"/>
                  <a:pt x="12671" y="1456063"/>
                  <a:pt x="36741" y="1414258"/>
                </a:cubicBezTo>
                <a:lnTo>
                  <a:pt x="405454" y="776083"/>
                </a:lnTo>
                <a:lnTo>
                  <a:pt x="774167" y="137432"/>
                </a:lnTo>
                <a:cubicBezTo>
                  <a:pt x="850624" y="5415"/>
                  <a:pt x="1019626" y="-39619"/>
                  <a:pt x="1151633" y="36838"/>
                </a:cubicBezTo>
                <a:cubicBezTo>
                  <a:pt x="1193372" y="61013"/>
                  <a:pt x="1228052" y="95694"/>
                  <a:pt x="1252227" y="137432"/>
                </a:cubicBezTo>
                <a:lnTo>
                  <a:pt x="1620939" y="776083"/>
                </a:lnTo>
                <a:lnTo>
                  <a:pt x="1989652" y="1414258"/>
                </a:lnTo>
                <a:cubicBezTo>
                  <a:pt x="2065776" y="1546466"/>
                  <a:pt x="2020303" y="1715344"/>
                  <a:pt x="1888096" y="1791467"/>
                </a:cubicBezTo>
                <a:cubicBezTo>
                  <a:pt x="1846291" y="1815537"/>
                  <a:pt x="1798914" y="1828243"/>
                  <a:pt x="1750670" y="1828310"/>
                </a:cubicBezTo>
                <a:close/>
              </a:path>
            </a:pathLst>
          </a:custGeom>
          <a:solidFill>
            <a:schemeClr val="accent1">
              <a:lumMod val="20000"/>
              <a:lumOff val="80000"/>
              <a:alpha val="3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a:lstStyle>
          <a:p>
            <a:pPr lvl="0" algn="l">
              <a:buClrTx/>
              <a:buSzTx/>
              <a:buFontTx/>
            </a:pPr>
            <a:endParaRPr lang="en-US">
              <a:solidFill>
                <a:schemeClr val="dk1"/>
              </a:solidFill>
              <a:latin typeface="Arial" panose="020B0604020202020204" pitchFamily="34" charset="0"/>
              <a:sym typeface="+mn-lt"/>
            </a:endParaRPr>
          </a:p>
        </p:txBody>
      </p:sp>
      <p:sp>
        <p:nvSpPr>
          <p:cNvPr id="23" name="椭圆 19"/>
          <p:cNvSpPr/>
          <p:nvPr>
            <p:custDataLst>
              <p:tags r:id="rId4"/>
            </p:custDataLst>
          </p:nvPr>
        </p:nvSpPr>
        <p:spPr>
          <a:xfrm>
            <a:off x="4597083" y="4321175"/>
            <a:ext cx="483870" cy="483870"/>
          </a:xfrm>
          <a:prstGeom prst="ellipse">
            <a:avLst/>
          </a:prstGeom>
          <a:gradFill>
            <a:gsLst>
              <a:gs pos="0">
                <a:schemeClr val="accent1"/>
              </a:gs>
              <a:gs pos="100000">
                <a:schemeClr val="accent1">
                  <a:lumMod val="80000"/>
                  <a:lumOff val="20000"/>
                </a:schemeClr>
              </a:gs>
            </a:gsLst>
            <a:path path="circle">
              <a:fillToRect l="50000" t="50000" r="50000" b="50000"/>
            </a:path>
            <a:tileRect/>
          </a:gradFill>
          <a:ln w="9525" cap="flat">
            <a:noFill/>
            <a:prstDash val="solid"/>
            <a:miter/>
          </a:ln>
        </p:spPr>
        <p:txBody>
          <a:bodyPr rot="0" spcFirstLastPara="0" vertOverflow="overflow" horzOverflow="overflow" vert="horz" wrap="square" lIns="431800" tIns="612140" rIns="431800" bIns="396240" numCol="1" spcCol="0" rtlCol="0" fromWordArt="0" anchor="ctr" anchorCtr="0" forceAA="0" compatLnSpc="1">
            <a:normAutofit fontScale="25000" lnSpcReduction="20000"/>
          </a:bodyPr>
          <a:lst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a:lstStyle>
          <a:p>
            <a:pPr lvl="0" algn="ctr">
              <a:buClrTx/>
              <a:buSzTx/>
              <a:buFontTx/>
            </a:pPr>
            <a:endParaRPr lang="en-US" b="1" spc="130" dirty="0">
              <a:solidFill>
                <a:schemeClr val="lt1"/>
              </a:solidFill>
              <a:uFillTx/>
              <a:latin typeface="Arial" panose="020B0604020202020204" pitchFamily="34" charset="0"/>
              <a:sym typeface="+mn-lt"/>
            </a:endParaRPr>
          </a:p>
        </p:txBody>
      </p:sp>
      <p:sp>
        <p:nvSpPr>
          <p:cNvPr id="24" name="矩形 1"/>
          <p:cNvSpPr/>
          <p:nvPr>
            <p:custDataLst>
              <p:tags r:id="rId5"/>
            </p:custDataLst>
          </p:nvPr>
        </p:nvSpPr>
        <p:spPr>
          <a:xfrm>
            <a:off x="7162483" y="4495800"/>
            <a:ext cx="2308225" cy="632460"/>
          </a:xfrm>
          <a:prstGeom prst="rect">
            <a:avLst/>
          </a:prstGeom>
          <a:noFill/>
        </p:spPr>
        <p:txBody>
          <a:bodyPr wrap="square" lIns="0" tIns="0" rIns="0" bIns="0" rtlCol="0" anchor="b">
            <a:normAutofit/>
          </a:bodyPr>
          <a:lstStyle/>
          <a:p>
            <a:pPr>
              <a:spcBef>
                <a:spcPct val="0"/>
              </a:spcBef>
              <a:spcAft>
                <a:spcPct val="0"/>
              </a:spcAft>
            </a:pPr>
            <a:r>
              <a:rPr lang="en-US" b="1" dirty="0">
                <a:solidFill>
                  <a:schemeClr val="accent1"/>
                </a:solidFill>
                <a:latin typeface="+mj-lt"/>
              </a:rPr>
              <a:t>Set goals</a:t>
            </a:r>
            <a:endParaRPr lang="en-US" b="1" dirty="0">
              <a:solidFill>
                <a:schemeClr val="accent1"/>
              </a:solidFill>
              <a:latin typeface="+mj-lt"/>
            </a:endParaRPr>
          </a:p>
        </p:txBody>
      </p:sp>
      <p:sp>
        <p:nvSpPr>
          <p:cNvPr id="25" name="矩形 2"/>
          <p:cNvSpPr/>
          <p:nvPr>
            <p:custDataLst>
              <p:tags r:id="rId6"/>
            </p:custDataLst>
          </p:nvPr>
        </p:nvSpPr>
        <p:spPr>
          <a:xfrm>
            <a:off x="7070408" y="5181600"/>
            <a:ext cx="2308225" cy="621030"/>
          </a:xfrm>
          <a:prstGeom prst="rect">
            <a:avLst/>
          </a:prstGeom>
          <a:noFill/>
        </p:spPr>
        <p:txBody>
          <a:bodyPr wrap="square" lIns="0" tIns="0" rIns="0" bIns="0" rtlCol="0" anchor="t" anchorCtr="0">
            <a:normAutofit/>
          </a:bodyPr>
          <a:lstStyle/>
          <a:p>
            <a:pPr>
              <a:lnSpc>
                <a:spcPct val="130000"/>
              </a:lnSpc>
              <a:spcBef>
                <a:spcPct val="0"/>
              </a:spcBef>
              <a:spcAft>
                <a:spcPct val="0"/>
              </a:spcAft>
            </a:pPr>
            <a:r>
              <a:rPr lang="en-US" sz="1400" dirty="0">
                <a:solidFill>
                  <a:schemeClr val="tx1">
                    <a:lumMod val="85000"/>
                    <a:lumOff val="15000"/>
                  </a:schemeClr>
                </a:solidFill>
              </a:rPr>
              <a:t>Succession planning</a:t>
            </a:r>
            <a:endParaRPr lang="en-US" sz="1400" dirty="0">
              <a:solidFill>
                <a:schemeClr val="tx1">
                  <a:lumMod val="85000"/>
                  <a:lumOff val="15000"/>
                </a:schemeClr>
              </a:solidFill>
            </a:endParaRPr>
          </a:p>
        </p:txBody>
      </p:sp>
      <p:sp>
        <p:nvSpPr>
          <p:cNvPr id="26" name="矩形 5"/>
          <p:cNvSpPr/>
          <p:nvPr>
            <p:custDataLst>
              <p:tags r:id="rId7"/>
            </p:custDataLst>
          </p:nvPr>
        </p:nvSpPr>
        <p:spPr>
          <a:xfrm>
            <a:off x="-228600" y="4458970"/>
            <a:ext cx="3833495" cy="632460"/>
          </a:xfrm>
          <a:prstGeom prst="rect">
            <a:avLst/>
          </a:prstGeom>
          <a:noFill/>
        </p:spPr>
        <p:txBody>
          <a:bodyPr wrap="square" lIns="0" tIns="0" rIns="0" bIns="0" rtlCol="0" anchor="b">
            <a:normAutofit/>
          </a:bodyPr>
          <a:lstStyle/>
          <a:p>
            <a:pPr algn="r">
              <a:spcBef>
                <a:spcPct val="0"/>
              </a:spcBef>
              <a:spcAft>
                <a:spcPct val="0"/>
              </a:spcAft>
            </a:pPr>
            <a:r>
              <a:rPr lang="en-US" b="1" dirty="0">
                <a:solidFill>
                  <a:schemeClr val="accent1"/>
                </a:solidFill>
                <a:latin typeface="+mj-lt"/>
              </a:rPr>
              <a:t>Maintain healthy relationships</a:t>
            </a:r>
            <a:endParaRPr lang="en-US" b="1" dirty="0">
              <a:solidFill>
                <a:schemeClr val="accent1"/>
              </a:solidFill>
              <a:latin typeface="+mj-lt"/>
            </a:endParaRPr>
          </a:p>
        </p:txBody>
      </p:sp>
      <p:sp>
        <p:nvSpPr>
          <p:cNvPr id="27" name="矩形 6"/>
          <p:cNvSpPr/>
          <p:nvPr>
            <p:custDataLst>
              <p:tags r:id="rId8"/>
            </p:custDataLst>
          </p:nvPr>
        </p:nvSpPr>
        <p:spPr>
          <a:xfrm>
            <a:off x="1262698" y="5181600"/>
            <a:ext cx="2308225" cy="621030"/>
          </a:xfrm>
          <a:prstGeom prst="rect">
            <a:avLst/>
          </a:prstGeom>
          <a:noFill/>
        </p:spPr>
        <p:txBody>
          <a:bodyPr wrap="square" lIns="0" tIns="0" rIns="0" bIns="0" rtlCol="0" anchor="t" anchorCtr="0">
            <a:normAutofit/>
          </a:bodyPr>
          <a:lstStyle/>
          <a:p>
            <a:pPr algn="r">
              <a:lnSpc>
                <a:spcPct val="130000"/>
              </a:lnSpc>
              <a:spcBef>
                <a:spcPct val="0"/>
              </a:spcBef>
              <a:spcAft>
                <a:spcPct val="0"/>
              </a:spcAft>
            </a:pPr>
            <a:r>
              <a:rPr lang="en-US" sz="1400">
                <a:solidFill>
                  <a:schemeClr val="tx1">
                    <a:lumMod val="85000"/>
                    <a:lumOff val="15000"/>
                  </a:schemeClr>
                </a:solidFill>
              </a:rPr>
              <a:t>Assess recruitment practices</a:t>
            </a:r>
            <a:endParaRPr lang="en-US" sz="1400">
              <a:solidFill>
                <a:schemeClr val="tx1">
                  <a:lumMod val="85000"/>
                  <a:lumOff val="15000"/>
                </a:schemeClr>
              </a:solidFill>
            </a:endParaRPr>
          </a:p>
        </p:txBody>
      </p:sp>
      <p:sp>
        <p:nvSpPr>
          <p:cNvPr id="28" name="矩形 7"/>
          <p:cNvSpPr/>
          <p:nvPr>
            <p:custDataLst>
              <p:tags r:id="rId9"/>
            </p:custDataLst>
          </p:nvPr>
        </p:nvSpPr>
        <p:spPr>
          <a:xfrm>
            <a:off x="3200400" y="1219200"/>
            <a:ext cx="3898265" cy="632460"/>
          </a:xfrm>
          <a:prstGeom prst="rect">
            <a:avLst/>
          </a:prstGeom>
          <a:noFill/>
        </p:spPr>
        <p:txBody>
          <a:bodyPr wrap="square" lIns="0" tIns="0" rIns="0" bIns="0" rtlCol="0" anchor="b">
            <a:normAutofit/>
          </a:bodyPr>
          <a:lstStyle/>
          <a:p>
            <a:pPr algn="r">
              <a:spcBef>
                <a:spcPct val="0"/>
              </a:spcBef>
              <a:spcAft>
                <a:spcPct val="0"/>
              </a:spcAft>
            </a:pPr>
            <a:r>
              <a:rPr lang="en-US" b="1" dirty="0">
                <a:solidFill>
                  <a:schemeClr val="accent1"/>
                </a:solidFill>
                <a:latin typeface="+mj-lt"/>
              </a:rPr>
              <a:t>Identify strengths and weaknesses</a:t>
            </a:r>
            <a:endParaRPr lang="en-US" b="1" dirty="0">
              <a:solidFill>
                <a:schemeClr val="accent1"/>
              </a:solidFill>
              <a:latin typeface="+mj-lt"/>
            </a:endParaRPr>
          </a:p>
        </p:txBody>
      </p:sp>
      <p:sp>
        <p:nvSpPr>
          <p:cNvPr id="29" name="矩形 9"/>
          <p:cNvSpPr/>
          <p:nvPr>
            <p:custDataLst>
              <p:tags r:id="rId10"/>
            </p:custDataLst>
          </p:nvPr>
        </p:nvSpPr>
        <p:spPr>
          <a:xfrm>
            <a:off x="2772728" y="1828800"/>
            <a:ext cx="2308225" cy="605790"/>
          </a:xfrm>
          <a:prstGeom prst="rect">
            <a:avLst/>
          </a:prstGeom>
          <a:noFill/>
        </p:spPr>
        <p:txBody>
          <a:bodyPr wrap="square" lIns="0" tIns="0" rIns="0" bIns="0" rtlCol="0" anchor="t" anchorCtr="0">
            <a:normAutofit/>
          </a:bodyPr>
          <a:lstStyle/>
          <a:p>
            <a:pPr algn="r">
              <a:lnSpc>
                <a:spcPct val="130000"/>
              </a:lnSpc>
              <a:spcBef>
                <a:spcPct val="0"/>
              </a:spcBef>
              <a:spcAft>
                <a:spcPct val="0"/>
              </a:spcAft>
            </a:pPr>
            <a:r>
              <a:rPr lang="en-US" sz="1400" dirty="0">
                <a:solidFill>
                  <a:schemeClr val="tx1">
                    <a:lumMod val="85000"/>
                    <a:lumOff val="15000"/>
                  </a:schemeClr>
                </a:solidFill>
              </a:rPr>
              <a:t>Provide feedback</a:t>
            </a:r>
            <a:endParaRPr lang="en-US" sz="1400" dirty="0">
              <a:solidFill>
                <a:schemeClr val="tx1">
                  <a:lumMod val="85000"/>
                  <a:lumOff val="15000"/>
                </a:schemeClr>
              </a:solidFill>
            </a:endParaRPr>
          </a:p>
        </p:txBody>
      </p:sp>
      <p:sp>
        <p:nvSpPr>
          <p:cNvPr id="30" name="图形 20"/>
          <p:cNvSpPr/>
          <p:nvPr>
            <p:custDataLst>
              <p:tags r:id="rId11"/>
            </p:custDataLst>
          </p:nvPr>
        </p:nvSpPr>
        <p:spPr>
          <a:xfrm>
            <a:off x="4147820" y="2667000"/>
            <a:ext cx="2335530" cy="2388235"/>
          </a:xfrm>
          <a:custGeom>
            <a:avLst/>
            <a:gdLst>
              <a:gd name="connsiteX0" fmla="*/ 1013244 w 2026644"/>
              <a:gd name="connsiteY0" fmla="*/ 1828310 h 1828713"/>
              <a:gd name="connsiteX1" fmla="*/ 275723 w 2026644"/>
              <a:gd name="connsiteY1" fmla="*/ 1828310 h 1828713"/>
              <a:gd name="connsiteX2" fmla="*/ -102 w 2026644"/>
              <a:gd name="connsiteY2" fmla="*/ 1551685 h 1828713"/>
              <a:gd name="connsiteX3" fmla="*/ 36741 w 2026644"/>
              <a:gd name="connsiteY3" fmla="*/ 1414258 h 1828713"/>
              <a:gd name="connsiteX4" fmla="*/ 405454 w 2026644"/>
              <a:gd name="connsiteY4" fmla="*/ 776083 h 1828713"/>
              <a:gd name="connsiteX5" fmla="*/ 774167 w 2026644"/>
              <a:gd name="connsiteY5" fmla="*/ 137432 h 1828713"/>
              <a:gd name="connsiteX6" fmla="*/ 1151633 w 2026644"/>
              <a:gd name="connsiteY6" fmla="*/ 36838 h 1828713"/>
              <a:gd name="connsiteX7" fmla="*/ 1252227 w 2026644"/>
              <a:gd name="connsiteY7" fmla="*/ 137432 h 1828713"/>
              <a:gd name="connsiteX8" fmla="*/ 1620939 w 2026644"/>
              <a:gd name="connsiteY8" fmla="*/ 776083 h 1828713"/>
              <a:gd name="connsiteX9" fmla="*/ 1989652 w 2026644"/>
              <a:gd name="connsiteY9" fmla="*/ 1414258 h 1828713"/>
              <a:gd name="connsiteX10" fmla="*/ 1888096 w 2026644"/>
              <a:gd name="connsiteY10" fmla="*/ 1791467 h 1828713"/>
              <a:gd name="connsiteX11" fmla="*/ 1750670 w 2026644"/>
              <a:gd name="connsiteY11" fmla="*/ 1828310 h 182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26644" h="1828713">
                <a:moveTo>
                  <a:pt x="1013244" y="1828310"/>
                </a:moveTo>
                <a:lnTo>
                  <a:pt x="275723" y="1828310"/>
                </a:lnTo>
                <a:cubicBezTo>
                  <a:pt x="123171" y="1828091"/>
                  <a:pt x="-321" y="1704237"/>
                  <a:pt x="-102" y="1551685"/>
                </a:cubicBezTo>
                <a:cubicBezTo>
                  <a:pt x="-35" y="1503441"/>
                  <a:pt x="12671" y="1456063"/>
                  <a:pt x="36741" y="1414258"/>
                </a:cubicBezTo>
                <a:lnTo>
                  <a:pt x="405454" y="776083"/>
                </a:lnTo>
                <a:lnTo>
                  <a:pt x="774167" y="137432"/>
                </a:lnTo>
                <a:cubicBezTo>
                  <a:pt x="850624" y="5415"/>
                  <a:pt x="1019626" y="-39619"/>
                  <a:pt x="1151633" y="36838"/>
                </a:cubicBezTo>
                <a:cubicBezTo>
                  <a:pt x="1193372" y="61013"/>
                  <a:pt x="1228052" y="95694"/>
                  <a:pt x="1252227" y="137432"/>
                </a:cubicBezTo>
                <a:lnTo>
                  <a:pt x="1620939" y="776083"/>
                </a:lnTo>
                <a:lnTo>
                  <a:pt x="1989652" y="1414258"/>
                </a:lnTo>
                <a:cubicBezTo>
                  <a:pt x="2065776" y="1546466"/>
                  <a:pt x="2020303" y="1715344"/>
                  <a:pt x="1888096" y="1791467"/>
                </a:cubicBezTo>
                <a:cubicBezTo>
                  <a:pt x="1846291" y="1815537"/>
                  <a:pt x="1798914" y="1828243"/>
                  <a:pt x="1750670" y="1828310"/>
                </a:cubicBezTo>
                <a:close/>
              </a:path>
            </a:pathLst>
          </a:custGeom>
          <a:gradFill>
            <a:gsLst>
              <a:gs pos="0">
                <a:schemeClr val="accent1"/>
              </a:gs>
              <a:gs pos="100000">
                <a:schemeClr val="accent1">
                  <a:lumMod val="80000"/>
                  <a:lumOff val="20000"/>
                </a:schemeClr>
              </a:gs>
            </a:gsLst>
            <a:path path="circle">
              <a:fillToRect l="50000" t="50000" r="50000" b="50000"/>
            </a:path>
            <a:tileRect/>
          </a:gradFill>
          <a:ln w="9525" cap="flat">
            <a:gradFill>
              <a:gsLst>
                <a:gs pos="0">
                  <a:srgbClr val="FFFFFF"/>
                </a:gs>
                <a:gs pos="53000">
                  <a:srgbClr val="FFFFFF">
                    <a:alpha val="0"/>
                  </a:srgbClr>
                </a:gs>
              </a:gsLst>
              <a:lin ang="16200000" scaled="0"/>
            </a:gradFill>
            <a:prstDash val="solid"/>
            <a:miter/>
          </a:ln>
          <a:effectLst>
            <a:outerShdw blurRad="342900" sx="102000" sy="102000" algn="ctr" rotWithShape="0">
              <a:schemeClr val="accent1">
                <a:alpha val="40000"/>
              </a:schemeClr>
            </a:outerShdw>
          </a:effectLst>
        </p:spPr>
        <p:txBody>
          <a:bodyPr rot="0" spcFirstLastPara="0" vertOverflow="overflow" horzOverflow="overflow" vert="horz" wrap="square" lIns="431800" tIns="647700" rIns="431800" bIns="288290" numCol="1" spcCol="0" rtlCol="0" fromWordArt="0" anchor="ctr" anchorCtr="0" forceAA="0" compatLnSpc="1">
            <a:normAutofit/>
          </a:bodyPr>
          <a:lstStyle>
            <a:defPPr>
              <a:defRPr lang="en-US">
                <a:latin typeface="+mj-lt"/>
              </a:defRPr>
            </a:defPPr>
            <a:lvl1pPr marL="0" algn="l" defTabSz="914400" rtl="0" eaLnBrk="1" latinLnBrk="0" hangingPunct="1">
              <a:defRPr sz="1800" kern="1200">
                <a:solidFill>
                  <a:schemeClr val="tx1"/>
                </a:solidFill>
                <a:latin typeface="+mj-lt"/>
              </a:defRPr>
            </a:lvl1pPr>
            <a:lvl2pPr marL="457200" algn="l" defTabSz="914400" rtl="0" eaLnBrk="1" latinLnBrk="0" hangingPunct="1">
              <a:defRPr sz="1800" kern="1200">
                <a:solidFill>
                  <a:schemeClr val="tx1"/>
                </a:solidFill>
                <a:latin typeface="+mj-lt"/>
              </a:defRPr>
            </a:lvl2pPr>
            <a:lvl3pPr marL="914400" algn="l" defTabSz="914400" rtl="0" eaLnBrk="1" latinLnBrk="0" hangingPunct="1">
              <a:defRPr sz="1800" kern="1200">
                <a:solidFill>
                  <a:schemeClr val="tx1"/>
                </a:solidFill>
                <a:latin typeface="+mj-lt"/>
              </a:defRPr>
            </a:lvl3pPr>
            <a:lvl4pPr marL="1371600" algn="l" defTabSz="914400" rtl="0" eaLnBrk="1" latinLnBrk="0" hangingPunct="1">
              <a:defRPr sz="1800" kern="1200">
                <a:solidFill>
                  <a:schemeClr val="tx1"/>
                </a:solidFill>
                <a:latin typeface="+mj-lt"/>
              </a:defRPr>
            </a:lvl4pPr>
            <a:lvl5pPr marL="1828800" algn="l" defTabSz="914400" rtl="0" eaLnBrk="1" latinLnBrk="0" hangingPunct="1">
              <a:defRPr sz="1800" kern="1200">
                <a:solidFill>
                  <a:schemeClr val="tx1"/>
                </a:solidFill>
                <a:latin typeface="+mj-lt"/>
              </a:defRPr>
            </a:lvl5pPr>
            <a:lvl6pPr marL="2286000" algn="l" defTabSz="914400" rtl="0" eaLnBrk="1" latinLnBrk="0" hangingPunct="1">
              <a:defRPr sz="1800" kern="1200">
                <a:solidFill>
                  <a:schemeClr val="tx1"/>
                </a:solidFill>
                <a:latin typeface="+mj-lt"/>
              </a:defRPr>
            </a:lvl6pPr>
            <a:lvl7pPr marL="2743200" algn="l" defTabSz="914400" rtl="0" eaLnBrk="1" latinLnBrk="0" hangingPunct="1">
              <a:defRPr sz="1800" kern="1200">
                <a:solidFill>
                  <a:schemeClr val="tx1"/>
                </a:solidFill>
                <a:latin typeface="+mj-lt"/>
              </a:defRPr>
            </a:lvl7pPr>
            <a:lvl8pPr marL="3200400" algn="l" defTabSz="914400" rtl="0" eaLnBrk="1" latinLnBrk="0" hangingPunct="1">
              <a:defRPr sz="1800" kern="1200">
                <a:solidFill>
                  <a:schemeClr val="tx1"/>
                </a:solidFill>
                <a:latin typeface="+mj-lt"/>
              </a:defRPr>
            </a:lvl8pPr>
            <a:lvl9pPr marL="3657600" algn="l" defTabSz="914400" rtl="0" eaLnBrk="1" latinLnBrk="0" hangingPunct="1">
              <a:defRPr sz="1800" kern="1200">
                <a:solidFill>
                  <a:schemeClr val="tx1"/>
                </a:solidFill>
                <a:latin typeface="+mj-lt"/>
              </a:defRPr>
            </a:lvl9pPr>
          </a:lstStyle>
          <a:p>
            <a:pPr lvl="0" algn="ctr">
              <a:spcBef>
                <a:spcPct val="0"/>
              </a:spcBef>
              <a:spcAft>
                <a:spcPct val="0"/>
              </a:spcAft>
              <a:buClrTx/>
              <a:buSzTx/>
              <a:buFontTx/>
            </a:pPr>
            <a:r>
              <a:rPr lang="en-US" b="1">
                <a:solidFill>
                  <a:schemeClr val="lt1"/>
                </a:solidFill>
                <a:uFillTx/>
                <a:sym typeface="+mn-ea"/>
              </a:rPr>
              <a:t>Employee</a:t>
            </a:r>
            <a:endParaRPr lang="en-US" b="1">
              <a:solidFill>
                <a:schemeClr val="lt1"/>
              </a:solidFill>
              <a:uFillTx/>
              <a:sym typeface="+mn-ea"/>
            </a:endParaRPr>
          </a:p>
          <a:p>
            <a:pPr lvl="0" algn="ctr">
              <a:spcBef>
                <a:spcPct val="0"/>
              </a:spcBef>
              <a:spcAft>
                <a:spcPct val="0"/>
              </a:spcAft>
              <a:buClrTx/>
              <a:buSzTx/>
              <a:buFontTx/>
            </a:pPr>
            <a:r>
              <a:rPr lang="en-US" b="1">
                <a:solidFill>
                  <a:schemeClr val="lt1"/>
                </a:solidFill>
                <a:uFillTx/>
                <a:sym typeface="+mn-ea"/>
              </a:rPr>
              <a:t>performance analysis</a:t>
            </a:r>
            <a:endParaRPr lang="en-US" b="1">
              <a:solidFill>
                <a:schemeClr val="lt1"/>
              </a:solidFill>
              <a:uFillTx/>
              <a:sym typeface="+mn-ea"/>
            </a:endParaRPr>
          </a:p>
        </p:txBody>
      </p:sp>
      <p:sp>
        <p:nvSpPr>
          <p:cNvPr id="35" name="图片 32" descr="343439383331313b343532303033313bd3a6d3c3c9ccb3c7"/>
          <p:cNvSpPr/>
          <p:nvPr>
            <p:custDataLst>
              <p:tags r:id="rId12"/>
            </p:custDataLst>
          </p:nvPr>
        </p:nvSpPr>
        <p:spPr>
          <a:xfrm>
            <a:off x="4647883" y="4324350"/>
            <a:ext cx="176548" cy="198120"/>
          </a:xfrm>
          <a:custGeom>
            <a:avLst/>
            <a:gdLst>
              <a:gd name="connsiteX0" fmla="*/ 143561 w 176548"/>
              <a:gd name="connsiteY0" fmla="*/ 198234 h 198120"/>
              <a:gd name="connsiteX1" fmla="*/ 33218 w 176548"/>
              <a:gd name="connsiteY1" fmla="*/ 198234 h 198120"/>
              <a:gd name="connsiteX2" fmla="*/ 115 w 176548"/>
              <a:gd name="connsiteY2" fmla="*/ 165214 h 198120"/>
              <a:gd name="connsiteX3" fmla="*/ 115 w 176548"/>
              <a:gd name="connsiteY3" fmla="*/ 33134 h 198120"/>
              <a:gd name="connsiteX4" fmla="*/ 33218 w 176548"/>
              <a:gd name="connsiteY4" fmla="*/ 114 h 198120"/>
              <a:gd name="connsiteX5" fmla="*/ 143561 w 176548"/>
              <a:gd name="connsiteY5" fmla="*/ 114 h 198120"/>
              <a:gd name="connsiteX6" fmla="*/ 176663 w 176548"/>
              <a:gd name="connsiteY6" fmla="*/ 33134 h 198120"/>
              <a:gd name="connsiteX7" fmla="*/ 176663 w 176548"/>
              <a:gd name="connsiteY7" fmla="*/ 165214 h 198120"/>
              <a:gd name="connsiteX8" fmla="*/ 143561 w 176548"/>
              <a:gd name="connsiteY8" fmla="*/ 198234 h 198120"/>
              <a:gd name="connsiteX9" fmla="*/ 88389 w 176548"/>
              <a:gd name="connsiteY9" fmla="*/ 91312 h 198120"/>
              <a:gd name="connsiteX10" fmla="*/ 132526 w 176548"/>
              <a:gd name="connsiteY10" fmla="*/ 45713 h 198120"/>
              <a:gd name="connsiteX11" fmla="*/ 121492 w 176548"/>
              <a:gd name="connsiteY11" fmla="*/ 34313 h 198120"/>
              <a:gd name="connsiteX12" fmla="*/ 110458 w 176548"/>
              <a:gd name="connsiteY12" fmla="*/ 45713 h 198120"/>
              <a:gd name="connsiteX13" fmla="*/ 88389 w 176548"/>
              <a:gd name="connsiteY13" fmla="*/ 68513 h 198120"/>
              <a:gd name="connsiteX14" fmla="*/ 66321 w 176548"/>
              <a:gd name="connsiteY14" fmla="*/ 45713 h 198120"/>
              <a:gd name="connsiteX15" fmla="*/ 55286 w 176548"/>
              <a:gd name="connsiteY15" fmla="*/ 34313 h 198120"/>
              <a:gd name="connsiteX16" fmla="*/ 44252 w 176548"/>
              <a:gd name="connsiteY16" fmla="*/ 45713 h 198120"/>
              <a:gd name="connsiteX17" fmla="*/ 88389 w 176548"/>
              <a:gd name="connsiteY17" fmla="*/ 91312 h 198120"/>
              <a:gd name="connsiteX18" fmla="*/ 110458 w 176548"/>
              <a:gd name="connsiteY18" fmla="*/ 159711 h 198120"/>
              <a:gd name="connsiteX19" fmla="*/ 121492 w 176548"/>
              <a:gd name="connsiteY19" fmla="*/ 148311 h 198120"/>
              <a:gd name="connsiteX20" fmla="*/ 110458 w 176548"/>
              <a:gd name="connsiteY20" fmla="*/ 136911 h 198120"/>
              <a:gd name="connsiteX21" fmla="*/ 66321 w 176548"/>
              <a:gd name="connsiteY21" fmla="*/ 136911 h 198120"/>
              <a:gd name="connsiteX22" fmla="*/ 55286 w 176548"/>
              <a:gd name="connsiteY22" fmla="*/ 148311 h 198120"/>
              <a:gd name="connsiteX23" fmla="*/ 66321 w 176548"/>
              <a:gd name="connsiteY23" fmla="*/ 159711 h 198120"/>
              <a:gd name="connsiteX24" fmla="*/ 110458 w 176548"/>
              <a:gd name="connsiteY24" fmla="*/ 159711 h 19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76548" h="198120">
                <a:moveTo>
                  <a:pt x="143561" y="198234"/>
                </a:moveTo>
                <a:lnTo>
                  <a:pt x="33218" y="198234"/>
                </a:lnTo>
                <a:cubicBezTo>
                  <a:pt x="14460" y="198234"/>
                  <a:pt x="115" y="183926"/>
                  <a:pt x="115" y="165214"/>
                </a:cubicBezTo>
                <a:lnTo>
                  <a:pt x="115" y="33134"/>
                </a:lnTo>
                <a:cubicBezTo>
                  <a:pt x="115" y="14423"/>
                  <a:pt x="14460" y="114"/>
                  <a:pt x="33218" y="114"/>
                </a:cubicBezTo>
                <a:lnTo>
                  <a:pt x="143561" y="114"/>
                </a:lnTo>
                <a:cubicBezTo>
                  <a:pt x="162319" y="114"/>
                  <a:pt x="176663" y="14423"/>
                  <a:pt x="176663" y="33134"/>
                </a:cubicBezTo>
                <a:lnTo>
                  <a:pt x="176663" y="165214"/>
                </a:lnTo>
                <a:cubicBezTo>
                  <a:pt x="176663" y="183926"/>
                  <a:pt x="162319" y="198234"/>
                  <a:pt x="143561" y="198234"/>
                </a:cubicBezTo>
                <a:moveTo>
                  <a:pt x="88389" y="91312"/>
                </a:moveTo>
                <a:cubicBezTo>
                  <a:pt x="112664" y="91312"/>
                  <a:pt x="132526" y="70793"/>
                  <a:pt x="132526" y="45713"/>
                </a:cubicBezTo>
                <a:cubicBezTo>
                  <a:pt x="132526" y="38873"/>
                  <a:pt x="128112" y="34313"/>
                  <a:pt x="121492" y="34313"/>
                </a:cubicBezTo>
                <a:cubicBezTo>
                  <a:pt x="114871" y="34313"/>
                  <a:pt x="110458" y="38873"/>
                  <a:pt x="110458" y="45713"/>
                </a:cubicBezTo>
                <a:cubicBezTo>
                  <a:pt x="110458" y="58253"/>
                  <a:pt x="100527" y="68513"/>
                  <a:pt x="88389" y="68513"/>
                </a:cubicBezTo>
                <a:cubicBezTo>
                  <a:pt x="76251" y="68513"/>
                  <a:pt x="66321" y="58253"/>
                  <a:pt x="66321" y="45713"/>
                </a:cubicBezTo>
                <a:cubicBezTo>
                  <a:pt x="66321" y="38873"/>
                  <a:pt x="61907" y="34313"/>
                  <a:pt x="55286" y="34313"/>
                </a:cubicBezTo>
                <a:cubicBezTo>
                  <a:pt x="48666" y="34313"/>
                  <a:pt x="44252" y="38873"/>
                  <a:pt x="44252" y="45713"/>
                </a:cubicBezTo>
                <a:cubicBezTo>
                  <a:pt x="44252" y="70793"/>
                  <a:pt x="64114" y="91312"/>
                  <a:pt x="88389" y="91312"/>
                </a:cubicBezTo>
                <a:moveTo>
                  <a:pt x="110458" y="159711"/>
                </a:moveTo>
                <a:cubicBezTo>
                  <a:pt x="117078" y="159711"/>
                  <a:pt x="121492" y="155151"/>
                  <a:pt x="121492" y="148311"/>
                </a:cubicBezTo>
                <a:cubicBezTo>
                  <a:pt x="121492" y="141471"/>
                  <a:pt x="117078" y="136911"/>
                  <a:pt x="110458" y="136911"/>
                </a:cubicBezTo>
                <a:lnTo>
                  <a:pt x="66321" y="136911"/>
                </a:lnTo>
                <a:cubicBezTo>
                  <a:pt x="59700" y="136911"/>
                  <a:pt x="55286" y="141471"/>
                  <a:pt x="55286" y="148311"/>
                </a:cubicBezTo>
                <a:cubicBezTo>
                  <a:pt x="55286" y="155151"/>
                  <a:pt x="59700" y="159711"/>
                  <a:pt x="66321" y="159711"/>
                </a:cubicBezTo>
                <a:lnTo>
                  <a:pt x="110458" y="159711"/>
                </a:lnTo>
              </a:path>
            </a:pathLst>
          </a:custGeom>
          <a:solidFill>
            <a:schemeClr val="lt1">
              <a:lumMod val="100000"/>
            </a:schemeClr>
          </a:solidFill>
          <a:ln w="6802"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Tree>
    <p:custDataLst>
      <p:tags r:id="rId1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53371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85800" y="1600200"/>
            <a:ext cx="7924800" cy="4258945"/>
          </a:xfrm>
          <a:prstGeom prst="rect">
            <a:avLst/>
          </a:prstGeom>
          <a:noFill/>
        </p:spPr>
        <p:txBody>
          <a:bodyPr wrap="square" rtlCol="0">
            <a:no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Objective: To evaluate and understand employee performance in order to recognize achievements, identify areas for improvement, and implement strategies to enhance overall productivity and effectiveness.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lvl="1" indent="457200" algn="l">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a:p>
            <a:pPr marL="457200" lvl="1" indent="457200" algn="l">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The performance analysis highlights key strengths and areas for growth among employees. By implementing targeted development programs and refining performance management practices, organizations can drive overall improvement and recognize valuable contributions.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9496425"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85800" y="410210"/>
            <a:ext cx="7007225" cy="508635"/>
          </a:xfrm>
          <a:prstGeom prst="rect">
            <a:avLst/>
          </a:prstGeom>
        </p:spPr>
        <p:txBody>
          <a:bodyPr vert="horz" wrap="square" lIns="0" tIns="16510" rIns="0" bIns="0" rtlCol="0">
            <a:sp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Placeholder 8"/>
          <p:cNvSpPr/>
          <p:nvPr>
            <p:ph type="body" idx="1"/>
          </p:nvPr>
        </p:nvSpPr>
        <p:spPr/>
        <p:txBody>
          <a:bodyPr/>
          <a:p>
            <a:endParaRPr lang="en-US"/>
          </a:p>
        </p:txBody>
      </p:sp>
      <p:pic>
        <p:nvPicPr>
          <p:cNvPr id="11" name="Picture 10"/>
          <p:cNvPicPr>
            <a:picLocks noChangeAspect="1"/>
          </p:cNvPicPr>
          <p:nvPr/>
        </p:nvPicPr>
        <p:blipFill>
          <a:blip r:embed="rId2"/>
          <a:stretch>
            <a:fillRect/>
          </a:stretch>
        </p:blipFill>
        <p:spPr>
          <a:xfrm>
            <a:off x="1767840" y="1667510"/>
            <a:ext cx="7153275" cy="39325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8" name="Text Placeholder 7"/>
          <p:cNvSpPr>
            <a:spLocks noGrp="1"/>
          </p:cNvSpPr>
          <p:nvPr>
            <p:ph type="body" idx="1"/>
          </p:nvPr>
        </p:nvSpPr>
        <p:spPr>
          <a:xfrm>
            <a:off x="2819400" y="1559560"/>
            <a:ext cx="10972800" cy="4924425"/>
          </a:xfrm>
        </p:spPr>
        <p:txBody>
          <a:bodyPr/>
          <a:p>
            <a:pPr marL="342900" indent="-342900">
              <a:buAutoNum type="arabicPeriod"/>
            </a:pPr>
            <a:r>
              <a:rPr lang="en-US" sz="3200">
                <a:ln/>
                <a:solidFill>
                  <a:schemeClr val="accent1"/>
                </a:solidFill>
                <a:effectLst>
                  <a:outerShdw blurRad="38100" dist="25400" dir="5400000" algn="ctr" rotWithShape="0">
                    <a:srgbClr val="6E747A">
                      <a:alpha val="43000"/>
                    </a:srgbClr>
                  </a:outerShdw>
                </a:effectLst>
              </a:rPr>
              <a:t>Conditional Formatting</a:t>
            </a:r>
            <a:r>
              <a:rPr lang="en-US" sz="3200"/>
              <a:t> -</a:t>
            </a:r>
            <a:endParaRPr lang="en-US" sz="3200"/>
          </a:p>
          <a:p>
            <a:pPr marL="1371600" lvl="3" indent="457200">
              <a:buNone/>
            </a:pPr>
            <a:r>
              <a:rPr lang="en-US" sz="3200"/>
              <a:t>To find out the blank value</a:t>
            </a:r>
            <a:endParaRPr lang="en-US" sz="3200"/>
          </a:p>
          <a:p>
            <a:pPr marL="342900" indent="-342900">
              <a:buAutoNum type="arabicPeriod"/>
            </a:pPr>
            <a:r>
              <a:rPr lang="en-US" sz="3200">
                <a:ln/>
                <a:solidFill>
                  <a:schemeClr val="accent1"/>
                </a:solidFill>
                <a:effectLst>
                  <a:outerShdw blurRad="38100" dist="25400" dir="5400000" algn="ctr" rotWithShape="0">
                    <a:srgbClr val="6E747A">
                      <a:alpha val="43000"/>
                    </a:srgbClr>
                  </a:outerShdw>
                </a:effectLst>
              </a:rPr>
              <a:t>Filter -</a:t>
            </a:r>
            <a:endParaRPr lang="en-US" sz="3200">
              <a:ln/>
              <a:solidFill>
                <a:schemeClr val="accent1"/>
              </a:solidFill>
              <a:effectLst>
                <a:outerShdw blurRad="38100" dist="25400" dir="5400000" algn="ctr" rotWithShape="0">
                  <a:srgbClr val="6E747A">
                    <a:alpha val="43000"/>
                  </a:srgbClr>
                </a:outerShdw>
              </a:effectLst>
            </a:endParaRPr>
          </a:p>
          <a:p>
            <a:pPr marL="1371600" lvl="3" indent="457200">
              <a:buNone/>
            </a:pPr>
            <a:r>
              <a:rPr lang="en-US" sz="3200"/>
              <a:t>To remove</a:t>
            </a:r>
            <a:endParaRPr lang="en-US" sz="3200"/>
          </a:p>
          <a:p>
            <a:pPr indent="0">
              <a:buNone/>
            </a:pPr>
            <a:r>
              <a:rPr lang="en-US" sz="3200">
                <a:ln/>
                <a:solidFill>
                  <a:schemeClr val="accent1"/>
                </a:solidFill>
                <a:effectLst>
                  <a:outerShdw blurRad="38100" dist="25400" dir="5400000" algn="ctr" rotWithShape="0">
                    <a:srgbClr val="6E747A">
                      <a:alpha val="43000"/>
                    </a:srgbClr>
                  </a:outerShdw>
                </a:effectLst>
              </a:rPr>
              <a:t>3.Formula -</a:t>
            </a:r>
            <a:r>
              <a:rPr lang="en-US" sz="3200"/>
              <a:t>  </a:t>
            </a:r>
            <a:endParaRPr lang="en-US" sz="3200"/>
          </a:p>
          <a:p>
            <a:pPr marL="1371600" lvl="3" indent="457200">
              <a:buNone/>
            </a:pPr>
            <a:r>
              <a:rPr lang="en-US" sz="3200"/>
              <a:t>To Analyzing of Performance</a:t>
            </a:r>
            <a:endParaRPr lang="en-US" sz="3200"/>
          </a:p>
          <a:p>
            <a:pPr indent="0">
              <a:buNone/>
            </a:pPr>
            <a:r>
              <a:rPr lang="en-US" sz="3200">
                <a:ln/>
                <a:solidFill>
                  <a:schemeClr val="accent1"/>
                </a:solidFill>
                <a:effectLst>
                  <a:outerShdw blurRad="38100" dist="25400" dir="5400000" algn="ctr" rotWithShape="0">
                    <a:srgbClr val="6E747A">
                      <a:alpha val="43000"/>
                    </a:srgbClr>
                  </a:outerShdw>
                </a:effectLst>
              </a:rPr>
              <a:t>4.Pivot table -</a:t>
            </a:r>
            <a:endParaRPr lang="en-US" sz="3200">
              <a:ln/>
              <a:solidFill>
                <a:schemeClr val="accent1"/>
              </a:solidFill>
              <a:effectLst>
                <a:outerShdw blurRad="38100" dist="25400" dir="5400000" algn="ctr" rotWithShape="0">
                  <a:srgbClr val="6E747A">
                    <a:alpha val="43000"/>
                  </a:srgbClr>
                </a:outerShdw>
              </a:effectLst>
            </a:endParaRPr>
          </a:p>
          <a:p>
            <a:pPr lvl="3" indent="457200">
              <a:buNone/>
            </a:pPr>
            <a:r>
              <a:rPr lang="en-US" sz="3200"/>
              <a:t> Summary of Data</a:t>
            </a:r>
            <a:endParaRPr lang="en-US" sz="3200"/>
          </a:p>
          <a:p>
            <a:pPr indent="0">
              <a:buNone/>
            </a:pPr>
            <a:r>
              <a:rPr lang="en-US" sz="3200">
                <a:ln/>
                <a:solidFill>
                  <a:schemeClr val="accent1"/>
                </a:solidFill>
                <a:effectLst>
                  <a:outerShdw blurRad="38100" dist="25400" dir="5400000" algn="ctr" rotWithShape="0">
                    <a:srgbClr val="6E747A">
                      <a:alpha val="43000"/>
                    </a:srgbClr>
                  </a:outerShdw>
                </a:effectLst>
              </a:rPr>
              <a:t>5.Graph -</a:t>
            </a:r>
            <a:r>
              <a:rPr lang="en-US" sz="3200"/>
              <a:t> </a:t>
            </a:r>
            <a:endParaRPr lang="en-US" sz="3200"/>
          </a:p>
          <a:p>
            <a:pPr marL="1371600" lvl="3" indent="457200">
              <a:buNone/>
            </a:pPr>
            <a:r>
              <a:rPr lang="en-US" sz="3200"/>
              <a:t> Visualization of Data</a:t>
            </a:r>
            <a:endParaRPr lang="en-US" sz="3200"/>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744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dirty="0"/>
              <a:t>Datasets Description</a:t>
            </a:r>
            <a:endParaRPr lang="en-IN" dirty="0"/>
          </a:p>
        </p:txBody>
      </p:sp>
      <p:graphicFrame>
        <p:nvGraphicFramePr>
          <p:cNvPr id="3" name="Table 2"/>
          <p:cNvGraphicFramePr/>
          <p:nvPr/>
        </p:nvGraphicFramePr>
        <p:xfrm>
          <a:off x="755015" y="1676400"/>
          <a:ext cx="8533130" cy="3074670"/>
        </p:xfrm>
        <a:graphic>
          <a:graphicData uri="http://schemas.openxmlformats.org/drawingml/2006/table">
            <a:tbl>
              <a:tblPr firstRow="1" bandRow="1">
                <a:tableStyleId>{69CF1AB2-1976-4502-BF36-3FF5EA218861}</a:tableStyleId>
              </a:tblPr>
              <a:tblGrid>
                <a:gridCol w="4266565"/>
                <a:gridCol w="4266565"/>
              </a:tblGrid>
              <a:tr h="394335">
                <a:tc>
                  <a:txBody>
                    <a:bodyPr/>
                    <a:p>
                      <a:pPr>
                        <a:buNone/>
                      </a:pPr>
                      <a:r>
                        <a:rPr lang="en-US" b="0">
                          <a:sym typeface="+mn-ea"/>
                        </a:rPr>
                        <a:t>employee id</a:t>
                      </a:r>
                      <a:endParaRPr lang="en-US" b="0"/>
                    </a:p>
                  </a:txBody>
                  <a:tcPr/>
                </a:tc>
                <a:tc>
                  <a:txBody>
                    <a:bodyPr/>
                    <a:p>
                      <a:pPr>
                        <a:buNone/>
                      </a:pPr>
                      <a:r>
                        <a:rPr lang="en-US" b="0"/>
                        <a:t>number</a:t>
                      </a:r>
                      <a:endParaRPr lang="en-US" b="0"/>
                    </a:p>
                  </a:txBody>
                  <a:tcPr/>
                </a:tc>
              </a:tr>
              <a:tr h="394335">
                <a:tc>
                  <a:txBody>
                    <a:bodyPr/>
                    <a:p>
                      <a:pPr>
                        <a:buNone/>
                      </a:pPr>
                      <a:r>
                        <a:rPr lang="en-US"/>
                        <a:t>employee name</a:t>
                      </a:r>
                      <a:endParaRPr lang="en-US"/>
                    </a:p>
                  </a:txBody>
                  <a:tcPr/>
                </a:tc>
                <a:tc>
                  <a:txBody>
                    <a:bodyPr/>
                    <a:p>
                      <a:pPr>
                        <a:buNone/>
                      </a:pPr>
                      <a:r>
                        <a:rPr lang="en-US"/>
                        <a:t>text</a:t>
                      </a:r>
                      <a:endParaRPr lang="en-US"/>
                    </a:p>
                  </a:txBody>
                  <a:tcPr/>
                </a:tc>
              </a:tr>
              <a:tr h="381000">
                <a:tc>
                  <a:txBody>
                    <a:bodyPr/>
                    <a:p>
                      <a:pPr>
                        <a:buNone/>
                      </a:pPr>
                      <a:r>
                        <a:rPr lang="en-US"/>
                        <a:t>employee type</a:t>
                      </a:r>
                      <a:endParaRPr lang="en-US"/>
                    </a:p>
                  </a:txBody>
                  <a:tcPr/>
                </a:tc>
                <a:tc>
                  <a:txBody>
                    <a:bodyPr/>
                    <a:p>
                      <a:pPr>
                        <a:buNone/>
                      </a:pPr>
                      <a:r>
                        <a:rPr lang="en-US"/>
                        <a:t>text</a:t>
                      </a:r>
                      <a:endParaRPr lang="en-US"/>
                    </a:p>
                  </a:txBody>
                  <a:tcPr/>
                </a:tc>
              </a:tr>
              <a:tr h="381000">
                <a:tc>
                  <a:txBody>
                    <a:bodyPr/>
                    <a:p>
                      <a:pPr>
                        <a:buNone/>
                      </a:pPr>
                      <a:r>
                        <a:rPr lang="en-US"/>
                        <a:t>employee </a:t>
                      </a:r>
                      <a:r>
                        <a:rPr lang="en-US"/>
                        <a:t>performance</a:t>
                      </a:r>
                      <a:r>
                        <a:rPr lang="en-US"/>
                        <a:t> level</a:t>
                      </a:r>
                      <a:endParaRPr lang="en-US"/>
                    </a:p>
                  </a:txBody>
                  <a:tcPr/>
                </a:tc>
                <a:tc>
                  <a:txBody>
                    <a:bodyPr/>
                    <a:p>
                      <a:pPr>
                        <a:buNone/>
                      </a:pPr>
                      <a:r>
                        <a:rPr lang="en-US"/>
                        <a:t>text</a:t>
                      </a:r>
                      <a:endParaRPr lang="en-US"/>
                    </a:p>
                  </a:txBody>
                  <a:tcPr/>
                </a:tc>
              </a:tr>
              <a:tr h="381000">
                <a:tc>
                  <a:txBody>
                    <a:bodyPr/>
                    <a:p>
                      <a:pPr>
                        <a:buNone/>
                      </a:pPr>
                      <a:r>
                        <a:rPr lang="en-US"/>
                        <a:t>gender</a:t>
                      </a:r>
                      <a:endParaRPr lang="en-US"/>
                    </a:p>
                  </a:txBody>
                  <a:tcPr/>
                </a:tc>
                <a:tc>
                  <a:txBody>
                    <a:bodyPr/>
                    <a:p>
                      <a:pPr>
                        <a:buNone/>
                      </a:pPr>
                      <a:r>
                        <a:rPr lang="en-US"/>
                        <a:t>male/female</a:t>
                      </a:r>
                      <a:endParaRPr lang="en-US"/>
                    </a:p>
                  </a:txBody>
                  <a:tcPr/>
                </a:tc>
              </a:tr>
              <a:tr h="381000">
                <a:tc>
                  <a:txBody>
                    <a:bodyPr/>
                    <a:p>
                      <a:pPr>
                        <a:buNone/>
                      </a:pPr>
                      <a:r>
                        <a:rPr lang="en-US"/>
                        <a:t>employee rating</a:t>
                      </a:r>
                      <a:endParaRPr lang="en-US"/>
                    </a:p>
                  </a:txBody>
                  <a:tcPr/>
                </a:tc>
                <a:tc>
                  <a:txBody>
                    <a:bodyPr/>
                    <a:p>
                      <a:pPr>
                        <a:buNone/>
                      </a:pPr>
                      <a:r>
                        <a:rPr lang="en-US"/>
                        <a:t>number</a:t>
                      </a:r>
                      <a:endParaRPr lang="en-US"/>
                    </a:p>
                  </a:txBody>
                  <a:tcPr/>
                </a:tc>
              </a:tr>
              <a:tr h="381000">
                <a:tc>
                  <a:txBody>
                    <a:bodyPr/>
                    <a:p>
                      <a:pPr>
                        <a:buNone/>
                      </a:pPr>
                      <a:r>
                        <a:rPr lang="en-US"/>
                        <a:t>employee Department</a:t>
                      </a:r>
                      <a:endParaRPr lang="en-US"/>
                    </a:p>
                  </a:txBody>
                  <a:tcPr/>
                </a:tc>
                <a:tc>
                  <a:txBody>
                    <a:bodyPr/>
                    <a:p>
                      <a:pPr>
                        <a:buNone/>
                      </a:pPr>
                      <a:r>
                        <a:rPr lang="en-US"/>
                        <a:t>text</a:t>
                      </a:r>
                      <a:endParaRPr lang="en-US"/>
                    </a:p>
                  </a:txBody>
                  <a:tcPr/>
                </a:tc>
              </a:tr>
              <a:tr h="381000">
                <a:tc>
                  <a:txBody>
                    <a:bodyPr/>
                    <a:p>
                      <a:pPr>
                        <a:buNone/>
                      </a:pPr>
                      <a:r>
                        <a:rPr lang="en-US"/>
                        <a:t>employee location</a:t>
                      </a:r>
                      <a:endParaRPr lang="en-US"/>
                    </a:p>
                  </a:txBody>
                  <a:tcPr/>
                </a:tc>
                <a:tc>
                  <a:txBody>
                    <a:bodyPr/>
                    <a:p>
                      <a:pPr>
                        <a:buNone/>
                      </a:pPr>
                      <a:r>
                        <a:rPr lang="en-US"/>
                        <a:t>text</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Text Placeholder 9"/>
          <p:cNvSpPr>
            <a:spLocks noGrp="1"/>
          </p:cNvSpPr>
          <p:nvPr>
            <p:ph type="body" idx="1"/>
          </p:nvPr>
        </p:nvSpPr>
        <p:spPr>
          <a:xfrm>
            <a:off x="609600" y="1577340"/>
            <a:ext cx="10972800" cy="707390"/>
          </a:xfrm>
        </p:spPr>
        <p:txBody>
          <a:bodyPr/>
          <a:p>
            <a:r>
              <a:rPr lang="en-US" sz="2800"/>
              <a:t>Performance level</a:t>
            </a:r>
            <a:endParaRPr lang="en-US" sz="2800"/>
          </a:p>
          <a:p>
            <a:r>
              <a:rPr lang="en-US"/>
              <a:t> 	</a:t>
            </a:r>
            <a:r>
              <a:rPr lang="en-US" b="1"/>
              <a:t>=IFS (Z8&gt;=5,”VERY HIGH”,Z8&gt;=,”HIGH”,Z8&gt;=3,”MED”,TRUE,”LOW)”</a:t>
            </a:r>
            <a:endParaRPr lang="en-US" b="1"/>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9822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699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313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graphicFrame>
        <p:nvGraphicFramePr>
          <p:cNvPr id="12" name="Table 11"/>
          <p:cNvGraphicFramePr/>
          <p:nvPr/>
        </p:nvGraphicFramePr>
        <p:xfrm>
          <a:off x="2514600" y="2590800"/>
          <a:ext cx="3517265" cy="1524000"/>
        </p:xfrm>
        <a:graphic>
          <a:graphicData uri="http://schemas.openxmlformats.org/drawingml/2006/table">
            <a:tbl>
              <a:tblPr firstRow="1" bandRow="1">
                <a:tableStyleId>{5C22544A-7EE6-4342-B048-85BDC9FD1C3A}</a:tableStyleId>
              </a:tblPr>
              <a:tblGrid>
                <a:gridCol w="1503045"/>
                <a:gridCol w="2014220"/>
              </a:tblGrid>
              <a:tr h="381000">
                <a:tc>
                  <a:txBody>
                    <a:bodyPr/>
                    <a:p>
                      <a:pPr>
                        <a:buNone/>
                      </a:pPr>
                      <a:r>
                        <a:rPr lang="en-US" b="1"/>
                        <a:t>&gt;5</a:t>
                      </a:r>
                      <a:endParaRPr lang="en-US" b="1"/>
                    </a:p>
                  </a:txBody>
                  <a:tcPr/>
                </a:tc>
                <a:tc>
                  <a:txBody>
                    <a:bodyPr/>
                    <a:p>
                      <a:pPr>
                        <a:buNone/>
                      </a:pPr>
                      <a:r>
                        <a:rPr lang="en-US" b="1"/>
                        <a:t>VERY HIGH</a:t>
                      </a:r>
                      <a:endParaRPr lang="en-US" b="1"/>
                    </a:p>
                  </a:txBody>
                  <a:tcPr/>
                </a:tc>
              </a:tr>
              <a:tr h="381000">
                <a:tc>
                  <a:txBody>
                    <a:bodyPr/>
                    <a:p>
                      <a:pPr>
                        <a:buNone/>
                      </a:pPr>
                      <a:r>
                        <a:rPr lang="en-US" b="1"/>
                        <a:t>&gt;4</a:t>
                      </a:r>
                      <a:endParaRPr lang="en-US" b="1"/>
                    </a:p>
                  </a:txBody>
                  <a:tcPr/>
                </a:tc>
                <a:tc>
                  <a:txBody>
                    <a:bodyPr/>
                    <a:p>
                      <a:pPr>
                        <a:buNone/>
                      </a:pPr>
                      <a:r>
                        <a:rPr lang="en-US" b="1"/>
                        <a:t>HIGH</a:t>
                      </a:r>
                      <a:endParaRPr lang="en-US" b="1"/>
                    </a:p>
                  </a:txBody>
                  <a:tcPr/>
                </a:tc>
              </a:tr>
              <a:tr h="381000">
                <a:tc>
                  <a:txBody>
                    <a:bodyPr/>
                    <a:p>
                      <a:pPr>
                        <a:buNone/>
                      </a:pPr>
                      <a:r>
                        <a:rPr lang="en-US" b="1"/>
                        <a:t>&gt;3</a:t>
                      </a:r>
                      <a:endParaRPr lang="en-US" b="1"/>
                    </a:p>
                  </a:txBody>
                  <a:tcPr/>
                </a:tc>
                <a:tc>
                  <a:txBody>
                    <a:bodyPr/>
                    <a:p>
                      <a:pPr>
                        <a:buNone/>
                      </a:pPr>
                      <a:r>
                        <a:rPr lang="en-US" b="1"/>
                        <a:t>MED</a:t>
                      </a:r>
                      <a:endParaRPr lang="en-US" b="1"/>
                    </a:p>
                  </a:txBody>
                  <a:tcPr/>
                </a:tc>
              </a:tr>
              <a:tr h="381000">
                <a:tc>
                  <a:txBody>
                    <a:bodyPr/>
                    <a:p>
                      <a:pPr>
                        <a:buNone/>
                      </a:pPr>
                      <a:r>
                        <a:rPr lang="en-US" b="1"/>
                        <a:t>BELOW 2</a:t>
                      </a:r>
                      <a:endParaRPr lang="en-US" b="1"/>
                    </a:p>
                  </a:txBody>
                  <a:tcPr/>
                </a:tc>
                <a:tc>
                  <a:txBody>
                    <a:bodyPr/>
                    <a:p>
                      <a:pPr>
                        <a:buNone/>
                      </a:pPr>
                      <a:r>
                        <a:rPr lang="en-US" b="1"/>
                        <a:t>LOW</a:t>
                      </a:r>
                      <a:endParaRPr lang="en-US" b="1"/>
                    </a:p>
                  </a:txBody>
                  <a:tcPr/>
                </a:tc>
              </a:tr>
            </a:tbl>
          </a:graphicData>
        </a:graphic>
      </p:graphicFrame>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1_1"/>
  <p:tag name="KSO_WM_UNIT_ID" val="diagram20238199_1*n_h_h_a*1_2_1_1"/>
  <p:tag name="KSO_WM_TEMPLATE_CATEGORY" val="diagram"/>
  <p:tag name="KSO_WM_TEMPLATE_INDEX" val="20238199"/>
  <p:tag name="KSO_WM_UNIT_LAYERLEVEL" val="1_1_1_1"/>
  <p:tag name="KSO_WM_TAG_VERSION" val="3.0"/>
  <p:tag name="KSO_WM_BEAUTIFY_FLAG" val="#wm#"/>
  <p:tag name="KSO_WM_UNIT_TEXT_FILL_FORE_SCHEMECOLOR_INDEX_BRIGHTNESS" val="0"/>
  <p:tag name="KSO_WM_DIAGRAM_VERSION" val="3"/>
  <p:tag name="KSO_WM_DIAGRAM_COLOR_TRICK" val="1"/>
  <p:tag name="KSO_WM_DIAGRAM_COLOR_TEXT_CAN_REMOVE" val="n"/>
  <p:tag name="KSO_WM_DIAGRAM_GROUP_CODE" val="n1-1"/>
  <p:tag name="KSO_WM_DIAGRAM_MAX_ITEMCNT" val="6"/>
  <p:tag name="KSO_WM_DIAGRAM_MIN_ITEMCNT" val="3"/>
  <p:tag name="KSO_WM_DIAGRAM_VIRTUALLY_FRAME" val="{&quot;height&quot;:363.4999938964844,&quot;left&quot;:-18,&quot;top&quot;:93.40000610351562,&quot;width&quot;:871.10063141109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1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1_1"/>
  <p:tag name="KSO_WM_UNIT_ID" val="diagram20238199_1*n_h_h_f*1_2_1_1"/>
  <p:tag name="KSO_WM_TEMPLATE_CATEGORY" val="diagram"/>
  <p:tag name="KSO_WM_TEMPLATE_INDEX" val="20238199"/>
  <p:tag name="KSO_WM_UNIT_LAYERLEVEL" val="1_1_1_1"/>
  <p:tag name="KSO_WM_TAG_VERSION" val="3.0"/>
  <p:tag name="KSO_WM_BEAUTIFY_FLAG" val="#wm#"/>
  <p:tag name="KSO_WM_UNIT_TEXT_FILL_FORE_SCHEMECOLOR_INDEX_BRIGHTNESS" val="0.35"/>
  <p:tag name="KSO_WM_DIAGRAM_VERSION" val="3"/>
  <p:tag name="KSO_WM_DIAGRAM_COLOR_TRICK" val="1"/>
  <p:tag name="KSO_WM_DIAGRAM_COLOR_TEXT_CAN_REMOVE" val="n"/>
  <p:tag name="KSO_WM_DIAGRAM_GROUP_CODE" val="n1-1"/>
  <p:tag name="KSO_WM_DIAGRAM_MAX_ITEMCNT" val="6"/>
  <p:tag name="KSO_WM_DIAGRAM_MIN_ITEMCNT" val="3"/>
  <p:tag name="KSO_WM_DIAGRAM_VIRTUALLY_FRAME" val="{&quot;height&quot;:363.4999938964844,&quot;left&quot;:-18,&quot;top&quot;:93.40000610351562,&quot;width&quot;:871.10063141109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12.xml><?xml version="1.0" encoding="utf-8"?>
<p:tagLst xmlns:p="http://schemas.openxmlformats.org/presentationml/2006/main">
  <p:tag name="KSO_WM_BEAUTIFY_FLAG" val="#wm#"/>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0.53"/>
  <p:tag name="KSO_WM_UNIT_LINE_FORE_SCHEMECOLOR_INDEX_2_TRANS" val="1"/>
  <p:tag name="KSO_WM_UNIT_LINE_GRADIENT_TYPE" val="0"/>
  <p:tag name="KSO_WM_UNIT_LINE_GRADIENT_ANGLE" val="270"/>
  <p:tag name="KSO_WM_UNIT_LINE_GRADIENT_DIRECTION" val="6"/>
  <p:tag name="KSO_WM_UNIT_LINE_FILL_TYPE" val="5"/>
  <p:tag name="KSO_WM_UNIT_SHADOW_SCHEMECOLOR_INDEX_BRIGHTNESS" val="0"/>
  <p:tag name="KSO_WM_UNIT_SHADOW_SCHEMECOLOR_INDEX" val="5"/>
  <p:tag name="KSO_WM_UNIT_TEXT_FILL_FORE_SCHEMECOLOR_INDEX_BRIGHTNESS" val="0"/>
  <p:tag name="KSO_WM_DIAGRAM_VERSION" val="3"/>
  <p:tag name="KSO_WM_DIAGRAM_COLOR_TRICK" val="1"/>
  <p:tag name="KSO_WM_DIAGRAM_COLOR_TEXT_CAN_REMOVE" val="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238199_1*n_h_a*1_1_1"/>
  <p:tag name="KSO_WM_TEMPLATE_CATEGORY" val="diagram"/>
  <p:tag name="KSO_WM_TEMPLATE_INDEX" val="20238199"/>
  <p:tag name="KSO_WM_UNIT_LAYERLEVEL" val="1_1_1"/>
  <p:tag name="KSO_WM_TAG_VERSION" val="3.0"/>
  <p:tag name="KSO_WM_DIAGRAM_MAX_ITEMCNT" val="6"/>
  <p:tag name="KSO_WM_DIAGRAM_MIN_ITEMCNT" val="3"/>
  <p:tag name="KSO_WM_DIAGRAM_VIRTUALLY_FRAME" val="{&quot;height&quot;:363.4999938964844,&quot;left&quot;:-18,&quot;top&quot;:93.40000610351562,&quot;width&quot;:871.1006314110944}"/>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gradient&quot;:[{&quot;brightness&quot;:0,&quot;colorType&quot;:2,&quot;pos&quot;:0,&quot;rgb&quot;:&quot;#ffffff&quot;,&quot;transparency&quot;:0},{&quot;brightness&quot;:0,&quot;colorType&quot;:2,&quot;pos&quot;:0.5299999713897705,&quot;rgb&quot;:&quot;#ffffff&quot;,&quot;transparency&quot;:1}],&quot;type&quot;:2},&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FILL_TYPE" val="3"/>
  <p:tag name="KSO_WM_UNIT_TEXT_FILL_FORE_SCHEMECOLOR_INDEX" val="1"/>
  <p:tag name="KSO_WM_UNIT_TEXT_FILL_TYPE" val="1"/>
  <p:tag name="KSO_WM_DIAGRAM_USE_COLOR_VALUE" val="{&quot;color_scheme&quot;:1,&quot;color_type&quot;:1,&quot;theme_color_indexes&quot;:[]}"/>
</p:tagLst>
</file>

<file path=ppt/tags/tag13.xml><?xml version="1.0" encoding="utf-8"?>
<p:tagLst xmlns:p="http://schemas.openxmlformats.org/presentationml/2006/main">
  <p:tag name="KSO_WM_DIAGRAM_VERSION" val="3"/>
  <p:tag name="KSO_WM_DIAGRAM_COLOR_TRICK" val="1"/>
  <p:tag name="KSO_WM_DIAGRAM_COLOR_TEXT_CAN_REMOVE" val="n"/>
  <p:tag name="KSO_WM_UNIT_VALUE" val="55*49"/>
  <p:tag name="KSO_WM_UNIT_HIGHLIGHT" val="0"/>
  <p:tag name="KSO_WM_UNIT_COMPATIBLE" val="0"/>
  <p:tag name="KSO_WM_UNIT_DIAGRAM_ISNUMVISUAL" val="0"/>
  <p:tag name="KSO_WM_UNIT_DIAGRAM_ISREFERUNIT" val="0"/>
  <p:tag name="KSO_WM_DIAGRAM_GROUP_CODE" val="n1-1"/>
  <p:tag name="KSO_WM_UNIT_TYPE" val="n_h_h_x"/>
  <p:tag name="KSO_WM_UNIT_INDEX" val="1_2_3_1"/>
  <p:tag name="KSO_WM_UNIT_ID" val="diagram20238199_1*n_h_h_x*1_2_3_1"/>
  <p:tag name="KSO_WM_TEMPLATE_CATEGORY" val="diagram"/>
  <p:tag name="KSO_WM_TEMPLATE_INDEX" val="20238199"/>
  <p:tag name="KSO_WM_UNIT_LAYERLEVEL" val="1_1_1_1"/>
  <p:tag name="KSO_WM_TAG_VERSION" val="3.0"/>
  <p:tag name="KSO_WM_BEAUTIFY_FLAG" val="#wm#"/>
  <p:tag name="KSO_WM_DIAGRAM_MAX_ITEMCNT" val="6"/>
  <p:tag name="KSO_WM_DIAGRAM_MIN_ITEMCNT" val="3"/>
  <p:tag name="KSO_WM_DIAGRAM_VIRTUALLY_FRAME" val="{&quot;height&quot;:363.4999938964844,&quot;left&quot;:-18,&quot;top&quot;:93.40000610351562,&quot;width&quot;:871.1006314110944}"/>
  <p:tag name="KSO_WM_DIAGRAM_COLOR_MATCH_VALUE" val="{&quot;shape&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DIAGRAM_USE_COLOR_VALUE" val="{&quot;color_scheme&quot;:1,&quot;color_type&quot;:1,&quot;theme_color_indexes&quot;:[]}"/>
</p:tagLst>
</file>

<file path=ppt/tags/tag14.xml><?xml version="1.0" encoding="utf-8"?>
<p:tagLst xmlns:p="http://schemas.openxmlformats.org/presentationml/2006/main">
  <p:tag name="RESOURCE_RECORD_KEY" val="{&quot;70&quot;:[3321790,3322120]}"/>
</p:tagLst>
</file>

<file path=ppt/tags/tag15.xml><?xml version="1.0" encoding="utf-8"?>
<p:tagLst xmlns:p="http://schemas.openxmlformats.org/presentationml/2006/main">
  <p:tag name="resource_record_key" val="{&quot;70&quot;:[3321790,332212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BEAUTIFY_FLAG" val="#wm#"/>
  <p:tag name="KSO_WM_UNIT_TEXT_FILL_FORE_SCHEMECOLOR_INDEX_BRIGHTNESS" val="0"/>
  <p:tag name="KSO_WM_UNIT_TEXT_FILL_FORE_SCHEMECOLOR_INDEX" val="13"/>
  <p:tag name="KSO_WM_UNIT_TEXT_FILL_TYPE" val="1"/>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2_1"/>
  <p:tag name="KSO_WM_UNIT_ID" val="diagram20238199_1*n_h_i*1_2_1"/>
  <p:tag name="KSO_WM_TEMPLATE_CATEGORY" val="diagram"/>
  <p:tag name="KSO_WM_TEMPLATE_INDEX" val="20238199"/>
  <p:tag name="KSO_WM_UNIT_LAYERLEVEL" val="1_1_1"/>
  <p:tag name="KSO_WM_TAG_VERSION" val="3.0"/>
  <p:tag name="KSO_WM_DIAGRAM_MAX_ITEMCNT" val="6"/>
  <p:tag name="KSO_WM_DIAGRAM_MIN_ITEMCNT" val="3"/>
  <p:tag name="KSO_WM_DIAGRAM_VIRTUALLY_FRAME" val="{&quot;height&quot;:363.4999938964844,&quot;left&quot;:-18,&quot;top&quot;:93.40000610351562,&quot;width&quot;:871.1006314110944}"/>
  <p:tag name="KSO_WM_DIAGRAM_COLOR_MATCH_VALUE" val="{&quot;shape&quot;:{&quot;fill&quot;:{&quot;solid&quot;:{&quot;brightness&quot;:0.800000011920929,&quot;colorType&quot;:1,&quot;foreColorIndex&quot;:5,&quot;transparency&quot;:0.69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8"/>
  <p:tag name="KSO_WM_DIAGRAM_USE_COLOR_VALUE" val="{&quot;color_scheme&quot;:1,&quot;color_type&quot;:1,&quot;theme_color_indexes&quot;:[]}"/>
</p:tagLst>
</file>

<file path=ppt/tags/tag5.xml><?xml version="1.0" encoding="utf-8"?>
<p:tagLst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2"/>
  <p:tag name="KSO_WM_UNIT_FILL_FORE_SCHEMECOLOR_INDEX_2" val="5"/>
  <p:tag name="KSO_WM_UNIT_FILL_FORE_SCHEMECOLOR_INDEX_2_POS" val="1"/>
  <p:tag name="KSO_WM_UNIT_FILL_FORE_SCHEMECOLOR_INDEX_2_TRANS" val="0"/>
  <p:tag name="KSO_WM_UNIT_FILL_GRADIENT_TYPE" val="2"/>
  <p:tag name="KSO_WM_UNIT_FILL_GRADIENT_ANGLE" val="0"/>
  <p:tag name="KSO_WM_UNIT_FILL_GRADIENT_DIRECTION" val="10"/>
  <p:tag name="KSO_WM_UNIT_TEXT_FILL_FORE_SCHEMECOLOR_INDEX_BRIGHTNESS" val="0"/>
  <p:tag name="KSO_WM_UNIT_TEXT_FILL_FORE_SCHEMECOLOR_INDEX" val="2"/>
  <p:tag name="KSO_WM_UNIT_TEXT_FILL_TYPE" val="1"/>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238199_1*n_h_h_i*1_2_3_1"/>
  <p:tag name="KSO_WM_TEMPLATE_CATEGORY" val="diagram"/>
  <p:tag name="KSO_WM_TEMPLATE_INDEX" val="20238199"/>
  <p:tag name="KSO_WM_UNIT_LAYERLEVEL" val="1_1_1_1"/>
  <p:tag name="KSO_WM_TAG_VERSION" val="3.0"/>
  <p:tag name="KSO_WM_BEAUTIFY_FLAG" val="#wm#"/>
  <p:tag name="KSO_WM_DIAGRAM_MAX_ITEMCNT" val="6"/>
  <p:tag name="KSO_WM_DIAGRAM_MIN_ITEMCNT" val="3"/>
  <p:tag name="KSO_WM_DIAGRAM_VIRTUALLY_FRAME" val="{&quot;height&quot;:363.4999938964844,&quot;left&quot;:-18,&quot;top&quot;:93.40000610351562,&quot;width&quot;:871.1006314110944}"/>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2_1"/>
  <p:tag name="KSO_WM_UNIT_ID" val="diagram20238199_1*n_h_h_a*1_2_2_1"/>
  <p:tag name="KSO_WM_TEMPLATE_CATEGORY" val="diagram"/>
  <p:tag name="KSO_WM_TEMPLATE_INDEX" val="20238199"/>
  <p:tag name="KSO_WM_UNIT_LAYERLEVEL" val="1_1_1_1"/>
  <p:tag name="KSO_WM_TAG_VERSION" val="3.0"/>
  <p:tag name="KSO_WM_BEAUTIFY_FLAG" val="#wm#"/>
  <p:tag name="KSO_WM_UNIT_TEXT_FILL_FORE_SCHEMECOLOR_INDEX_BRIGHTNESS" val="0"/>
  <p:tag name="KSO_WM_DIAGRAM_VERSION" val="3"/>
  <p:tag name="KSO_WM_DIAGRAM_COLOR_TRICK" val="1"/>
  <p:tag name="KSO_WM_DIAGRAM_COLOR_TEXT_CAN_REMOVE" val="n"/>
  <p:tag name="KSO_WM_DIAGRAM_GROUP_CODE" val="n1-1"/>
  <p:tag name="KSO_WM_DIAGRAM_MAX_ITEMCNT" val="6"/>
  <p:tag name="KSO_WM_DIAGRAM_MIN_ITEMCNT" val="3"/>
  <p:tag name="KSO_WM_DIAGRAM_VIRTUALLY_FRAME" val="{&quot;height&quot;:363.4999938964844,&quot;left&quot;:-18,&quot;top&quot;:93.40000610351562,&quot;width&quot;:871.10063141109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2_1"/>
  <p:tag name="KSO_WM_UNIT_ID" val="diagram20238199_1*n_h_h_f*1_2_2_1"/>
  <p:tag name="KSO_WM_TEMPLATE_CATEGORY" val="diagram"/>
  <p:tag name="KSO_WM_TEMPLATE_INDEX" val="20238199"/>
  <p:tag name="KSO_WM_UNIT_LAYERLEVEL" val="1_1_1_1"/>
  <p:tag name="KSO_WM_TAG_VERSION" val="3.0"/>
  <p:tag name="KSO_WM_BEAUTIFY_FLAG" val="#wm#"/>
  <p:tag name="KSO_WM_UNIT_TEXT_FILL_FORE_SCHEMECOLOR_INDEX_BRIGHTNESS" val="0.35"/>
  <p:tag name="KSO_WM_DIAGRAM_VERSION" val="3"/>
  <p:tag name="KSO_WM_DIAGRAM_COLOR_TRICK" val="1"/>
  <p:tag name="KSO_WM_DIAGRAM_COLOR_TEXT_CAN_REMOVE" val="n"/>
  <p:tag name="KSO_WM_DIAGRAM_GROUP_CODE" val="n1-1"/>
  <p:tag name="KSO_WM_DIAGRAM_MAX_ITEMCNT" val="6"/>
  <p:tag name="KSO_WM_DIAGRAM_MIN_ITEMCNT" val="3"/>
  <p:tag name="KSO_WM_DIAGRAM_VIRTUALLY_FRAME" val="{&quot;height&quot;:363.4999938964844,&quot;left&quot;:-18,&quot;top&quot;:93.40000610351562,&quot;width&quot;:871.10063141109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3_1"/>
  <p:tag name="KSO_WM_UNIT_ID" val="diagram20238199_1*n_h_h_a*1_2_3_1"/>
  <p:tag name="KSO_WM_TEMPLATE_CATEGORY" val="diagram"/>
  <p:tag name="KSO_WM_TEMPLATE_INDEX" val="20238199"/>
  <p:tag name="KSO_WM_UNIT_LAYERLEVEL" val="1_1_1_1"/>
  <p:tag name="KSO_WM_TAG_VERSION" val="3.0"/>
  <p:tag name="KSO_WM_BEAUTIFY_FLAG" val="#wm#"/>
  <p:tag name="KSO_WM_UNIT_TEXT_FILL_FORE_SCHEMECOLOR_INDEX_BRIGHTNESS" val="0"/>
  <p:tag name="KSO_WM_DIAGRAM_VERSION" val="3"/>
  <p:tag name="KSO_WM_DIAGRAM_COLOR_TRICK" val="1"/>
  <p:tag name="KSO_WM_DIAGRAM_COLOR_TEXT_CAN_REMOVE" val="n"/>
  <p:tag name="KSO_WM_DIAGRAM_GROUP_CODE" val="n1-1"/>
  <p:tag name="KSO_WM_DIAGRAM_MAX_ITEMCNT" val="6"/>
  <p:tag name="KSO_WM_DIAGRAM_MIN_ITEMCNT" val="3"/>
  <p:tag name="KSO_WM_DIAGRAM_VIRTUALLY_FRAME" val="{&quot;height&quot;:363.4999938964844,&quot;left&quot;:-18,&quot;top&quot;:93.40000610351562,&quot;width&quot;:871.10063141109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DIAGRAM_USE_COLOR_VALUE" val="{&quot;color_scheme&quot;:1,&quot;color_type&quot;:1,&quot;theme_color_indexes&quot;:[]}"/>
</p:tagLst>
</file>

<file path=ppt/tags/tag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n_h_h_f"/>
  <p:tag name="KSO_WM_UNIT_INDEX" val="1_2_3_1"/>
  <p:tag name="KSO_WM_UNIT_ID" val="diagram20238199_1*n_h_h_f*1_2_3_1"/>
  <p:tag name="KSO_WM_TEMPLATE_CATEGORY" val="diagram"/>
  <p:tag name="KSO_WM_TEMPLATE_INDEX" val="20238199"/>
  <p:tag name="KSO_WM_UNIT_LAYERLEVEL" val="1_1_1_1"/>
  <p:tag name="KSO_WM_TAG_VERSION" val="3.0"/>
  <p:tag name="KSO_WM_BEAUTIFY_FLAG" val="#wm#"/>
  <p:tag name="KSO_WM_UNIT_TEXT_FILL_FORE_SCHEMECOLOR_INDEX_BRIGHTNESS" val="0.35"/>
  <p:tag name="KSO_WM_DIAGRAM_VERSION" val="3"/>
  <p:tag name="KSO_WM_DIAGRAM_COLOR_TRICK" val="1"/>
  <p:tag name="KSO_WM_DIAGRAM_COLOR_TEXT_CAN_REMOVE" val="n"/>
  <p:tag name="KSO_WM_DIAGRAM_GROUP_CODE" val="n1-1"/>
  <p:tag name="KSO_WM_DIAGRAM_MAX_ITEMCNT" val="6"/>
  <p:tag name="KSO_WM_DIAGRAM_MIN_ITEMCNT" val="3"/>
  <p:tag name="KSO_WM_DIAGRAM_VIRTUALLY_FRAME" val="{&quot;height&quot;:363.4999938964844,&quot;left&quot;:-18,&quot;top&quot;:93.40000610351562,&quot;width&quot;:871.10063141109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2302</Words>
  <Application>WPS Presentation</Application>
  <PresentationFormat>Widescreen</PresentationFormat>
  <Paragraphs>179</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Trebuchet MS</vt:lpstr>
      <vt:lpstr>Times New Roman</vt:lpstr>
      <vt:lpstr>Roboto</vt:lpstr>
      <vt:lpstr>Calibri</vt:lpstr>
      <vt:lpstr>Microsoft YaHei</vt:lpstr>
      <vt:lpstr>Arial Unicode MS</vt:lpstr>
      <vt:lpstr>Google Sans</vt:lpstr>
      <vt:lpstr>Segoe Print</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13</cp:revision>
  <dcterms:created xsi:type="dcterms:W3CDTF">2024-03-29T15:07:00Z</dcterms:created>
  <dcterms:modified xsi:type="dcterms:W3CDTF">2024-08-30T02:34:43Z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4107780DAD614E329D072867657EEB9C_13</vt:lpwstr>
  </property>
  <property fmtid="{D5CDD505-2E9C-101B-9397-08002B2CF9AE}" pid="5" name="KSOProductBuildVer">
    <vt:lpwstr>1033-12.2.0.17545</vt:lpwstr>
  </property>
</Properties>
</file>