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777226" cy="847668"/>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ahoma" panose="020B0604030504040204" pitchFamily="34" charset="0"/>
                <a:ea typeface="Tahoma" panose="020B0604030504040204" pitchFamily="34" charset="0"/>
                <a:cs typeface="Tahoma" panose="020B0604030504040204" pitchFamily="34" charset="0"/>
              </a:rPr>
              <a:t>Keerthana K</a:t>
            </a:r>
            <a:br>
              <a:rPr lang="en-US" spc="15" dirty="0"/>
            </a:br>
            <a:endParaRPr sz="2200" spc="15" dirty="0"/>
          </a:p>
        </p:txBody>
      </p:sp>
      <p:sp>
        <p:nvSpPr>
          <p:cNvPr id="8" name="object 8"/>
          <p:cNvSpPr txBox="1"/>
          <p:nvPr/>
        </p:nvSpPr>
        <p:spPr>
          <a:xfrm>
            <a:off x="64008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lang="en-US" sz="1100" b="1" spc="15" dirty="0">
                <a:solidFill>
                  <a:srgbClr val="2D83C3"/>
                </a:solidFill>
                <a:latin typeface="Trebuchet MS"/>
                <a:cs typeface="Trebuchet MS"/>
              </a:rPr>
              <a:t>n</a:t>
            </a:r>
            <a:r>
              <a:rPr sz="1100" b="1" spc="15" dirty="0">
                <a:solidFill>
                  <a:srgbClr val="2D83C3"/>
                </a:solidFill>
                <a:latin typeface="Trebuchet MS"/>
                <a:cs typeface="Trebuchet MS"/>
              </a:rPr>
              <a:t>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5565141" cy="278281"/>
          </a:xfrm>
          <a:prstGeom prst="rect">
            <a:avLst/>
          </a:prstGeom>
        </p:spPr>
        <p:txBody>
          <a:bodyPr vert="horz" wrap="square" lIns="0" tIns="16510" rIns="0" bIns="0" rtlCol="0">
            <a:spAutoFit/>
          </a:bodyPr>
          <a:lstStyle/>
          <a:p>
            <a:pPr marL="12700">
              <a:lnSpc>
                <a:spcPct val="100000"/>
              </a:lnSpc>
              <a:spcBef>
                <a:spcPts val="130"/>
              </a:spcBef>
            </a:pPr>
            <a:r>
              <a:rPr lang="en-IN" sz="1700" dirty="0">
                <a:latin typeface="Trebuchet MS"/>
                <a:cs typeface="Trebuchet MS"/>
              </a:rPr>
              <a:t>https://github.com/keerthi2021/energy</a:t>
            </a:r>
            <a:endParaRPr sz="1700" dirty="0">
              <a:latin typeface="Trebuchet MS"/>
              <a:cs typeface="Trebuchet MS"/>
            </a:endParaRPr>
          </a:p>
        </p:txBody>
      </p:sp>
      <p:sp>
        <p:nvSpPr>
          <p:cNvPr id="13" name="TextBox 12">
            <a:extLst>
              <a:ext uri="{FF2B5EF4-FFF2-40B4-BE49-F238E27FC236}">
                <a16:creationId xmlns:a16="http://schemas.microsoft.com/office/drawing/2014/main" id="{3D0F363F-A2AA-DC02-13B7-4471BE0594B7}"/>
              </a:ext>
            </a:extLst>
          </p:cNvPr>
          <p:cNvSpPr txBox="1"/>
          <p:nvPr/>
        </p:nvSpPr>
        <p:spPr>
          <a:xfrm>
            <a:off x="723409" y="1249910"/>
            <a:ext cx="9451341" cy="4708981"/>
          </a:xfrm>
          <a:prstGeom prst="rect">
            <a:avLst/>
          </a:prstGeom>
          <a:noFill/>
        </p:spPr>
        <p:txBody>
          <a:bodyPr wrap="square" rtlCol="0">
            <a:spAutoFit/>
          </a:bodyPr>
          <a:lstStyle/>
          <a:p>
            <a:r>
              <a:rPr lang="en-US" b="0" i="0" dirty="0">
                <a:effectLst/>
                <a:latin typeface="Söhne"/>
              </a:rPr>
              <a:t>The result of the energy consumption prediction project typically includes the performance metrics and insights gained from the trained models. This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Prediction Accuracy: Evaluation metrics like MAE, RMSE, or R-squared indicating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Model Comparison: Determining the best-performing algorithm or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Feature Importance: Identification of influential variables impacting energy consumption.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Optimized Models: Tuned models ready for deployment in real-world scenarios.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Recommendations: Actionable insights for stakeholders to optimize energy usage.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Future Trends: Insights into future energy consumption patterns for long-term planning.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lnSpc>
                <a:spcPct val="150000"/>
              </a:lnSpc>
            </a:pPr>
            <a:endParaRPr lang="en-US" sz="1600" b="0" i="0" dirty="0">
              <a:effectLst/>
              <a:latin typeface="Söhne"/>
            </a:endParaRPr>
          </a:p>
          <a:p>
            <a:endParaRPr lang="en-US" dirty="0"/>
          </a:p>
          <a:p>
            <a:endParaRPr lang="en-US" dirty="0"/>
          </a:p>
          <a:p>
            <a:endParaRPr lang="en-US" dirty="0"/>
          </a:p>
        </p:txBody>
      </p:sp>
      <p:sp>
        <p:nvSpPr>
          <p:cNvPr id="21" name="Rectangle 8">
            <a:extLst>
              <a:ext uri="{FF2B5EF4-FFF2-40B4-BE49-F238E27FC236}">
                <a16:creationId xmlns:a16="http://schemas.microsoft.com/office/drawing/2014/main" id="{7B4D70B7-B2C3-9530-67C1-6D27CC530A8B}"/>
              </a:ext>
            </a:extLst>
          </p:cNvPr>
          <p:cNvSpPr>
            <a:spLocks noChangeArrowheads="1"/>
          </p:cNvSpPr>
          <p:nvPr/>
        </p:nvSpPr>
        <p:spPr bwMode="auto">
          <a:xfrm>
            <a:off x="152400" y="152400"/>
            <a:ext cx="3625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9">
            <a:extLst>
              <a:ext uri="{FF2B5EF4-FFF2-40B4-BE49-F238E27FC236}">
                <a16:creationId xmlns:a16="http://schemas.microsoft.com/office/drawing/2014/main" id="{3F3BBF0A-7CE3-25B8-39A8-1BB1B38E0504}"/>
              </a:ext>
            </a:extLst>
          </p:cNvPr>
          <p:cNvSpPr>
            <a:spLocks noChangeArrowheads="1"/>
          </p:cNvSpPr>
          <p:nvPr/>
        </p:nvSpPr>
        <p:spPr bwMode="auto">
          <a:xfrm>
            <a:off x="152400" y="15240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Arial" panose="020B0604020202020204" pitchFamily="34" charset="0"/>
                <a:ea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C51899BC-0048-C7A1-87BA-D01F2804CCBF}"/>
              </a:ext>
            </a:extLst>
          </p:cNvPr>
          <p:cNvSpPr txBox="1">
            <a:spLocks/>
          </p:cNvSpPr>
          <p:nvPr/>
        </p:nvSpPr>
        <p:spPr>
          <a:xfrm>
            <a:off x="2151420" y="2534467"/>
            <a:ext cx="6846254" cy="132472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lgn="ctr">
              <a:spcBef>
                <a:spcPts val="130"/>
              </a:spcBef>
            </a:pPr>
            <a:r>
              <a:rPr lang="en-US" sz="4250" kern="0" dirty="0">
                <a:latin typeface="Tahoma" panose="020B0604030504040204" pitchFamily="34" charset="0"/>
                <a:ea typeface="Tahoma" panose="020B0604030504040204" pitchFamily="34" charset="0"/>
                <a:cs typeface="Tahoma" panose="020B0604030504040204" pitchFamily="34" charset="0"/>
              </a:rPr>
              <a:t>ENERGY CONSUMPTION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E60737C-9C70-E087-2B90-6536D1412BE5}"/>
              </a:ext>
            </a:extLst>
          </p:cNvPr>
          <p:cNvSpPr txBox="1"/>
          <p:nvPr/>
        </p:nvSpPr>
        <p:spPr>
          <a:xfrm>
            <a:off x="1670309" y="1215362"/>
            <a:ext cx="5445903" cy="390350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t>Problem Statement</a:t>
            </a:r>
          </a:p>
          <a:p>
            <a:pPr marL="285750" indent="-285750">
              <a:lnSpc>
                <a:spcPct val="150000"/>
              </a:lnSpc>
              <a:buFont typeface="Wingdings" panose="05000000000000000000" pitchFamily="2" charset="2"/>
              <a:buChar char="Ø"/>
            </a:pPr>
            <a:r>
              <a:rPr lang="en-US" sz="2800" dirty="0"/>
              <a:t>Overview</a:t>
            </a:r>
          </a:p>
          <a:p>
            <a:pPr marL="285750" indent="-285750">
              <a:lnSpc>
                <a:spcPct val="150000"/>
              </a:lnSpc>
              <a:buFont typeface="Wingdings" panose="05000000000000000000" pitchFamily="2" charset="2"/>
              <a:buChar char="Ø"/>
            </a:pPr>
            <a:r>
              <a:rPr lang="en-US" sz="2800" dirty="0"/>
              <a:t>End users</a:t>
            </a:r>
          </a:p>
          <a:p>
            <a:pPr marL="285750" indent="-285750">
              <a:lnSpc>
                <a:spcPct val="150000"/>
              </a:lnSpc>
              <a:buFont typeface="Wingdings" panose="05000000000000000000" pitchFamily="2" charset="2"/>
              <a:buChar char="Ø"/>
            </a:pPr>
            <a:r>
              <a:rPr lang="en-US" sz="2800" dirty="0"/>
              <a:t>Solution</a:t>
            </a:r>
          </a:p>
          <a:p>
            <a:pPr marL="285750" indent="-285750">
              <a:lnSpc>
                <a:spcPct val="150000"/>
              </a:lnSpc>
              <a:buFont typeface="Wingdings" panose="05000000000000000000" pitchFamily="2" charset="2"/>
              <a:buChar char="Ø"/>
            </a:pPr>
            <a:r>
              <a:rPr lang="en-US" sz="2800" dirty="0"/>
              <a:t>Modelling</a:t>
            </a:r>
          </a:p>
          <a:p>
            <a:pPr marL="285750" indent="-285750">
              <a:lnSpc>
                <a:spcPct val="150000"/>
              </a:lnSpc>
              <a:buFont typeface="Wingdings" panose="05000000000000000000" pitchFamily="2" charset="2"/>
              <a:buChar char="Ø"/>
            </a:pPr>
            <a:r>
              <a:rPr lang="en-US" sz="28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0E5A86D-BDFB-1DC3-273F-46183FE44492}"/>
              </a:ext>
            </a:extLst>
          </p:cNvPr>
          <p:cNvSpPr txBox="1"/>
          <p:nvPr/>
        </p:nvSpPr>
        <p:spPr>
          <a:xfrm>
            <a:off x="697485" y="1687987"/>
            <a:ext cx="7251701" cy="3359894"/>
          </a:xfrm>
          <a:prstGeom prst="rect">
            <a:avLst/>
          </a:prstGeom>
          <a:noFill/>
        </p:spPr>
        <p:txBody>
          <a:bodyPr wrap="square" rtlCol="0">
            <a:spAutoFit/>
          </a:bodyPr>
          <a:lstStyle/>
          <a:p>
            <a:pPr algn="just">
              <a:lnSpc>
                <a:spcPct val="150000"/>
              </a:lnSpc>
            </a:pPr>
            <a:r>
              <a:rPr lang="en-US" i="0" dirty="0">
                <a:effectLst/>
                <a:latin typeface="Tahoma" panose="020B0604030504040204" pitchFamily="34" charset="0"/>
                <a:ea typeface="Tahoma" panose="020B0604030504040204" pitchFamily="34" charset="0"/>
                <a:cs typeface="Tahoma" panose="020B0604030504040204" pitchFamily="34" charset="0"/>
              </a:rPr>
              <a:t>    Predicting energy consumption accurately is crucial for efficient energy management, resource allocation, and sustainability initiatives. </a:t>
            </a:r>
          </a:p>
          <a:p>
            <a:pPr algn="just">
              <a:lnSpc>
                <a:spcPct val="150000"/>
              </a:lnSpc>
            </a:pPr>
            <a:r>
              <a:rPr lang="en-US" i="0" dirty="0">
                <a:effectLst/>
                <a:latin typeface="Tahoma" panose="020B0604030504040204" pitchFamily="34" charset="0"/>
                <a:ea typeface="Tahoma" panose="020B0604030504040204" pitchFamily="34" charset="0"/>
                <a:cs typeface="Tahoma" panose="020B0604030504040204" pitchFamily="34" charset="0"/>
              </a:rPr>
              <a:t>   The goal of this project is to develop machine learning models capable of accurately forecasting energy consumption based on historical data and external factors. Specifically, we aim to predict energy usage for a given time period (</a:t>
            </a:r>
            <a:r>
              <a:rPr lang="en-US" i="0" dirty="0" err="1">
                <a:effectLst/>
                <a:latin typeface="Tahoma" panose="020B0604030504040204" pitchFamily="34" charset="0"/>
                <a:ea typeface="Tahoma" panose="020B0604030504040204" pitchFamily="34" charset="0"/>
                <a:cs typeface="Tahoma" panose="020B0604030504040204" pitchFamily="34" charset="0"/>
              </a:rPr>
              <a:t>e.g.Day</a:t>
            </a:r>
            <a:r>
              <a:rPr lang="en-US" i="0" dirty="0">
                <a:effectLst/>
                <a:latin typeface="Tahoma" panose="020B0604030504040204" pitchFamily="34" charset="0"/>
                <a:ea typeface="Tahoma" panose="020B0604030504040204" pitchFamily="34" charset="0"/>
                <a:cs typeface="Tahoma" panose="020B0604030504040204" pitchFamily="34" charset="0"/>
              </a:rPr>
              <a:t>) and with the temperature, Humidity for regions with Energy consumptions.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F5465FE-7F7A-C97F-117A-90A81B7E596A}"/>
              </a:ext>
            </a:extLst>
          </p:cNvPr>
          <p:cNvSpPr txBox="1"/>
          <p:nvPr/>
        </p:nvSpPr>
        <p:spPr>
          <a:xfrm>
            <a:off x="990600" y="2362200"/>
            <a:ext cx="7391400" cy="2528897"/>
          </a:xfrm>
          <a:prstGeom prst="rect">
            <a:avLst/>
          </a:prstGeom>
          <a:noFill/>
        </p:spPr>
        <p:txBody>
          <a:bodyPr wrap="square" rtlCol="0">
            <a:spAutoFit/>
          </a:bodyPr>
          <a:lstStyle/>
          <a:p>
            <a:pPr>
              <a:lnSpc>
                <a:spcPct val="150000"/>
              </a:lnSpc>
            </a:pPr>
            <a:r>
              <a:rPr lang="en-US" b="0" i="0" dirty="0">
                <a:effectLst/>
                <a:latin typeface="Tahoma" panose="020B0604030504040204" pitchFamily="34" charset="0"/>
                <a:ea typeface="Tahoma" panose="020B0604030504040204" pitchFamily="34" charset="0"/>
                <a:cs typeface="Tahoma" panose="020B0604030504040204" pitchFamily="34" charset="0"/>
              </a:rPr>
              <a:t>The project addresses the challenge of accurately predicting energy consumption for buildings, cities, or regions. The goal is to develop machine learning models capable of forecasting energy usage for different time intervals, ranging from hourly to monthly predictions. The project focuses on commercial or residential buildings and explores the impact of various factors on energy consumption.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771667-5080-872B-CDC0-170B011857E1}"/>
              </a:ext>
            </a:extLst>
          </p:cNvPr>
          <p:cNvSpPr txBox="1"/>
          <p:nvPr/>
        </p:nvSpPr>
        <p:spPr>
          <a:xfrm>
            <a:off x="699452" y="1695450"/>
            <a:ext cx="8654098" cy="3359894"/>
          </a:xfrm>
          <a:prstGeom prst="rect">
            <a:avLst/>
          </a:prstGeom>
          <a:noFill/>
        </p:spPr>
        <p:txBody>
          <a:bodyPr wrap="square" rtlCol="0">
            <a:spAutoFit/>
          </a:bodyPr>
          <a:lstStyle/>
          <a:p>
            <a:pPr>
              <a:lnSpc>
                <a:spcPct val="150000"/>
              </a:lnSpc>
            </a:pPr>
            <a:r>
              <a:rPr lang="en-US" i="0" dirty="0">
                <a:effectLst/>
                <a:latin typeface="Tahoma" panose="020B0604030504040204" pitchFamily="34" charset="0"/>
                <a:ea typeface="Tahoma" panose="020B0604030504040204" pitchFamily="34" charset="0"/>
                <a:cs typeface="Tahoma" panose="020B0604030504040204" pitchFamily="34" charset="0"/>
              </a:rPr>
              <a:t>The end users of the energy consumption prediction project may vary depending on the specific application and context. However, potential end users could include:</a:t>
            </a:r>
          </a:p>
          <a:p>
            <a:pPr>
              <a:lnSpc>
                <a:spcPct val="150000"/>
              </a:lnSpc>
            </a:pP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Utility Companies</a:t>
            </a:r>
          </a:p>
          <a:p>
            <a:pPr marL="342900" indent="-34290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Building Owners and Facility Managers</a:t>
            </a:r>
          </a:p>
          <a:p>
            <a:pPr marL="342900" indent="-34290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Smart Building and IoT Solution Providers</a:t>
            </a:r>
          </a:p>
          <a:p>
            <a:pPr marL="342900" indent="-34290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Research Institutions and Academia</a:t>
            </a: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Government Agencies and Policy Makers</a:t>
            </a:r>
            <a:endParaRPr lang="en-US" i="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007F3BAD-1AB3-283A-8346-70781DDA2A84}"/>
              </a:ext>
            </a:extLst>
          </p:cNvPr>
          <p:cNvSpPr txBox="1"/>
          <p:nvPr/>
        </p:nvSpPr>
        <p:spPr>
          <a:xfrm>
            <a:off x="2381250" y="1433195"/>
            <a:ext cx="7429500" cy="4939814"/>
          </a:xfrm>
          <a:prstGeom prst="rect">
            <a:avLst/>
          </a:prstGeom>
          <a:noFill/>
        </p:spPr>
        <p:txBody>
          <a:bodyPr wrap="square" rtlCol="0">
            <a:spAutoFit/>
          </a:bodyPr>
          <a:lstStyle/>
          <a:p>
            <a:pPr>
              <a:lnSpc>
                <a:spcPct val="150000"/>
              </a:lnSpc>
            </a:pPr>
            <a:r>
              <a:rPr lang="en-US" b="0" i="0" dirty="0">
                <a:effectLst/>
                <a:latin typeface="Tahoma" panose="020B0604030504040204" pitchFamily="34" charset="0"/>
                <a:ea typeface="Tahoma" panose="020B0604030504040204" pitchFamily="34" charset="0"/>
                <a:cs typeface="Tahoma" panose="020B0604030504040204" pitchFamily="34" charset="0"/>
              </a:rPr>
              <a:t>The solution offered by the energy consumption prediction project lies in its ability to accurately forecast energy usage for buildings, cities, or regions. The data and external factors such as weather conditions, occupancy patterns, and building characteristics, the project aims to provide valuable insights and predictions that can be utilized by various stakeholders in the following ways:</a:t>
            </a:r>
          </a:p>
          <a:p>
            <a:pPr marL="285750" indent="-28575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Optimized Energy Management</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Informed Policy Making</a:t>
            </a:r>
          </a:p>
          <a:p>
            <a:pPr marL="285750" indent="-28575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Effective Resource Allocation</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Research and Innovation</a:t>
            </a:r>
          </a:p>
          <a:p>
            <a:pPr marL="285750" indent="-285750">
              <a:lnSpc>
                <a:spcPct val="150000"/>
              </a:lnSpc>
              <a:buFont typeface="Arial" panose="020B0604020202020204" pitchFamily="34" charset="0"/>
              <a:buChar char="•"/>
            </a:pPr>
            <a:r>
              <a:rPr lang="en-US" i="0" dirty="0">
                <a:effectLst/>
                <a:latin typeface="Tahoma" panose="020B0604030504040204" pitchFamily="34" charset="0"/>
                <a:ea typeface="Tahoma" panose="020B0604030504040204" pitchFamily="34" charset="0"/>
                <a:cs typeface="Tahoma" panose="020B0604030504040204" pitchFamily="34" charset="0"/>
              </a:rPr>
              <a:t>Environmental Sustainability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59315C2-39FB-98AA-1C35-900F0368CE06}"/>
              </a:ext>
            </a:extLst>
          </p:cNvPr>
          <p:cNvSpPr txBox="1"/>
          <p:nvPr/>
        </p:nvSpPr>
        <p:spPr>
          <a:xfrm>
            <a:off x="2209800" y="1695450"/>
            <a:ext cx="9067418" cy="3373359"/>
          </a:xfrm>
          <a:prstGeom prst="rect">
            <a:avLst/>
          </a:prstGeom>
          <a:noFill/>
        </p:spPr>
        <p:txBody>
          <a:bodyPr wrap="square" rtlCol="0">
            <a:spAutoFit/>
          </a:bodyPr>
          <a:lstStyle/>
          <a:p>
            <a:pPr>
              <a:lnSpc>
                <a:spcPct val="150000"/>
              </a:lnSpc>
            </a:pPr>
            <a:r>
              <a:rPr lang="en-US"/>
              <a:t>The energy </a:t>
            </a:r>
            <a:r>
              <a:rPr lang="en-US" i="0">
                <a:effectLst/>
                <a:latin typeface="Söhne"/>
              </a:rPr>
              <a:t>consumption </a:t>
            </a:r>
            <a:r>
              <a:rPr lang="en-US" i="0" dirty="0">
                <a:effectLst/>
                <a:latin typeface="Söhne"/>
              </a:rPr>
              <a:t>prediction project lies in its transformative potential to revolutionize the way we manage energy resources and promote sustainability. </a:t>
            </a:r>
          </a:p>
          <a:p>
            <a:pPr>
              <a:lnSpc>
                <a:spcPct val="150000"/>
              </a:lnSpc>
            </a:pPr>
            <a:endParaRPr lang="en-US" i="0" dirty="0">
              <a:effectLst/>
              <a:latin typeface="Söhne"/>
            </a:endParaRPr>
          </a:p>
          <a:p>
            <a:pPr marL="285750" indent="-285750">
              <a:lnSpc>
                <a:spcPct val="150000"/>
              </a:lnSpc>
              <a:buFont typeface="Arial" panose="020B0604020202020204" pitchFamily="34" charset="0"/>
              <a:buChar char="•"/>
            </a:pPr>
            <a:r>
              <a:rPr lang="en-US" i="0" dirty="0">
                <a:effectLst/>
                <a:latin typeface="Söhne"/>
              </a:rPr>
              <a:t>Precision and Accuracy</a:t>
            </a:r>
            <a:endParaRPr lang="en-US" dirty="0">
              <a:latin typeface="Söhne"/>
            </a:endParaRPr>
          </a:p>
          <a:p>
            <a:pPr marL="285750" indent="-285750">
              <a:lnSpc>
                <a:spcPct val="150000"/>
              </a:lnSpc>
              <a:buFont typeface="Arial" panose="020B0604020202020204" pitchFamily="34" charset="0"/>
              <a:buChar char="•"/>
            </a:pPr>
            <a:r>
              <a:rPr lang="en-US" i="0" dirty="0">
                <a:effectLst/>
                <a:latin typeface="Söhne"/>
              </a:rPr>
              <a:t>Predictive Insights</a:t>
            </a:r>
          </a:p>
          <a:p>
            <a:pPr marL="285750" indent="-285750">
              <a:lnSpc>
                <a:spcPct val="150000"/>
              </a:lnSpc>
              <a:buFont typeface="Arial" panose="020B0604020202020204" pitchFamily="34" charset="0"/>
              <a:buChar char="•"/>
            </a:pPr>
            <a:r>
              <a:rPr lang="en-US" i="0" dirty="0">
                <a:effectLst/>
                <a:latin typeface="Söhne"/>
              </a:rPr>
              <a:t>Scalability and Adaptabilit</a:t>
            </a:r>
            <a:r>
              <a:rPr lang="en-US" dirty="0">
                <a:latin typeface="Söhne"/>
              </a:rPr>
              <a:t>y</a:t>
            </a:r>
          </a:p>
          <a:p>
            <a:pPr marL="285750" indent="-285750">
              <a:lnSpc>
                <a:spcPct val="150000"/>
              </a:lnSpc>
              <a:buFont typeface="Arial" panose="020B0604020202020204" pitchFamily="34" charset="0"/>
              <a:buChar char="•"/>
            </a:pPr>
            <a:r>
              <a:rPr lang="en-US" i="0" dirty="0">
                <a:effectLst/>
                <a:latin typeface="Söhne"/>
              </a:rPr>
              <a:t>Impactful Results</a:t>
            </a:r>
          </a:p>
          <a:p>
            <a:pPr marL="285750" indent="-285750">
              <a:lnSpc>
                <a:spcPct val="150000"/>
              </a:lnSpc>
              <a:buFont typeface="Arial" panose="020B0604020202020204" pitchFamily="34" charset="0"/>
              <a:buChar char="•"/>
            </a:pPr>
            <a:r>
              <a:rPr lang="en-US" i="0" dirty="0">
                <a:effectLst/>
                <a:latin typeface="Söhne"/>
              </a:rPr>
              <a:t>Real-time Monitoring and Adaptation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0" y="1038226"/>
            <a:ext cx="9448801" cy="5088573"/>
          </a:xfrm>
          <a:prstGeom prst="rect">
            <a:avLst/>
          </a:prstGeom>
        </p:spPr>
        <p:txBody>
          <a:bodyPr vert="horz" wrap="square" lIns="0" tIns="12700" rIns="0" bIns="0" rtlCol="0">
            <a:spAutoFit/>
          </a:bodyPr>
          <a:lstStyle/>
          <a:p>
            <a:pPr algn="just">
              <a:lnSpc>
                <a:spcPct val="150000"/>
              </a:lnSpc>
              <a:buFont typeface="+mj-lt"/>
              <a:buAutoNum type="arabicPeriod"/>
            </a:pPr>
            <a:r>
              <a:rPr lang="en-US" b="1" i="0" dirty="0">
                <a:effectLst/>
                <a:latin typeface="Söhne"/>
              </a:rPr>
              <a:t>Data Preparation</a:t>
            </a:r>
            <a:r>
              <a:rPr lang="en-US" b="0" i="0" dirty="0">
                <a:effectLst/>
                <a:latin typeface="Söhne"/>
              </a:rPr>
              <a:t>:</a:t>
            </a:r>
          </a:p>
          <a:p>
            <a:pPr lvl="1" algn="just"/>
            <a:r>
              <a:rPr lang="en-US" sz="1600" b="0" i="0" dirty="0">
                <a:effectLst/>
                <a:latin typeface="Söhne"/>
              </a:rPr>
              <a:t>Clean and preprocess the dataset, handling missing values and encoding categorical variables. Apply feature engineering techniques to extract relevant features and enhance prediction accuracy.</a:t>
            </a:r>
          </a:p>
          <a:p>
            <a:pPr algn="just">
              <a:lnSpc>
                <a:spcPct val="150000"/>
              </a:lnSpc>
              <a:buFont typeface="+mj-lt"/>
              <a:buAutoNum type="arabicPeriod"/>
            </a:pPr>
            <a:r>
              <a:rPr lang="en-US" b="1" i="0" dirty="0">
                <a:effectLst/>
                <a:latin typeface="Söhne"/>
              </a:rPr>
              <a:t>Model Selection</a:t>
            </a:r>
            <a:r>
              <a:rPr lang="en-US" b="0" i="0" dirty="0">
                <a:effectLst/>
                <a:latin typeface="Söhne"/>
              </a:rPr>
              <a:t>:</a:t>
            </a:r>
          </a:p>
          <a:p>
            <a:pPr lvl="1" algn="just"/>
            <a:r>
              <a:rPr lang="en-US" sz="1600" b="0" i="0" dirty="0">
                <a:effectLst/>
                <a:latin typeface="Söhne"/>
              </a:rPr>
              <a:t>Choose suitable machine learning algorithms like linear regression, decision trees, or neural networks for energy consumption prediction. Consider algorithmic strengths and dataset characteristics to make informed selections.</a:t>
            </a:r>
          </a:p>
          <a:p>
            <a:pPr algn="just">
              <a:lnSpc>
                <a:spcPct val="150000"/>
              </a:lnSpc>
              <a:buFont typeface="+mj-lt"/>
              <a:buAutoNum type="arabicPeriod"/>
            </a:pPr>
            <a:r>
              <a:rPr lang="en-US" b="1" i="0" dirty="0">
                <a:effectLst/>
                <a:latin typeface="Söhne"/>
              </a:rPr>
              <a:t>Feature Selection</a:t>
            </a:r>
            <a:r>
              <a:rPr lang="en-US" b="0" i="0" dirty="0">
                <a:effectLst/>
                <a:latin typeface="Söhne"/>
              </a:rPr>
              <a:t>:</a:t>
            </a:r>
          </a:p>
          <a:p>
            <a:pPr lvl="1" algn="just"/>
            <a:r>
              <a:rPr lang="en-US" sz="1600" b="0" i="0" dirty="0">
                <a:effectLst/>
                <a:latin typeface="Söhne"/>
              </a:rPr>
              <a:t>Choose relevant features based on importance analysis or domain expertise to improve model accuracy.</a:t>
            </a:r>
          </a:p>
          <a:p>
            <a:pPr algn="just">
              <a:lnSpc>
                <a:spcPct val="150000"/>
              </a:lnSpc>
              <a:buFont typeface="+mj-lt"/>
              <a:buAutoNum type="arabicPeriod"/>
            </a:pPr>
            <a:r>
              <a:rPr lang="en-US" b="1" i="0" dirty="0">
                <a:effectLst/>
                <a:latin typeface="Söhne"/>
              </a:rPr>
              <a:t>Model Training</a:t>
            </a:r>
            <a:r>
              <a:rPr lang="en-US" b="0" i="0" dirty="0">
                <a:effectLst/>
                <a:latin typeface="Söhne"/>
              </a:rPr>
              <a:t>:</a:t>
            </a:r>
          </a:p>
          <a:p>
            <a:pPr lvl="1" algn="just"/>
            <a:r>
              <a:rPr lang="en-US" sz="1600" b="0" i="0" dirty="0">
                <a:effectLst/>
                <a:latin typeface="Söhne"/>
              </a:rPr>
              <a:t>Split the dataset into training and testing sets to train and evaluate the models. Train the selected machine learning algorithms on the training data.</a:t>
            </a:r>
          </a:p>
          <a:p>
            <a:pPr algn="just">
              <a:lnSpc>
                <a:spcPct val="150000"/>
              </a:lnSpc>
              <a:buFont typeface="+mj-lt"/>
              <a:buAutoNum type="arabicPeriod"/>
            </a:pPr>
            <a:r>
              <a:rPr lang="en-US" b="1" i="0" dirty="0">
                <a:effectLst/>
                <a:latin typeface="Söhne"/>
              </a:rPr>
              <a:t>Model Evaluation</a:t>
            </a:r>
            <a:r>
              <a:rPr lang="en-US" b="0" i="0" dirty="0">
                <a:effectLst/>
                <a:latin typeface="Söhne"/>
              </a:rPr>
              <a:t>:</a:t>
            </a:r>
          </a:p>
          <a:p>
            <a:pPr lvl="1" algn="just"/>
            <a:r>
              <a:rPr lang="en-US" sz="1600" b="0" i="0" dirty="0">
                <a:effectLst/>
                <a:latin typeface="Söhne"/>
              </a:rPr>
              <a:t>Evaluate the trained models using appropriate performance metrics such as Mean Absolute Error (MAE), Mean Squared Error (MSE), Root Mean Squared Error (RMSE), or R-squared (R2) score. Compare the performance of different models to identify the best-performing one.</a:t>
            </a:r>
          </a:p>
          <a:p>
            <a:pPr marL="12700" algn="just">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654</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Tahoma</vt:lpstr>
      <vt:lpstr>Trebuchet MS</vt:lpstr>
      <vt:lpstr>Wingdings</vt:lpstr>
      <vt:lpstr>Office Theme</vt:lpstr>
      <vt:lpstr>Keerthana K </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Shapna G NM ID au711721104103</dc:title>
  <dc:creator>Shapna G</dc:creator>
  <cp:lastModifiedBy>Keerthana Kannan</cp:lastModifiedBy>
  <cp:revision>6</cp:revision>
  <dcterms:created xsi:type="dcterms:W3CDTF">2024-04-03T10:58:35Z</dcterms:created>
  <dcterms:modified xsi:type="dcterms:W3CDTF">2024-05-07T03:04:13Z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