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002" y="302894"/>
            <a:ext cx="10627994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2853" y="2260917"/>
            <a:ext cx="8686292" cy="33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444" y="1364297"/>
            <a:ext cx="10167111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428625"/>
            <a:ext cx="7397357" cy="1085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DEPARTMENT</a:t>
            </a:r>
            <a:r>
              <a:rPr spc="-70" dirty="0"/>
              <a:t> </a:t>
            </a:r>
            <a:r>
              <a:rPr spc="-85" dirty="0"/>
              <a:t>OF</a:t>
            </a:r>
            <a:r>
              <a:rPr lang="en-IN" spc="-85" dirty="0"/>
              <a:t> COMPUTER SCIENCE AND ENGINEERING</a:t>
            </a:r>
            <a:endParaRPr spc="-114" dirty="0"/>
          </a:p>
        </p:txBody>
      </p:sp>
      <p:sp>
        <p:nvSpPr>
          <p:cNvPr id="4" name="object 4"/>
          <p:cNvSpPr txBox="1"/>
          <p:nvPr/>
        </p:nvSpPr>
        <p:spPr>
          <a:xfrm>
            <a:off x="1903729" y="3193097"/>
            <a:ext cx="4930775" cy="2973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5" dirty="0">
                <a:latin typeface="Times New Roman"/>
                <a:cs typeface="Times New Roman"/>
              </a:rPr>
              <a:t>Pr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c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5" dirty="0">
                <a:latin typeface="Times New Roman"/>
                <a:cs typeface="Times New Roman"/>
              </a:rPr>
              <a:t>r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P</a:t>
            </a:r>
            <a:r>
              <a:rPr sz="2000" spc="40" dirty="0">
                <a:latin typeface="Times New Roman"/>
                <a:cs typeface="Times New Roman"/>
              </a:rPr>
              <a:t>ub</a:t>
            </a:r>
            <a:r>
              <a:rPr sz="2000" spc="35" dirty="0">
                <a:latin typeface="Times New Roman"/>
                <a:cs typeface="Times New Roman"/>
              </a:rPr>
              <a:t>l</a:t>
            </a:r>
            <a:r>
              <a:rPr sz="2000" spc="-35" dirty="0">
                <a:latin typeface="Times New Roman"/>
                <a:cs typeface="Times New Roman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c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s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155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oo</a:t>
            </a:r>
            <a:r>
              <a:rPr sz="2000" spc="25" dirty="0">
                <a:latin typeface="Times New Roman"/>
                <a:cs typeface="Times New Roman"/>
              </a:rPr>
              <a:t>m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sz="2000" spc="12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spc="25" dirty="0">
                <a:latin typeface="Times New Roman"/>
                <a:cs typeface="Times New Roman"/>
              </a:rPr>
              <a:t>m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</a:t>
            </a:r>
            <a:r>
              <a:rPr sz="2000" spc="155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c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_22</a:t>
            </a:r>
            <a:r>
              <a:rPr sz="2000" spc="-30" dirty="0">
                <a:latin typeface="Times New Roman"/>
                <a:cs typeface="Times New Roman"/>
              </a:rPr>
              <a:t>4</a:t>
            </a:r>
            <a:r>
              <a:rPr sz="2000" spc="40" dirty="0">
                <a:latin typeface="Times New Roman"/>
                <a:cs typeface="Times New Roman"/>
              </a:rPr>
              <a:t>7</a:t>
            </a:r>
            <a:r>
              <a:rPr sz="2000" spc="-30" dirty="0">
                <a:latin typeface="Times New Roman"/>
                <a:cs typeface="Times New Roman"/>
              </a:rPr>
              <a:t>80</a:t>
            </a:r>
            <a:r>
              <a:rPr sz="2000" spc="40" dirty="0">
                <a:latin typeface="Times New Roman"/>
                <a:cs typeface="Times New Roman"/>
              </a:rPr>
              <a:t>_</a:t>
            </a:r>
            <a:r>
              <a:rPr sz="2000" spc="5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-30" dirty="0">
                <a:latin typeface="Times New Roman"/>
                <a:cs typeface="Times New Roman"/>
              </a:rPr>
              <a:t>_</a:t>
            </a:r>
            <a:r>
              <a:rPr lang="en-IN" sz="2000" spc="1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2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spc="30" dirty="0">
                <a:latin typeface="Times New Roman"/>
                <a:cs typeface="Times New Roman"/>
              </a:rPr>
              <a:t>m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45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sz="1800" dirty="0">
                <a:latin typeface="Times New Roman"/>
                <a:cs typeface="Times New Roman"/>
              </a:rPr>
              <a:t>KAVIYA .S (113321104042)</a:t>
            </a: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dirty="0">
                <a:latin typeface="Times New Roman"/>
                <a:cs typeface="Times New Roman"/>
              </a:rPr>
              <a:t>KEERTHANA .M (113321104043)</a:t>
            </a: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sz="1800" dirty="0">
                <a:latin typeface="Times New Roman"/>
                <a:cs typeface="Times New Roman"/>
              </a:rPr>
              <a:t>KEERTHANA.M (113321104044)</a:t>
            </a:r>
          </a:p>
          <a:p>
            <a:pPr marL="1292225" marR="5080">
              <a:lnSpc>
                <a:spcPct val="99700"/>
              </a:lnSpc>
              <a:spcBef>
                <a:spcPts val="810"/>
              </a:spcBef>
            </a:pPr>
            <a:r>
              <a:rPr lang="en-IN" dirty="0">
                <a:latin typeface="Times New Roman"/>
                <a:cs typeface="Times New Roman"/>
              </a:rPr>
              <a:t>KEERTHIKA.C (113321104045)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002" y="302894"/>
            <a:ext cx="33762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Times New Roman"/>
                <a:cs typeface="Times New Roman"/>
              </a:rPr>
              <a:t>Diagram</a:t>
            </a:r>
            <a:r>
              <a:rPr sz="2400" b="1" spc="5" dirty="0">
                <a:latin typeface="Times New Roman"/>
                <a:cs typeface="Times New Roman"/>
              </a:rPr>
              <a:t> and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Schematics: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002" y="764603"/>
            <a:ext cx="951166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95"/>
              </a:spcBef>
            </a:pPr>
            <a:r>
              <a:rPr sz="2000" spc="20" dirty="0">
                <a:latin typeface="Times New Roman"/>
                <a:cs typeface="Times New Roman"/>
              </a:rPr>
              <a:t>Create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system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architecture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diagram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showing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how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connect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platform.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Include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schematics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devices'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connectivity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power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00275"/>
            <a:ext cx="4695825" cy="3305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4745" y="2545757"/>
            <a:ext cx="4856484" cy="2717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62" y="484187"/>
            <a:ext cx="4745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Public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Toilet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Ceiling </a:t>
            </a:r>
            <a:r>
              <a:rPr sz="1800" b="1" spc="10" dirty="0">
                <a:latin typeface="Times New Roman"/>
                <a:cs typeface="Times New Roman"/>
              </a:rPr>
              <a:t>Plan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Cad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DWG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Detail: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1543050"/>
            <a:ext cx="9220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302" y="493712"/>
            <a:ext cx="474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SCR</a:t>
            </a:r>
            <a:r>
              <a:rPr sz="1800" b="1" dirty="0">
                <a:latin typeface="Times New Roman"/>
                <a:cs typeface="Times New Roman"/>
              </a:rPr>
              <a:t>EE</a:t>
            </a:r>
            <a:r>
              <a:rPr sz="1800" b="1" spc="-35" dirty="0">
                <a:latin typeface="Times New Roman"/>
                <a:cs typeface="Times New Roman"/>
              </a:rPr>
              <a:t>N</a:t>
            </a:r>
            <a:r>
              <a:rPr sz="1800" b="1" spc="-30" dirty="0">
                <a:latin typeface="Times New Roman"/>
                <a:cs typeface="Times New Roman"/>
              </a:rPr>
              <a:t>S</a:t>
            </a:r>
            <a:r>
              <a:rPr sz="1800" b="1" spc="20" dirty="0">
                <a:latin typeface="Times New Roman"/>
                <a:cs typeface="Times New Roman"/>
              </a:rPr>
              <a:t>HO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P</a:t>
            </a:r>
            <a:r>
              <a:rPr sz="1800" b="1" spc="-30" dirty="0">
                <a:latin typeface="Times New Roman"/>
                <a:cs typeface="Times New Roman"/>
              </a:rPr>
              <a:t>Y</a:t>
            </a:r>
            <a:r>
              <a:rPr sz="1800" b="1" spc="-80" dirty="0">
                <a:latin typeface="Times New Roman"/>
                <a:cs typeface="Times New Roman"/>
              </a:rPr>
              <a:t>T</a:t>
            </a:r>
            <a:r>
              <a:rPr sz="1800" b="1" spc="20" dirty="0">
                <a:latin typeface="Times New Roman"/>
                <a:cs typeface="Times New Roman"/>
              </a:rPr>
              <a:t>HO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</a:t>
            </a:r>
            <a:r>
              <a:rPr sz="1800" b="1" spc="20" dirty="0">
                <a:latin typeface="Times New Roman"/>
                <a:cs typeface="Times New Roman"/>
              </a:rPr>
              <a:t>O</a:t>
            </a:r>
            <a:r>
              <a:rPr sz="1800" b="1" spc="-30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E </a:t>
            </a:r>
            <a:r>
              <a:rPr sz="1800" b="1" spc="15" dirty="0">
                <a:latin typeface="Times New Roman"/>
                <a:cs typeface="Times New Roman"/>
              </a:rPr>
              <a:t>O</a:t>
            </a:r>
            <a:r>
              <a:rPr sz="1800" b="1" spc="-30" dirty="0">
                <a:latin typeface="Times New Roman"/>
                <a:cs typeface="Times New Roman"/>
              </a:rPr>
              <a:t>U</a:t>
            </a:r>
            <a:r>
              <a:rPr sz="1800" b="1" spc="-80" dirty="0">
                <a:latin typeface="Times New Roman"/>
                <a:cs typeface="Times New Roman"/>
              </a:rPr>
              <a:t>T</a:t>
            </a:r>
            <a:r>
              <a:rPr sz="1800" b="1" spc="20" dirty="0">
                <a:latin typeface="Times New Roman"/>
                <a:cs typeface="Times New Roman"/>
              </a:rPr>
              <a:t>P</a:t>
            </a:r>
            <a:r>
              <a:rPr sz="1800" b="1" spc="-30" dirty="0">
                <a:latin typeface="Times New Roman"/>
                <a:cs typeface="Times New Roman"/>
              </a:rPr>
              <a:t>U</a:t>
            </a:r>
            <a:r>
              <a:rPr sz="1800" b="1" spc="-229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1200150"/>
            <a:ext cx="889635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714375"/>
            <a:ext cx="944880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619125"/>
            <a:ext cx="95821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92797"/>
            <a:ext cx="156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/>
              <a:t>C</a:t>
            </a:r>
            <a:r>
              <a:rPr sz="2400" spc="-250" dirty="0"/>
              <a:t>o</a:t>
            </a:r>
            <a:r>
              <a:rPr sz="2400" spc="-380" dirty="0"/>
              <a:t>n</a:t>
            </a:r>
            <a:r>
              <a:rPr sz="2400" spc="-155" dirty="0"/>
              <a:t>c</a:t>
            </a:r>
            <a:r>
              <a:rPr sz="2400" spc="-75" dirty="0"/>
              <a:t>l</a:t>
            </a:r>
            <a:r>
              <a:rPr sz="2400" spc="-350" dirty="0"/>
              <a:t>u</a:t>
            </a:r>
            <a:r>
              <a:rPr sz="2400" spc="-254" dirty="0"/>
              <a:t>s</a:t>
            </a:r>
            <a:r>
              <a:rPr sz="2400" spc="-105" dirty="0"/>
              <a:t>i</a:t>
            </a:r>
            <a:r>
              <a:rPr sz="2400" spc="-250" dirty="0"/>
              <a:t>o</a:t>
            </a:r>
            <a:r>
              <a:rPr sz="2400" spc="-380" dirty="0"/>
              <a:t>n</a:t>
            </a:r>
            <a:r>
              <a:rPr sz="2400" spc="-310" dirty="0"/>
              <a:t>: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767715" marR="8255" indent="914400">
              <a:lnSpc>
                <a:spcPct val="89900"/>
              </a:lnSpc>
              <a:spcBef>
                <a:spcPts val="370"/>
              </a:spcBef>
              <a:tabLst>
                <a:tab pos="6250305" algn="l"/>
              </a:tabLst>
            </a:pPr>
            <a:r>
              <a:rPr spc="25" dirty="0"/>
              <a:t>Overall,</a:t>
            </a:r>
            <a:r>
              <a:rPr spc="-190" dirty="0"/>
              <a:t> </a:t>
            </a:r>
            <a:r>
              <a:rPr spc="70" dirty="0"/>
              <a:t>smart</a:t>
            </a:r>
            <a:r>
              <a:rPr spc="-135" dirty="0"/>
              <a:t> </a:t>
            </a:r>
            <a:r>
              <a:rPr spc="25" dirty="0"/>
              <a:t>washroom</a:t>
            </a:r>
            <a:r>
              <a:rPr spc="-125" dirty="0"/>
              <a:t> </a:t>
            </a:r>
            <a:r>
              <a:rPr spc="25" dirty="0"/>
              <a:t>solution</a:t>
            </a:r>
            <a:r>
              <a:rPr spc="-70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one </a:t>
            </a:r>
            <a:r>
              <a:rPr spc="-65" dirty="0"/>
              <a:t>of	</a:t>
            </a:r>
            <a:r>
              <a:rPr spc="30" dirty="0"/>
              <a:t>those</a:t>
            </a:r>
            <a:r>
              <a:rPr spc="-105" dirty="0"/>
              <a:t> </a:t>
            </a:r>
            <a:r>
              <a:rPr spc="95" dirty="0"/>
              <a:t>IoT</a:t>
            </a:r>
            <a:r>
              <a:rPr spc="-20" dirty="0"/>
              <a:t> </a:t>
            </a:r>
            <a:r>
              <a:rPr spc="25" dirty="0"/>
              <a:t>solutions</a:t>
            </a:r>
            <a:r>
              <a:rPr spc="-114" dirty="0"/>
              <a:t> </a:t>
            </a:r>
            <a:r>
              <a:rPr spc="55" dirty="0"/>
              <a:t>that</a:t>
            </a:r>
            <a:r>
              <a:rPr spc="-10" dirty="0"/>
              <a:t> </a:t>
            </a:r>
            <a:r>
              <a:rPr spc="10" dirty="0"/>
              <a:t>enhance</a:t>
            </a:r>
            <a:r>
              <a:rPr spc="-105" dirty="0"/>
              <a:t> </a:t>
            </a:r>
            <a:r>
              <a:rPr spc="55" dirty="0"/>
              <a:t>user </a:t>
            </a:r>
            <a:r>
              <a:rPr spc="-484" dirty="0"/>
              <a:t> </a:t>
            </a:r>
            <a:r>
              <a:rPr spc="15" dirty="0"/>
              <a:t>experience,</a:t>
            </a:r>
            <a:r>
              <a:rPr spc="-195" dirty="0"/>
              <a:t> </a:t>
            </a:r>
            <a:r>
              <a:rPr spc="15" dirty="0"/>
              <a:t>allow</a:t>
            </a:r>
            <a:r>
              <a:rPr spc="-150" dirty="0"/>
              <a:t> </a:t>
            </a:r>
            <a:r>
              <a:rPr spc="-20" dirty="0"/>
              <a:t>effectively</a:t>
            </a:r>
            <a:r>
              <a:rPr spc="-165" dirty="0"/>
              <a:t> </a:t>
            </a:r>
            <a:r>
              <a:rPr spc="25" dirty="0"/>
              <a:t>manage</a:t>
            </a:r>
            <a:r>
              <a:rPr spc="-165" dirty="0"/>
              <a:t> </a:t>
            </a:r>
            <a:r>
              <a:rPr spc="15" dirty="0"/>
              <a:t>workload,</a:t>
            </a:r>
            <a:r>
              <a:rPr spc="-190" dirty="0"/>
              <a:t> </a:t>
            </a:r>
            <a:r>
              <a:rPr spc="35" dirty="0"/>
              <a:t>promote</a:t>
            </a:r>
            <a:r>
              <a:rPr spc="-90" dirty="0"/>
              <a:t> </a:t>
            </a:r>
            <a:r>
              <a:rPr spc="35" dirty="0"/>
              <a:t>workers</a:t>
            </a:r>
            <a:r>
              <a:rPr spc="-180" dirty="0"/>
              <a:t> </a:t>
            </a:r>
            <a:r>
              <a:rPr spc="20" dirty="0"/>
              <a:t>well-being,</a:t>
            </a:r>
            <a:r>
              <a:rPr spc="-190" dirty="0"/>
              <a:t> </a:t>
            </a:r>
            <a:r>
              <a:rPr spc="25" dirty="0"/>
              <a:t>and</a:t>
            </a:r>
            <a:r>
              <a:rPr spc="-35" dirty="0"/>
              <a:t> </a:t>
            </a:r>
            <a:r>
              <a:rPr spc="15" dirty="0"/>
              <a:t>take</a:t>
            </a:r>
            <a:r>
              <a:rPr spc="-85" dirty="0"/>
              <a:t> </a:t>
            </a:r>
            <a:r>
              <a:rPr spc="15" dirty="0"/>
              <a:t>care </a:t>
            </a:r>
            <a:r>
              <a:rPr spc="20" dirty="0"/>
              <a:t> </a:t>
            </a:r>
            <a:r>
              <a:rPr spc="-65" dirty="0"/>
              <a:t>of</a:t>
            </a:r>
            <a:r>
              <a:rPr spc="-60" dirty="0"/>
              <a:t> </a:t>
            </a:r>
            <a:r>
              <a:rPr spc="5" dirty="0"/>
              <a:t>users’ </a:t>
            </a:r>
            <a:r>
              <a:rPr spc="30" dirty="0"/>
              <a:t>health. </a:t>
            </a:r>
            <a:r>
              <a:rPr spc="35" dirty="0"/>
              <a:t>Therefore, </a:t>
            </a:r>
            <a:r>
              <a:rPr spc="55" dirty="0"/>
              <a:t>very </a:t>
            </a:r>
            <a:r>
              <a:rPr spc="-5" dirty="0"/>
              <a:t>soon, </a:t>
            </a:r>
            <a:r>
              <a:rPr spc="50" dirty="0"/>
              <a:t>it </a:t>
            </a:r>
            <a:r>
              <a:rPr spc="-5" dirty="0"/>
              <a:t>will </a:t>
            </a:r>
            <a:r>
              <a:rPr spc="10" dirty="0"/>
              <a:t>be </a:t>
            </a:r>
            <a:r>
              <a:rPr spc="60" dirty="0"/>
              <a:t>hard </a:t>
            </a:r>
            <a:r>
              <a:rPr spc="50" dirty="0"/>
              <a:t>to </a:t>
            </a:r>
            <a:r>
              <a:rPr spc="15" dirty="0"/>
              <a:t>imagine </a:t>
            </a:r>
            <a:r>
              <a:rPr spc="-5" dirty="0"/>
              <a:t>a </a:t>
            </a:r>
            <a:r>
              <a:rPr spc="55" dirty="0"/>
              <a:t>restroom </a:t>
            </a:r>
            <a:r>
              <a:rPr spc="50" dirty="0"/>
              <a:t>not </a:t>
            </a:r>
            <a:r>
              <a:rPr spc="15" dirty="0"/>
              <a:t>stuffed </a:t>
            </a:r>
            <a:r>
              <a:rPr spc="20" dirty="0"/>
              <a:t> </a:t>
            </a:r>
            <a:r>
              <a:rPr spc="25" dirty="0"/>
              <a:t>with</a:t>
            </a:r>
            <a:r>
              <a:rPr spc="20" dirty="0"/>
              <a:t> sensors,</a:t>
            </a:r>
            <a:r>
              <a:rPr spc="-190" dirty="0"/>
              <a:t> </a:t>
            </a:r>
            <a:r>
              <a:rPr dirty="0"/>
              <a:t>indicators,</a:t>
            </a:r>
            <a:r>
              <a:rPr spc="-35" dirty="0"/>
              <a:t> </a:t>
            </a:r>
            <a:r>
              <a:rPr spc="30" dirty="0"/>
              <a:t>and</a:t>
            </a:r>
            <a:r>
              <a:rPr spc="-30" dirty="0"/>
              <a:t> </a:t>
            </a:r>
            <a:r>
              <a:rPr dirty="0"/>
              <a:t>displays.</a:t>
            </a:r>
            <a:r>
              <a:rPr spc="-190" dirty="0"/>
              <a:t> </a:t>
            </a:r>
            <a:r>
              <a:rPr spc="-20" dirty="0"/>
              <a:t>We</a:t>
            </a:r>
            <a:r>
              <a:rPr spc="-90" dirty="0"/>
              <a:t> </a:t>
            </a:r>
            <a:r>
              <a:rPr spc="35" dirty="0"/>
              <a:t>at</a:t>
            </a:r>
            <a:r>
              <a:rPr spc="10" dirty="0"/>
              <a:t> </a:t>
            </a:r>
            <a:r>
              <a:rPr spc="35" dirty="0"/>
              <a:t>Quinta</a:t>
            </a:r>
            <a:r>
              <a:rPr spc="-35" dirty="0"/>
              <a:t> </a:t>
            </a:r>
            <a:r>
              <a:rPr spc="75" dirty="0"/>
              <a:t>group</a:t>
            </a:r>
            <a:r>
              <a:rPr spc="-160" dirty="0"/>
              <a:t> </a:t>
            </a:r>
            <a:r>
              <a:rPr spc="-20" dirty="0"/>
              <a:t>have</a:t>
            </a:r>
            <a:r>
              <a:rPr spc="-15" dirty="0"/>
              <a:t> </a:t>
            </a:r>
            <a:r>
              <a:rPr spc="45" dirty="0"/>
              <a:t>expertise</a:t>
            </a:r>
            <a:r>
              <a:rPr spc="-165" dirty="0"/>
              <a:t> </a:t>
            </a:r>
            <a:r>
              <a:rPr spc="20" dirty="0"/>
              <a:t>in</a:t>
            </a:r>
            <a:r>
              <a:rPr spc="-70" dirty="0"/>
              <a:t> </a:t>
            </a:r>
            <a:r>
              <a:rPr spc="95" dirty="0"/>
              <a:t>IoT</a:t>
            </a:r>
            <a:r>
              <a:rPr dirty="0"/>
              <a:t> </a:t>
            </a:r>
            <a:r>
              <a:rPr spc="25" dirty="0"/>
              <a:t>solutions </a:t>
            </a:r>
            <a:r>
              <a:rPr spc="30" dirty="0"/>
              <a:t> </a:t>
            </a:r>
            <a:r>
              <a:rPr spc="20" dirty="0"/>
              <a:t>development </a:t>
            </a:r>
            <a:r>
              <a:rPr spc="30" dirty="0"/>
              <a:t>and </a:t>
            </a:r>
            <a:r>
              <a:rPr spc="45" dirty="0"/>
              <a:t>are </a:t>
            </a:r>
            <a:r>
              <a:rPr spc="55" dirty="0"/>
              <a:t>eager </a:t>
            </a:r>
            <a:r>
              <a:rPr spc="50" dirty="0"/>
              <a:t>to </a:t>
            </a:r>
            <a:r>
              <a:rPr spc="-5" dirty="0"/>
              <a:t>make </a:t>
            </a:r>
            <a:r>
              <a:rPr spc="30" dirty="0"/>
              <a:t>your </a:t>
            </a:r>
            <a:r>
              <a:rPr dirty="0"/>
              <a:t>home </a:t>
            </a:r>
            <a:r>
              <a:rPr spc="30" dirty="0"/>
              <a:t>and </a:t>
            </a:r>
            <a:r>
              <a:rPr spc="-25" dirty="0"/>
              <a:t>life </a:t>
            </a:r>
            <a:r>
              <a:rPr spc="35" dirty="0"/>
              <a:t>smarter. </a:t>
            </a:r>
            <a:r>
              <a:rPr spc="-20" dirty="0"/>
              <a:t>We </a:t>
            </a:r>
            <a:r>
              <a:rPr spc="45" dirty="0"/>
              <a:t>are </a:t>
            </a:r>
            <a:r>
              <a:rPr spc="15" dirty="0"/>
              <a:t>willing </a:t>
            </a:r>
            <a:r>
              <a:rPr spc="50" dirty="0"/>
              <a:t>to </a:t>
            </a:r>
            <a:r>
              <a:rPr spc="55" dirty="0"/>
              <a:t> </a:t>
            </a:r>
            <a:r>
              <a:rPr spc="35" dirty="0"/>
              <a:t>contribute </a:t>
            </a:r>
            <a:r>
              <a:rPr spc="50" dirty="0"/>
              <a:t>to </a:t>
            </a:r>
            <a:r>
              <a:rPr spc="35" dirty="0"/>
              <a:t>world </a:t>
            </a:r>
            <a:r>
              <a:rPr spc="20" dirty="0"/>
              <a:t>automation </a:t>
            </a:r>
            <a:r>
              <a:rPr spc="30" dirty="0"/>
              <a:t>and </a:t>
            </a:r>
            <a:r>
              <a:rPr spc="10" dirty="0"/>
              <a:t>be </a:t>
            </a:r>
            <a:r>
              <a:rPr spc="25" dirty="0"/>
              <a:t>among </a:t>
            </a:r>
            <a:r>
              <a:rPr spc="30" dirty="0"/>
              <a:t>those </a:t>
            </a:r>
            <a:r>
              <a:rPr spc="5" dirty="0"/>
              <a:t>who </a:t>
            </a:r>
            <a:r>
              <a:rPr spc="45" dirty="0"/>
              <a:t>generate </a:t>
            </a:r>
            <a:r>
              <a:rPr spc="30" dirty="0"/>
              <a:t>and </a:t>
            </a:r>
            <a:r>
              <a:rPr dirty="0"/>
              <a:t>successfully </a:t>
            </a:r>
            <a:r>
              <a:rPr spc="5" dirty="0"/>
              <a:t> </a:t>
            </a:r>
            <a:r>
              <a:rPr spc="30" dirty="0"/>
              <a:t>implement </a:t>
            </a:r>
            <a:r>
              <a:rPr spc="95" dirty="0"/>
              <a:t>IoT </a:t>
            </a:r>
            <a:r>
              <a:rPr spc="40" dirty="0"/>
              <a:t>products </a:t>
            </a:r>
            <a:r>
              <a:rPr spc="35" dirty="0"/>
              <a:t>using </a:t>
            </a:r>
            <a:r>
              <a:rPr spc="5" dirty="0"/>
              <a:t>artificial </a:t>
            </a:r>
            <a:r>
              <a:rPr spc="15" dirty="0"/>
              <a:t>intelligence, </a:t>
            </a:r>
            <a:r>
              <a:rPr spc="-5" dirty="0"/>
              <a:t>machine </a:t>
            </a:r>
            <a:r>
              <a:rPr spc="55" dirty="0"/>
              <a:t>learning </a:t>
            </a:r>
            <a:r>
              <a:rPr spc="10" dirty="0"/>
              <a:t>techniques, </a:t>
            </a:r>
            <a:r>
              <a:rPr spc="25" dirty="0"/>
              <a:t>and </a:t>
            </a:r>
            <a:r>
              <a:rPr spc="30" dirty="0"/>
              <a:t> </a:t>
            </a:r>
            <a:r>
              <a:rPr spc="20" dirty="0"/>
              <a:t>LoRaWAN</a:t>
            </a:r>
            <a:r>
              <a:rPr spc="-229" dirty="0"/>
              <a:t> </a:t>
            </a:r>
            <a:r>
              <a:rPr spc="5" dirty="0"/>
              <a:t>technology.</a:t>
            </a:r>
          </a:p>
          <a:p>
            <a:pPr marL="767715" marR="5080" indent="914400">
              <a:lnSpc>
                <a:spcPct val="90100"/>
              </a:lnSpc>
              <a:spcBef>
                <a:spcPts val="990"/>
              </a:spcBef>
              <a:tabLst>
                <a:tab pos="2166620" algn="l"/>
                <a:tab pos="4812665" algn="l"/>
              </a:tabLst>
            </a:pPr>
            <a:r>
              <a:rPr spc="75" dirty="0"/>
              <a:t>Our </a:t>
            </a:r>
            <a:r>
              <a:rPr spc="30" dirty="0"/>
              <a:t>proposed project </a:t>
            </a:r>
            <a:r>
              <a:rPr spc="-5" dirty="0"/>
              <a:t>will </a:t>
            </a:r>
            <a:r>
              <a:rPr spc="20" dirty="0"/>
              <a:t>create awareness </a:t>
            </a:r>
            <a:r>
              <a:rPr spc="25" dirty="0"/>
              <a:t>among </a:t>
            </a:r>
            <a:r>
              <a:rPr spc="45" dirty="0"/>
              <a:t>the </a:t>
            </a:r>
            <a:r>
              <a:rPr spc="10" dirty="0"/>
              <a:t>people </a:t>
            </a:r>
            <a:r>
              <a:rPr spc="40" dirty="0"/>
              <a:t>about </a:t>
            </a:r>
            <a:r>
              <a:rPr spc="45" dirty="0"/>
              <a:t>the </a:t>
            </a:r>
            <a:r>
              <a:rPr spc="60" dirty="0"/>
              <a:t>proper </a:t>
            </a:r>
            <a:r>
              <a:rPr spc="65" dirty="0"/>
              <a:t> </a:t>
            </a:r>
            <a:r>
              <a:rPr spc="10" dirty="0"/>
              <a:t>sanitation.</a:t>
            </a:r>
            <a:r>
              <a:rPr spc="-35" dirty="0"/>
              <a:t> </a:t>
            </a:r>
            <a:r>
              <a:rPr spc="110" dirty="0"/>
              <a:t>It</a:t>
            </a:r>
            <a:r>
              <a:rPr spc="15" dirty="0"/>
              <a:t> </a:t>
            </a:r>
            <a:r>
              <a:rPr spc="5" dirty="0"/>
              <a:t>makes</a:t>
            </a:r>
            <a:r>
              <a:rPr spc="-170" dirty="0"/>
              <a:t> </a:t>
            </a:r>
            <a:r>
              <a:rPr spc="20" dirty="0"/>
              <a:t>use</a:t>
            </a:r>
            <a:r>
              <a:rPr spc="-5" dirty="0"/>
              <a:t> </a:t>
            </a:r>
            <a:r>
              <a:rPr spc="-65" dirty="0"/>
              <a:t>of</a:t>
            </a:r>
            <a:r>
              <a:rPr spc="450" dirty="0"/>
              <a:t> </a:t>
            </a:r>
            <a:r>
              <a:rPr spc="85" dirty="0"/>
              <a:t>Internet</a:t>
            </a:r>
            <a:r>
              <a:rPr spc="-140" dirty="0"/>
              <a:t> </a:t>
            </a:r>
            <a:r>
              <a:rPr spc="-65" dirty="0"/>
              <a:t>of	</a:t>
            </a:r>
            <a:r>
              <a:rPr spc="30" dirty="0"/>
              <a:t>things, </a:t>
            </a:r>
            <a:r>
              <a:rPr spc="-5" dirty="0"/>
              <a:t>which is a </a:t>
            </a:r>
            <a:r>
              <a:rPr spc="25" dirty="0"/>
              <a:t>rapidly </a:t>
            </a:r>
            <a:r>
              <a:rPr spc="55" dirty="0"/>
              <a:t>growing </a:t>
            </a:r>
            <a:r>
              <a:rPr spc="5" dirty="0"/>
              <a:t>technology. </a:t>
            </a:r>
            <a:r>
              <a:rPr spc="75" dirty="0"/>
              <a:t>Our </a:t>
            </a:r>
            <a:r>
              <a:rPr spc="-484" dirty="0"/>
              <a:t> </a:t>
            </a:r>
            <a:r>
              <a:rPr spc="30" dirty="0"/>
              <a:t>proposed</a:t>
            </a:r>
            <a:r>
              <a:rPr spc="-185" dirty="0"/>
              <a:t> </a:t>
            </a:r>
            <a:r>
              <a:rPr spc="45" dirty="0"/>
              <a:t>system</a:t>
            </a:r>
            <a:r>
              <a:rPr spc="-200" dirty="0"/>
              <a:t> </a:t>
            </a:r>
            <a:r>
              <a:rPr spc="-5" dirty="0"/>
              <a:t>will</a:t>
            </a:r>
            <a:r>
              <a:rPr spc="-90" dirty="0"/>
              <a:t> </a:t>
            </a:r>
            <a:r>
              <a:rPr spc="-5" dirty="0"/>
              <a:t>make</a:t>
            </a:r>
            <a:r>
              <a:rPr spc="-80" dirty="0"/>
              <a:t> </a:t>
            </a:r>
            <a:r>
              <a:rPr spc="20" dirty="0"/>
              <a:t>everyone</a:t>
            </a:r>
            <a:r>
              <a:rPr spc="-160" dirty="0"/>
              <a:t> </a:t>
            </a:r>
            <a:r>
              <a:rPr spc="50" dirty="0"/>
              <a:t>to</a:t>
            </a:r>
            <a:r>
              <a:rPr spc="-60" dirty="0"/>
              <a:t> </a:t>
            </a:r>
            <a:r>
              <a:rPr spc="35" dirty="0"/>
              <a:t>strictly</a:t>
            </a:r>
            <a:r>
              <a:rPr spc="-80" dirty="0"/>
              <a:t> </a:t>
            </a:r>
            <a:r>
              <a:rPr spc="-10" dirty="0"/>
              <a:t>follow</a:t>
            </a:r>
            <a:r>
              <a:rPr spc="-150" dirty="0"/>
              <a:t> </a:t>
            </a:r>
            <a:r>
              <a:rPr spc="45" dirty="0"/>
              <a:t>the</a:t>
            </a:r>
            <a:r>
              <a:rPr spc="-5" dirty="0"/>
              <a:t> </a:t>
            </a:r>
            <a:r>
              <a:rPr spc="15" dirty="0"/>
              <a:t>cleanliness</a:t>
            </a:r>
            <a:r>
              <a:rPr spc="-170" dirty="0"/>
              <a:t> </a:t>
            </a:r>
            <a:r>
              <a:rPr spc="30" dirty="0"/>
              <a:t>and</a:t>
            </a:r>
            <a:r>
              <a:rPr spc="-30" dirty="0"/>
              <a:t> </a:t>
            </a:r>
            <a:r>
              <a:rPr spc="60" dirty="0"/>
              <a:t>proper</a:t>
            </a:r>
            <a:r>
              <a:rPr spc="-170" dirty="0"/>
              <a:t> </a:t>
            </a:r>
            <a:r>
              <a:rPr spc="20" dirty="0"/>
              <a:t>sanitation </a:t>
            </a:r>
            <a:r>
              <a:rPr spc="-484" dirty="0"/>
              <a:t> </a:t>
            </a:r>
            <a:r>
              <a:rPr spc="20" dirty="0"/>
              <a:t>in </a:t>
            </a:r>
            <a:r>
              <a:rPr spc="45" dirty="0"/>
              <a:t>the </a:t>
            </a:r>
            <a:r>
              <a:rPr spc="15" dirty="0"/>
              <a:t>toilets. </a:t>
            </a:r>
            <a:r>
              <a:rPr spc="110" dirty="0"/>
              <a:t>It </a:t>
            </a:r>
            <a:r>
              <a:rPr spc="45" dirty="0"/>
              <a:t>prevents the </a:t>
            </a:r>
            <a:r>
              <a:rPr spc="20" dirty="0"/>
              <a:t>many new contagious </a:t>
            </a:r>
            <a:r>
              <a:rPr spc="15" dirty="0"/>
              <a:t>diseases </a:t>
            </a:r>
            <a:r>
              <a:rPr spc="55" dirty="0"/>
              <a:t>that </a:t>
            </a:r>
            <a:r>
              <a:rPr spc="45" dirty="0"/>
              <a:t>spread </a:t>
            </a:r>
            <a:r>
              <a:rPr spc="20" dirty="0"/>
              <a:t>due </a:t>
            </a:r>
            <a:r>
              <a:rPr spc="50" dirty="0"/>
              <a:t>to </a:t>
            </a:r>
            <a:r>
              <a:rPr spc="40" dirty="0"/>
              <a:t>improper </a:t>
            </a:r>
            <a:r>
              <a:rPr spc="45" dirty="0"/>
              <a:t> </a:t>
            </a:r>
            <a:r>
              <a:rPr spc="20" dirty="0"/>
              <a:t>sanitation</a:t>
            </a:r>
            <a:r>
              <a:rPr spc="-65" dirty="0"/>
              <a:t> of	</a:t>
            </a:r>
            <a:r>
              <a:rPr spc="45" dirty="0"/>
              <a:t>the </a:t>
            </a:r>
            <a:r>
              <a:rPr spc="15" dirty="0"/>
              <a:t>toilets. </a:t>
            </a:r>
            <a:r>
              <a:rPr spc="75" dirty="0"/>
              <a:t>Thus </a:t>
            </a:r>
            <a:r>
              <a:rPr spc="25" dirty="0"/>
              <a:t>by </a:t>
            </a:r>
            <a:r>
              <a:rPr spc="40" dirty="0"/>
              <a:t>using </a:t>
            </a:r>
            <a:r>
              <a:rPr spc="20" dirty="0"/>
              <a:t>technologies in </a:t>
            </a:r>
            <a:r>
              <a:rPr spc="45" dirty="0"/>
              <a:t>the </a:t>
            </a:r>
            <a:r>
              <a:rPr spc="70" dirty="0"/>
              <a:t>smarter </a:t>
            </a:r>
            <a:r>
              <a:rPr spc="-85" dirty="0"/>
              <a:t>way, </a:t>
            </a:r>
            <a:r>
              <a:rPr spc="-25" dirty="0"/>
              <a:t>we </a:t>
            </a:r>
            <a:r>
              <a:rPr spc="5" dirty="0"/>
              <a:t>can </a:t>
            </a:r>
            <a:r>
              <a:rPr spc="25" dirty="0"/>
              <a:t>maintain </a:t>
            </a:r>
            <a:r>
              <a:rPr spc="30" dirty="0"/>
              <a:t> </a:t>
            </a:r>
            <a:r>
              <a:rPr spc="45" dirty="0"/>
              <a:t>the</a:t>
            </a:r>
            <a:r>
              <a:rPr spc="-20" dirty="0"/>
              <a:t> </a:t>
            </a:r>
            <a:r>
              <a:rPr spc="15" dirty="0"/>
              <a:t>cleanliness</a:t>
            </a:r>
            <a:r>
              <a:rPr spc="-180" dirty="0"/>
              <a:t> </a:t>
            </a:r>
            <a:r>
              <a:rPr spc="-5" dirty="0"/>
              <a:t>which</a:t>
            </a:r>
            <a:r>
              <a:rPr spc="-60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75" dirty="0"/>
              <a:t>next</a:t>
            </a:r>
            <a:r>
              <a:rPr spc="-75" dirty="0"/>
              <a:t> </a:t>
            </a:r>
            <a:r>
              <a:rPr spc="50" dirty="0"/>
              <a:t>to</a:t>
            </a:r>
            <a:r>
              <a:rPr spc="5" dirty="0"/>
              <a:t> </a:t>
            </a:r>
            <a:r>
              <a:rPr spc="45" dirty="0"/>
              <a:t>the</a:t>
            </a:r>
            <a:r>
              <a:rPr spc="-20" dirty="0"/>
              <a:t> </a:t>
            </a:r>
            <a:r>
              <a:rPr spc="15" dirty="0"/>
              <a:t>godliness.</a:t>
            </a:r>
            <a:r>
              <a:rPr spc="-195" dirty="0"/>
              <a:t> </a:t>
            </a:r>
            <a:r>
              <a:rPr spc="-20" dirty="0"/>
              <a:t>Keep</a:t>
            </a:r>
            <a:r>
              <a:rPr spc="-170" dirty="0"/>
              <a:t> </a:t>
            </a:r>
            <a:r>
              <a:rPr spc="-5" dirty="0"/>
              <a:t>Clean,</a:t>
            </a:r>
            <a:r>
              <a:rPr spc="-45" dirty="0"/>
              <a:t> Be</a:t>
            </a:r>
            <a:r>
              <a:rPr spc="-90" dirty="0"/>
              <a:t> </a:t>
            </a:r>
            <a:r>
              <a:rPr spc="-40" dirty="0"/>
              <a:t>Safe.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645" y="2994024"/>
            <a:ext cx="2373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latin typeface="Times New Roman"/>
                <a:cs typeface="Times New Roman"/>
              </a:rPr>
              <a:t>Thank</a:t>
            </a:r>
            <a:r>
              <a:rPr sz="3950" spc="150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Times New Roman"/>
                <a:cs typeface="Times New Roman"/>
              </a:rPr>
              <a:t>you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389" y="281622"/>
            <a:ext cx="10357485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Introduction:</a:t>
            </a:r>
            <a:endParaRPr sz="2400">
              <a:latin typeface="Times New Roman"/>
              <a:cs typeface="Times New Roman"/>
            </a:endParaRPr>
          </a:p>
          <a:p>
            <a:pPr marL="464184" marR="48895" indent="915035">
              <a:lnSpc>
                <a:spcPct val="90000"/>
              </a:lnSpc>
              <a:spcBef>
                <a:spcPts val="2300"/>
              </a:spcBef>
              <a:tabLst>
                <a:tab pos="750570" algn="l"/>
                <a:tab pos="1007744" algn="l"/>
                <a:tab pos="1342390" algn="l"/>
                <a:tab pos="1905635" algn="l"/>
                <a:tab pos="2221230" algn="l"/>
                <a:tab pos="2889250" algn="l"/>
                <a:tab pos="3757929" algn="l"/>
                <a:tab pos="4206240" algn="l"/>
                <a:tab pos="4492625" algn="l"/>
                <a:tab pos="4751070" algn="l"/>
                <a:tab pos="5227320" algn="l"/>
                <a:tab pos="5284470" algn="l"/>
                <a:tab pos="5762625" algn="l"/>
                <a:tab pos="6400800" algn="l"/>
                <a:tab pos="6669405" algn="l"/>
                <a:tab pos="6773545" algn="l"/>
                <a:tab pos="7574280" algn="l"/>
                <a:tab pos="8500745" algn="l"/>
                <a:tab pos="9044305" algn="l"/>
                <a:tab pos="9814560" algn="l"/>
                <a:tab pos="9961245" algn="l"/>
              </a:tabLst>
            </a:pP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400" spc="15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ar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333333"/>
                </a:solidFill>
                <a:latin typeface="Times New Roman"/>
                <a:cs typeface="Times New Roman"/>
              </a:rPr>
              <a:t>ov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15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100 </a:t>
            </a:r>
            <a:r>
              <a:rPr sz="2400" spc="10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ll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ban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oo</a:t>
            </a:r>
            <a:r>
              <a:rPr sz="2400" spc="15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8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spc="85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4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55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400" spc="1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y  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on	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public	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toilets.	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	a	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large		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number	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of		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these	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toilets	</a:t>
            </a:r>
            <a:r>
              <a:rPr sz="2400" spc="40" dirty="0">
                <a:solidFill>
                  <a:srgbClr val="333333"/>
                </a:solidFill>
                <a:latin typeface="Times New Roman"/>
                <a:cs typeface="Times New Roman"/>
              </a:rPr>
              <a:t>are	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today		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a	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bad	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state,	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unusable.	</a:t>
            </a:r>
            <a:r>
              <a:rPr sz="2400" spc="65" dirty="0">
                <a:solidFill>
                  <a:srgbClr val="333333"/>
                </a:solidFill>
                <a:latin typeface="Times New Roman"/>
                <a:cs typeface="Times New Roman"/>
              </a:rPr>
              <a:t>Smart	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Public	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Toilet	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400" spc="120" dirty="0">
                <a:solidFill>
                  <a:srgbClr val="333333"/>
                </a:solidFill>
                <a:latin typeface="Times New Roman"/>
                <a:cs typeface="Times New Roman"/>
              </a:rPr>
              <a:t>IoT 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AI-enabled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governance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platform </a:t>
            </a:r>
            <a:r>
              <a:rPr sz="2400" spc="75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enables </a:t>
            </a:r>
            <a:r>
              <a:rPr sz="2400" spc="60" dirty="0">
                <a:solidFill>
                  <a:srgbClr val="333333"/>
                </a:solidFill>
                <a:latin typeface="Times New Roman"/>
                <a:cs typeface="Times New Roman"/>
              </a:rPr>
              <a:t>Urban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Local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Bodies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schools </a:t>
            </a:r>
            <a:r>
              <a:rPr sz="2400" spc="6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improve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cleaning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4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standardization</a:t>
            </a:r>
            <a:r>
              <a:rPr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hygiene.</a:t>
            </a:r>
            <a:endParaRPr sz="2400">
              <a:latin typeface="Times New Roman"/>
              <a:cs typeface="Times New Roman"/>
            </a:endParaRPr>
          </a:p>
          <a:p>
            <a:pPr marL="464184" marR="5080" indent="915035">
              <a:lnSpc>
                <a:spcPct val="90000"/>
              </a:lnSpc>
              <a:spcBef>
                <a:spcPts val="1010"/>
              </a:spcBef>
              <a:tabLst>
                <a:tab pos="6369685" algn="l"/>
                <a:tab pos="7953375" algn="l"/>
              </a:tabLst>
            </a:pPr>
            <a:r>
              <a:rPr sz="2400" spc="35" dirty="0">
                <a:latin typeface="Times New Roman"/>
                <a:cs typeface="Times New Roman"/>
              </a:rPr>
              <a:t>Creating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smart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public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restroom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involves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integrating</a:t>
            </a:r>
            <a:r>
              <a:rPr sz="2400" spc="114" dirty="0">
                <a:latin typeface="Times New Roman"/>
                <a:cs typeface="Times New Roman"/>
              </a:rPr>
              <a:t> IoT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devices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platform </a:t>
            </a:r>
            <a:r>
              <a:rPr sz="2400" spc="65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enhance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restroom's </a:t>
            </a:r>
            <a:r>
              <a:rPr sz="2400" spc="-20" dirty="0">
                <a:latin typeface="Times New Roman"/>
                <a:cs typeface="Times New Roman"/>
              </a:rPr>
              <a:t>functionality, </a:t>
            </a:r>
            <a:r>
              <a:rPr sz="2400" spc="-15" dirty="0">
                <a:latin typeface="Times New Roman"/>
                <a:cs typeface="Times New Roman"/>
              </a:rPr>
              <a:t>improve </a:t>
            </a:r>
            <a:r>
              <a:rPr sz="2400" spc="5" dirty="0">
                <a:latin typeface="Times New Roman"/>
                <a:cs typeface="Times New Roman"/>
              </a:rPr>
              <a:t>maintenance, </a:t>
            </a:r>
            <a:r>
              <a:rPr sz="2400" spc="25" dirty="0">
                <a:latin typeface="Times New Roman"/>
                <a:cs typeface="Times New Roman"/>
              </a:rPr>
              <a:t>and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user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experience.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Here's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brief	</a:t>
            </a:r>
            <a:r>
              <a:rPr sz="2400" spc="-5" dirty="0">
                <a:latin typeface="Times New Roman"/>
                <a:cs typeface="Times New Roman"/>
              </a:rPr>
              <a:t>overview</a:t>
            </a:r>
            <a:r>
              <a:rPr sz="2400" spc="-65" dirty="0">
                <a:latin typeface="Times New Roman"/>
                <a:cs typeface="Times New Roman"/>
              </a:rPr>
              <a:t> of	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objectives, </a:t>
            </a:r>
            <a:r>
              <a:rPr sz="2400" spc="114" dirty="0">
                <a:latin typeface="Times New Roman"/>
                <a:cs typeface="Times New Roman"/>
              </a:rPr>
              <a:t>IoT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device </a:t>
            </a:r>
            <a:r>
              <a:rPr sz="2400" spc="5" dirty="0">
                <a:latin typeface="Times New Roman"/>
                <a:cs typeface="Times New Roman"/>
              </a:rPr>
              <a:t>setup, </a:t>
            </a:r>
            <a:r>
              <a:rPr sz="2400" spc="25" dirty="0">
                <a:latin typeface="Times New Roman"/>
                <a:cs typeface="Times New Roman"/>
              </a:rPr>
              <a:t>platform </a:t>
            </a:r>
            <a:r>
              <a:rPr sz="2400" dirty="0">
                <a:latin typeface="Times New Roman"/>
                <a:cs typeface="Times New Roman"/>
              </a:rPr>
              <a:t>development, </a:t>
            </a:r>
            <a:r>
              <a:rPr sz="2400" spc="25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code </a:t>
            </a:r>
            <a:r>
              <a:rPr sz="2400" spc="5" dirty="0">
                <a:latin typeface="Times New Roman"/>
                <a:cs typeface="Times New Roman"/>
              </a:rPr>
              <a:t>implementation, </a:t>
            </a:r>
            <a:r>
              <a:rPr sz="2400" spc="30" dirty="0">
                <a:latin typeface="Times New Roman"/>
                <a:cs typeface="Times New Roman"/>
              </a:rPr>
              <a:t>along </a:t>
            </a:r>
            <a:r>
              <a:rPr sz="2400" spc="35" dirty="0">
                <a:latin typeface="Times New Roman"/>
                <a:cs typeface="Times New Roman"/>
              </a:rPr>
              <a:t>with 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diagrams,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schematics,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screenshots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clarity.</a:t>
            </a:r>
            <a:endParaRPr sz="2400">
              <a:latin typeface="Times New Roman"/>
              <a:cs typeface="Times New Roman"/>
            </a:endParaRPr>
          </a:p>
          <a:p>
            <a:pPr marL="464184" marR="102870" indent="915035">
              <a:lnSpc>
                <a:spcPct val="90000"/>
              </a:lnSpc>
              <a:spcBef>
                <a:spcPts val="1015"/>
              </a:spcBef>
              <a:tabLst>
                <a:tab pos="3451225" algn="l"/>
                <a:tab pos="3899535" algn="l"/>
                <a:tab pos="5292725" algn="l"/>
                <a:tab pos="6570980" algn="l"/>
                <a:tab pos="7172959" algn="l"/>
                <a:tab pos="8478520" algn="l"/>
                <a:tab pos="8891905" algn="l"/>
              </a:tabLst>
            </a:pPr>
            <a:r>
              <a:rPr sz="2400" spc="35" dirty="0">
                <a:latin typeface="Times New Roman"/>
                <a:cs typeface="Times New Roman"/>
              </a:rPr>
              <a:t>Creating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smart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public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restroom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using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IoT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(Internet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	</a:t>
            </a:r>
            <a:r>
              <a:rPr sz="2400" spc="50" dirty="0">
                <a:latin typeface="Times New Roman"/>
                <a:cs typeface="Times New Roman"/>
              </a:rPr>
              <a:t>Things) 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involves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	</a:t>
            </a:r>
            <a:r>
              <a:rPr sz="2400" spc="-65" dirty="0">
                <a:latin typeface="Times New Roman"/>
                <a:cs typeface="Times New Roman"/>
              </a:rPr>
              <a:t>of	</a:t>
            </a:r>
            <a:r>
              <a:rPr sz="2400" spc="30" dirty="0">
                <a:latin typeface="Times New Roman"/>
                <a:cs typeface="Times New Roman"/>
              </a:rPr>
              <a:t>hardware,	</a:t>
            </a:r>
            <a:r>
              <a:rPr sz="2400" spc="10" dirty="0">
                <a:latin typeface="Times New Roman"/>
                <a:cs typeface="Times New Roman"/>
              </a:rPr>
              <a:t>software,	</a:t>
            </a:r>
            <a:r>
              <a:rPr sz="2400" spc="30" dirty="0">
                <a:latin typeface="Times New Roman"/>
                <a:cs typeface="Times New Roman"/>
              </a:rPr>
              <a:t>and	</a:t>
            </a:r>
            <a:r>
              <a:rPr sz="2400" spc="-20" dirty="0">
                <a:latin typeface="Times New Roman"/>
                <a:cs typeface="Times New Roman"/>
              </a:rPr>
              <a:t>connectivity.	</a:t>
            </a:r>
            <a:r>
              <a:rPr sz="2400" spc="50" dirty="0">
                <a:latin typeface="Times New Roman"/>
                <a:cs typeface="Times New Roman"/>
              </a:rPr>
              <a:t>While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development </a:t>
            </a:r>
            <a:r>
              <a:rPr sz="2400" spc="15" dirty="0">
                <a:latin typeface="Times New Roman"/>
                <a:cs typeface="Times New Roman"/>
              </a:rPr>
              <a:t>technologies </a:t>
            </a:r>
            <a:r>
              <a:rPr sz="2400" spc="-30" dirty="0">
                <a:latin typeface="Times New Roman"/>
                <a:cs typeface="Times New Roman"/>
              </a:rPr>
              <a:t>may </a:t>
            </a:r>
            <a:r>
              <a:rPr sz="2400" spc="75" dirty="0">
                <a:latin typeface="Times New Roman"/>
                <a:cs typeface="Times New Roman"/>
              </a:rPr>
              <a:t>not </a:t>
            </a:r>
            <a:r>
              <a:rPr sz="2400" spc="-20" dirty="0">
                <a:latin typeface="Times New Roman"/>
                <a:cs typeface="Times New Roman"/>
              </a:rPr>
              <a:t>be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30" dirty="0">
                <a:latin typeface="Times New Roman"/>
                <a:cs typeface="Times New Roman"/>
              </a:rPr>
              <a:t>requirement, </a:t>
            </a:r>
            <a:r>
              <a:rPr sz="2400" spc="50" dirty="0">
                <a:latin typeface="Times New Roman"/>
                <a:cs typeface="Times New Roman"/>
              </a:rPr>
              <a:t>they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20" dirty="0">
                <a:latin typeface="Times New Roman"/>
                <a:cs typeface="Times New Roman"/>
              </a:rPr>
              <a:t>play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crucial </a:t>
            </a:r>
            <a:r>
              <a:rPr sz="2400" spc="30" dirty="0">
                <a:latin typeface="Times New Roman"/>
                <a:cs typeface="Times New Roman"/>
              </a:rPr>
              <a:t>role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25" dirty="0">
                <a:latin typeface="Times New Roman"/>
                <a:cs typeface="Times New Roman"/>
              </a:rPr>
              <a:t>creating </a:t>
            </a:r>
            <a:r>
              <a:rPr sz="2400" spc="-15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user </a:t>
            </a:r>
            <a:r>
              <a:rPr sz="2400" spc="5" dirty="0">
                <a:latin typeface="Times New Roman"/>
                <a:cs typeface="Times New Roman"/>
              </a:rPr>
              <a:t>interface for </a:t>
            </a:r>
            <a:r>
              <a:rPr sz="2400" spc="45" dirty="0">
                <a:latin typeface="Times New Roman"/>
                <a:cs typeface="Times New Roman"/>
              </a:rPr>
              <a:t>monitoring </a:t>
            </a:r>
            <a:r>
              <a:rPr sz="2400" spc="30" dirty="0">
                <a:latin typeface="Times New Roman"/>
                <a:cs typeface="Times New Roman"/>
              </a:rPr>
              <a:t>and </a:t>
            </a:r>
            <a:r>
              <a:rPr sz="2400" spc="35" dirty="0">
                <a:latin typeface="Times New Roman"/>
                <a:cs typeface="Times New Roman"/>
              </a:rPr>
              <a:t>controlling 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smart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restroom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404494"/>
            <a:ext cx="16611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30" dirty="0">
                <a:solidFill>
                  <a:srgbClr val="202020"/>
                </a:solidFill>
              </a:rPr>
              <a:t>D</a:t>
            </a:r>
            <a:r>
              <a:rPr sz="2400" spc="-254" dirty="0">
                <a:solidFill>
                  <a:srgbClr val="202020"/>
                </a:solidFill>
              </a:rPr>
              <a:t>e</a:t>
            </a:r>
            <a:r>
              <a:rPr sz="2400" spc="-260" dirty="0">
                <a:solidFill>
                  <a:srgbClr val="202020"/>
                </a:solidFill>
              </a:rPr>
              <a:t>s</a:t>
            </a:r>
            <a:r>
              <a:rPr sz="2400" spc="-204" dirty="0">
                <a:solidFill>
                  <a:srgbClr val="202020"/>
                </a:solidFill>
              </a:rPr>
              <a:t>cr</a:t>
            </a:r>
            <a:r>
              <a:rPr sz="2400" spc="-125" dirty="0">
                <a:solidFill>
                  <a:srgbClr val="202020"/>
                </a:solidFill>
              </a:rPr>
              <a:t>i</a:t>
            </a:r>
            <a:r>
              <a:rPr sz="2400" spc="-310" dirty="0">
                <a:solidFill>
                  <a:srgbClr val="202020"/>
                </a:solidFill>
              </a:rPr>
              <a:t>p</a:t>
            </a:r>
            <a:r>
              <a:rPr sz="2400" spc="-60" dirty="0">
                <a:solidFill>
                  <a:srgbClr val="202020"/>
                </a:solidFill>
              </a:rPr>
              <a:t>t</a:t>
            </a:r>
            <a:r>
              <a:rPr sz="2400" spc="-105" dirty="0">
                <a:solidFill>
                  <a:srgbClr val="202020"/>
                </a:solidFill>
              </a:rPr>
              <a:t>i</a:t>
            </a:r>
            <a:r>
              <a:rPr sz="2400" spc="-254" dirty="0">
                <a:solidFill>
                  <a:srgbClr val="202020"/>
                </a:solidFill>
              </a:rPr>
              <a:t>o</a:t>
            </a:r>
            <a:r>
              <a:rPr sz="2400" spc="-385" dirty="0">
                <a:solidFill>
                  <a:srgbClr val="202020"/>
                </a:solidFill>
              </a:rPr>
              <a:t>n</a:t>
            </a:r>
            <a:r>
              <a:rPr sz="2400" spc="-305" dirty="0">
                <a:solidFill>
                  <a:srgbClr val="20202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93214" y="988377"/>
            <a:ext cx="9619615" cy="46266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45"/>
              </a:spcBef>
              <a:tabLst>
                <a:tab pos="1382395" algn="l"/>
              </a:tabLst>
            </a:pP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Goal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2000" spc="-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monitor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evaluates</a:t>
            </a:r>
            <a:r>
              <a:rPr sz="2000" spc="-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Real-Time,</a:t>
            </a:r>
            <a:r>
              <a:rPr sz="2000" spc="-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enabling </a:t>
            </a:r>
            <a:r>
              <a:rPr sz="2000" spc="-4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city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governments</a:t>
            </a:r>
            <a:r>
              <a:rPr sz="2000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improve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toilet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cleaning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333333"/>
                </a:solidFill>
                <a:latin typeface="Times New Roman"/>
                <a:cs typeface="Times New Roman"/>
              </a:rPr>
              <a:t>&amp;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upkeep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through: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165100" algn="l"/>
              </a:tabLst>
            </a:pP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Monitoring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04139" algn="l"/>
              </a:tabLst>
            </a:pP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ll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103505" algn="l"/>
              </a:tabLst>
            </a:pP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ng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333333"/>
                </a:solidFill>
                <a:latin typeface="Times New Roman"/>
                <a:cs typeface="Times New Roman"/>
              </a:rPr>
              <a:t>&amp;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103505" algn="l"/>
                <a:tab pos="2115820" algn="l"/>
              </a:tabLst>
            </a:pP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z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0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5374005">
              <a:lnSpc>
                <a:spcPct val="131400"/>
              </a:lnSpc>
            </a:pP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achieve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goal,</a:t>
            </a:r>
            <a:r>
              <a:rPr sz="20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monitor </a:t>
            </a:r>
            <a:r>
              <a:rPr sz="2000" spc="-4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0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55" dirty="0">
                <a:solidFill>
                  <a:srgbClr val="333333"/>
                </a:solidFill>
                <a:latin typeface="Times New Roman"/>
                <a:cs typeface="Times New Roman"/>
              </a:rPr>
              <a:t>/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s 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2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g  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20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830"/>
              </a:spcBef>
              <a:buSzPct val="95000"/>
              <a:buAutoNum type="arabicPeriod" startAt="4"/>
              <a:tabLst>
                <a:tab pos="203200" algn="l"/>
              </a:tabLst>
            </a:pP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5" dirty="0">
                <a:solidFill>
                  <a:srgbClr val="333333"/>
                </a:solidFill>
                <a:latin typeface="Times New Roman"/>
                <a:cs typeface="Times New Roman"/>
              </a:rPr>
              <a:t>/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-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755"/>
              </a:spcBef>
              <a:buSzPct val="95000"/>
              <a:buAutoNum type="arabicPeriod" startAt="4"/>
              <a:tabLst>
                <a:tab pos="203200" algn="l"/>
              </a:tabLst>
            </a:pP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db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spc="-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282511"/>
            <a:ext cx="1383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15" dirty="0">
                <a:latin typeface="Times New Roman"/>
                <a:cs typeface="Times New Roman"/>
              </a:rPr>
              <a:t>b</a:t>
            </a:r>
            <a:r>
              <a:rPr sz="2400" spc="20" dirty="0">
                <a:latin typeface="Times New Roman"/>
                <a:cs typeface="Times New Roman"/>
              </a:rPr>
              <a:t>j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689" y="931481"/>
            <a:ext cx="9735820" cy="298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smart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public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to: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Enhance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User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Experience: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clean,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safe,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comfortable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78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Improve</a:t>
            </a:r>
            <a:r>
              <a:rPr sz="1800" b="1" spc="1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Maintenance: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Enable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monitoring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ensure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cleanliness,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levels,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equipment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functionality.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Water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Energy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Efficiency: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Optimize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usage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reducing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wastage.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376555" indent="-228600">
              <a:lnSpc>
                <a:spcPct val="1078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Data-Driven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Decision-Making: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Collect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informed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decisions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92797"/>
            <a:ext cx="4267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0" dirty="0"/>
              <a:t>W</a:t>
            </a:r>
            <a:r>
              <a:rPr sz="2400" spc="-250" dirty="0"/>
              <a:t>e</a:t>
            </a:r>
            <a:r>
              <a:rPr sz="2400" spc="-225" dirty="0"/>
              <a:t>b</a:t>
            </a:r>
            <a:r>
              <a:rPr sz="2400" spc="85" dirty="0"/>
              <a:t> </a:t>
            </a:r>
            <a:r>
              <a:rPr sz="2400" spc="-245" dirty="0"/>
              <a:t>d</a:t>
            </a:r>
            <a:r>
              <a:rPr sz="2400" spc="-325" dirty="0"/>
              <a:t>e</a:t>
            </a:r>
            <a:r>
              <a:rPr sz="2400" spc="-235" dirty="0"/>
              <a:t>v</a:t>
            </a:r>
            <a:r>
              <a:rPr sz="2400" spc="-250" dirty="0"/>
              <a:t>e</a:t>
            </a:r>
            <a:r>
              <a:rPr sz="2400" spc="-80" dirty="0"/>
              <a:t>l</a:t>
            </a:r>
            <a:r>
              <a:rPr sz="2400" spc="-250" dirty="0"/>
              <a:t>o</a:t>
            </a:r>
            <a:r>
              <a:rPr sz="2400" spc="-305" dirty="0"/>
              <a:t>p</a:t>
            </a:r>
            <a:r>
              <a:rPr sz="2400" spc="-490" dirty="0"/>
              <a:t>m</a:t>
            </a:r>
            <a:r>
              <a:rPr sz="2400" spc="-250" dirty="0"/>
              <a:t>e</a:t>
            </a:r>
            <a:r>
              <a:rPr sz="2400" spc="-380" dirty="0"/>
              <a:t>n</a:t>
            </a:r>
            <a:r>
              <a:rPr sz="2400" spc="-30" dirty="0"/>
              <a:t>t</a:t>
            </a:r>
            <a:r>
              <a:rPr sz="2400" spc="114" dirty="0"/>
              <a:t> </a:t>
            </a:r>
            <a:r>
              <a:rPr sz="2400" spc="-55" dirty="0"/>
              <a:t>t</a:t>
            </a:r>
            <a:r>
              <a:rPr sz="2400" spc="-250" dirty="0"/>
              <a:t>e</a:t>
            </a:r>
            <a:r>
              <a:rPr sz="2400" spc="-200" dirty="0"/>
              <a:t>c</a:t>
            </a:r>
            <a:r>
              <a:rPr sz="2400" spc="-235" dirty="0"/>
              <a:t>h</a:t>
            </a:r>
            <a:r>
              <a:rPr sz="2400" spc="-380" dirty="0"/>
              <a:t>n</a:t>
            </a:r>
            <a:r>
              <a:rPr sz="2400" spc="-250" dirty="0"/>
              <a:t>o</a:t>
            </a:r>
            <a:r>
              <a:rPr sz="2400" spc="-80" dirty="0"/>
              <a:t>l</a:t>
            </a:r>
            <a:r>
              <a:rPr sz="2400" spc="-250" dirty="0"/>
              <a:t>o</a:t>
            </a:r>
            <a:r>
              <a:rPr sz="2400" spc="-100" dirty="0"/>
              <a:t>g</a:t>
            </a:r>
            <a:r>
              <a:rPr sz="2400" spc="-35" dirty="0"/>
              <a:t>i</a:t>
            </a:r>
            <a:r>
              <a:rPr sz="2400" spc="-250" dirty="0"/>
              <a:t>e</a:t>
            </a:r>
            <a:r>
              <a:rPr sz="2400" spc="-254" dirty="0"/>
              <a:t>s</a:t>
            </a:r>
            <a:r>
              <a:rPr sz="2400" spc="-310" dirty="0"/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48839" y="1408112"/>
            <a:ext cx="9130030" cy="31864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30810">
              <a:lnSpc>
                <a:spcPct val="89200"/>
              </a:lnSpc>
              <a:spcBef>
                <a:spcPts val="385"/>
              </a:spcBef>
              <a:buChar char="•"/>
              <a:tabLst>
                <a:tab pos="165100" algn="l"/>
              </a:tabLst>
            </a:pPr>
            <a:r>
              <a:rPr sz="2000" spc="55" dirty="0">
                <a:latin typeface="Times New Roman"/>
                <a:cs typeface="Times New Roman"/>
              </a:rPr>
              <a:t>Front-End: </a:t>
            </a:r>
            <a:r>
              <a:rPr sz="2000" spc="-85" dirty="0">
                <a:latin typeface="Times New Roman"/>
                <a:cs typeface="Times New Roman"/>
              </a:rPr>
              <a:t>You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use </a:t>
            </a:r>
            <a:r>
              <a:rPr sz="2000" spc="80" dirty="0">
                <a:latin typeface="Times New Roman"/>
                <a:cs typeface="Times New Roman"/>
              </a:rPr>
              <a:t>HTML, </a:t>
            </a:r>
            <a:r>
              <a:rPr sz="2000" spc="-65" dirty="0">
                <a:latin typeface="Times New Roman"/>
                <a:cs typeface="Times New Roman"/>
              </a:rPr>
              <a:t>CSS, </a:t>
            </a:r>
            <a:r>
              <a:rPr sz="2000" spc="3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JavaScript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30" dirty="0">
                <a:latin typeface="Times New Roman"/>
                <a:cs typeface="Times New Roman"/>
              </a:rPr>
              <a:t>creating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web </a:t>
            </a:r>
            <a:r>
              <a:rPr sz="2000" spc="25" dirty="0">
                <a:latin typeface="Times New Roman"/>
                <a:cs typeface="Times New Roman"/>
              </a:rPr>
              <a:t>based 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dashboard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user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interface.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Frameworks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like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React,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Angular,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Vue.js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simplify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development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010"/>
              </a:spcBef>
              <a:buChar char="•"/>
              <a:tabLst>
                <a:tab pos="165100" algn="l"/>
              </a:tabLst>
            </a:pPr>
            <a:r>
              <a:rPr sz="2000" spc="5" dirty="0">
                <a:latin typeface="Times New Roman"/>
                <a:cs typeface="Times New Roman"/>
              </a:rPr>
              <a:t>Back-End: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might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need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server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handle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processing,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user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authentication,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other </a:t>
            </a:r>
            <a:r>
              <a:rPr sz="2000" spc="5" dirty="0">
                <a:latin typeface="Times New Roman"/>
                <a:cs typeface="Times New Roman"/>
              </a:rPr>
              <a:t>backend </a:t>
            </a:r>
            <a:r>
              <a:rPr sz="2000" dirty="0">
                <a:latin typeface="Times New Roman"/>
                <a:cs typeface="Times New Roman"/>
              </a:rPr>
              <a:t>functionalities. </a:t>
            </a:r>
            <a:r>
              <a:rPr sz="2000" spc="-85" dirty="0">
                <a:latin typeface="Times New Roman"/>
                <a:cs typeface="Times New Roman"/>
              </a:rPr>
              <a:t>You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20" dirty="0">
                <a:latin typeface="Times New Roman"/>
                <a:cs typeface="Times New Roman"/>
              </a:rPr>
              <a:t>use </a:t>
            </a:r>
            <a:r>
              <a:rPr sz="2000" spc="-15" dirty="0">
                <a:latin typeface="Times New Roman"/>
                <a:cs typeface="Times New Roman"/>
              </a:rPr>
              <a:t>Node.js, </a:t>
            </a:r>
            <a:r>
              <a:rPr sz="2000" spc="45" dirty="0">
                <a:latin typeface="Times New Roman"/>
                <a:cs typeface="Times New Roman"/>
              </a:rPr>
              <a:t>Python, </a:t>
            </a:r>
            <a:r>
              <a:rPr sz="2000" spc="-45" dirty="0">
                <a:latin typeface="Times New Roman"/>
                <a:cs typeface="Times New Roman"/>
              </a:rPr>
              <a:t>Ruby, </a:t>
            </a:r>
            <a:r>
              <a:rPr sz="2000" spc="50" dirty="0">
                <a:latin typeface="Times New Roman"/>
                <a:cs typeface="Times New Roman"/>
              </a:rPr>
              <a:t>or </a:t>
            </a:r>
            <a:r>
              <a:rPr sz="2000" spc="20" dirty="0">
                <a:latin typeface="Times New Roman"/>
                <a:cs typeface="Times New Roman"/>
              </a:rPr>
              <a:t>any </a:t>
            </a:r>
            <a:r>
              <a:rPr sz="2000" spc="55" dirty="0">
                <a:latin typeface="Times New Roman"/>
                <a:cs typeface="Times New Roman"/>
              </a:rPr>
              <a:t>other </a:t>
            </a:r>
            <a:r>
              <a:rPr sz="2000" spc="75" dirty="0">
                <a:latin typeface="Times New Roman"/>
                <a:cs typeface="Times New Roman"/>
              </a:rPr>
              <a:t>server- 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side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technology.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ts val="2290"/>
              </a:lnSpc>
              <a:spcBef>
                <a:spcPts val="715"/>
              </a:spcBef>
              <a:buChar char="•"/>
              <a:tabLst>
                <a:tab pos="165100" algn="l"/>
              </a:tabLst>
            </a:pPr>
            <a:r>
              <a:rPr sz="2000" spc="15" dirty="0">
                <a:latin typeface="Times New Roman"/>
                <a:cs typeface="Times New Roman"/>
              </a:rPr>
              <a:t>Databases: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Use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databases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(e.g.,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MySQL,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PostgreSQL,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MongoDB)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store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retrieve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sz="2000" spc="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marR="562610">
              <a:lnSpc>
                <a:spcPts val="2180"/>
              </a:lnSpc>
              <a:spcBef>
                <a:spcPts val="1010"/>
              </a:spcBef>
              <a:buChar char="•"/>
              <a:tabLst>
                <a:tab pos="165100" algn="l"/>
              </a:tabLst>
            </a:pPr>
            <a:r>
              <a:rPr sz="2000" spc="25" dirty="0">
                <a:latin typeface="Times New Roman"/>
                <a:cs typeface="Times New Roman"/>
              </a:rPr>
              <a:t>APIs: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Create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APIs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connect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front-end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back-end.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RESTful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Graph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QL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APIs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 </a:t>
            </a:r>
            <a:r>
              <a:rPr sz="2000" spc="-30" dirty="0">
                <a:latin typeface="Times New Roman"/>
                <a:cs typeface="Times New Roman"/>
              </a:rPr>
              <a:t>choices.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307657"/>
            <a:ext cx="22790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90" dirty="0"/>
              <a:t>P</a:t>
            </a:r>
            <a:r>
              <a:rPr sz="2150" spc="-75" dirty="0"/>
              <a:t>l</a:t>
            </a:r>
            <a:r>
              <a:rPr sz="2150" spc="-240" dirty="0"/>
              <a:t>a</a:t>
            </a:r>
            <a:r>
              <a:rPr sz="2150" spc="-35" dirty="0"/>
              <a:t>t</a:t>
            </a:r>
            <a:r>
              <a:rPr sz="2150" spc="-100" dirty="0"/>
              <a:t>f</a:t>
            </a:r>
            <a:r>
              <a:rPr sz="2150" spc="-175" dirty="0"/>
              <a:t>o</a:t>
            </a:r>
            <a:r>
              <a:rPr sz="2150" spc="-225" dirty="0"/>
              <a:t>r</a:t>
            </a:r>
            <a:r>
              <a:rPr sz="2150" spc="-395" dirty="0"/>
              <a:t>m</a:t>
            </a:r>
            <a:r>
              <a:rPr sz="2150" spc="-15" dirty="0"/>
              <a:t> </a:t>
            </a:r>
            <a:r>
              <a:rPr sz="2150" spc="-225" dirty="0"/>
              <a:t>r</a:t>
            </a:r>
            <a:r>
              <a:rPr sz="2150" spc="-190" dirty="0"/>
              <a:t>e</a:t>
            </a:r>
            <a:r>
              <a:rPr sz="2150" spc="-235" dirty="0"/>
              <a:t>q</a:t>
            </a:r>
            <a:r>
              <a:rPr sz="2150" spc="-229" dirty="0"/>
              <a:t>u</a:t>
            </a:r>
            <a:r>
              <a:rPr sz="2150" spc="-165" dirty="0"/>
              <a:t>i</a:t>
            </a:r>
            <a:r>
              <a:rPr sz="2150" spc="-225" dirty="0"/>
              <a:t>r</a:t>
            </a:r>
            <a:r>
              <a:rPr sz="2150" spc="-190" dirty="0"/>
              <a:t>e</a:t>
            </a:r>
            <a:r>
              <a:rPr sz="2150" spc="-254" dirty="0"/>
              <a:t>d: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1604010" y="846074"/>
            <a:ext cx="8965565" cy="44081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89535">
              <a:lnSpc>
                <a:spcPct val="89700"/>
              </a:lnSpc>
              <a:spcBef>
                <a:spcPts val="37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245" dirty="0">
                <a:latin typeface="Georgia"/>
                <a:cs typeface="Georgia"/>
              </a:rPr>
              <a:t>Hardware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65" dirty="0">
                <a:latin typeface="Georgia"/>
                <a:cs typeface="Georgia"/>
              </a:rPr>
              <a:t>for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IoT:</a:t>
            </a:r>
            <a:r>
              <a:rPr sz="2000" b="1" dirty="0">
                <a:latin typeface="Georgia"/>
                <a:cs typeface="Georgia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You'll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need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various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sensors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collect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from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restroom. </a:t>
            </a:r>
            <a:r>
              <a:rPr sz="2000" spc="55" dirty="0">
                <a:latin typeface="Times New Roman"/>
                <a:cs typeface="Times New Roman"/>
              </a:rPr>
              <a:t>This might </a:t>
            </a:r>
            <a:r>
              <a:rPr sz="2000" spc="5" dirty="0">
                <a:latin typeface="Times New Roman"/>
                <a:cs typeface="Times New Roman"/>
              </a:rPr>
              <a:t>include </a:t>
            </a:r>
            <a:r>
              <a:rPr sz="2000" spc="-10" dirty="0">
                <a:latin typeface="Times New Roman"/>
                <a:cs typeface="Times New Roman"/>
              </a:rPr>
              <a:t>occupancy </a:t>
            </a:r>
            <a:r>
              <a:rPr sz="2000" spc="20" dirty="0">
                <a:latin typeface="Times New Roman"/>
                <a:cs typeface="Times New Roman"/>
              </a:rPr>
              <a:t>sensors, </a:t>
            </a:r>
            <a:r>
              <a:rPr sz="2000" spc="30" dirty="0">
                <a:latin typeface="Times New Roman"/>
                <a:cs typeface="Times New Roman"/>
              </a:rPr>
              <a:t>water quality </a:t>
            </a:r>
            <a:r>
              <a:rPr sz="2000" spc="20" dirty="0">
                <a:latin typeface="Times New Roman"/>
                <a:cs typeface="Times New Roman"/>
              </a:rPr>
              <a:t>sensors,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temperature </a:t>
            </a:r>
            <a:r>
              <a:rPr sz="2000" spc="20" dirty="0">
                <a:latin typeface="Times New Roman"/>
                <a:cs typeface="Times New Roman"/>
              </a:rPr>
              <a:t>sensors, </a:t>
            </a:r>
            <a:r>
              <a:rPr sz="2000" spc="30" dirty="0">
                <a:latin typeface="Times New Roman"/>
                <a:cs typeface="Times New Roman"/>
              </a:rPr>
              <a:t>and </a:t>
            </a:r>
            <a:r>
              <a:rPr sz="2000" spc="20" dirty="0">
                <a:latin typeface="Times New Roman"/>
                <a:cs typeface="Times New Roman"/>
              </a:rPr>
              <a:t>more. </a:t>
            </a:r>
            <a:r>
              <a:rPr sz="2000" spc="5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devices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spc="45" dirty="0">
                <a:latin typeface="Times New Roman"/>
                <a:cs typeface="Times New Roman"/>
              </a:rPr>
              <a:t>gather </a:t>
            </a:r>
            <a:r>
              <a:rPr sz="2000" spc="20" dirty="0">
                <a:latin typeface="Times New Roman"/>
                <a:cs typeface="Times New Roman"/>
              </a:rPr>
              <a:t>data </a:t>
            </a:r>
            <a:r>
              <a:rPr sz="2000" spc="40" dirty="0">
                <a:latin typeface="Times New Roman"/>
                <a:cs typeface="Times New Roman"/>
              </a:rPr>
              <a:t>about </a:t>
            </a:r>
            <a:r>
              <a:rPr sz="2000" spc="45" dirty="0">
                <a:latin typeface="Times New Roman"/>
                <a:cs typeface="Times New Roman"/>
              </a:rPr>
              <a:t>the restroom's 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condition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usage.</a:t>
            </a:r>
            <a:endParaRPr sz="2000">
              <a:latin typeface="Times New Roman"/>
              <a:cs typeface="Times New Roman"/>
            </a:endParaRPr>
          </a:p>
          <a:p>
            <a:pPr marL="12700" marR="22225">
              <a:lnSpc>
                <a:spcPts val="2180"/>
              </a:lnSpc>
              <a:spcBef>
                <a:spcPts val="101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50" dirty="0">
                <a:latin typeface="Georgia"/>
                <a:cs typeface="Georgia"/>
              </a:rPr>
              <a:t>IoT</a:t>
            </a:r>
            <a:r>
              <a:rPr sz="2000" b="1" dirty="0">
                <a:latin typeface="Georgia"/>
                <a:cs typeface="Georgia"/>
              </a:rPr>
              <a:t> </a:t>
            </a:r>
            <a:r>
              <a:rPr sz="2000" b="1" spc="-195" dirty="0">
                <a:latin typeface="Georgia"/>
                <a:cs typeface="Georgia"/>
              </a:rPr>
              <a:t>Communication</a:t>
            </a:r>
            <a:r>
              <a:rPr sz="2000" b="1" spc="-180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Protocols:</a:t>
            </a:r>
            <a:r>
              <a:rPr sz="2000" b="1" spc="20" dirty="0">
                <a:latin typeface="Georgia"/>
                <a:cs typeface="Georgia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connect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web,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you'll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protocols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such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MQTT,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CoAP,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HTTP(S)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12700" marR="99060">
              <a:lnSpc>
                <a:spcPts val="2180"/>
              </a:lnSpc>
              <a:spcBef>
                <a:spcPts val="969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160" dirty="0">
                <a:latin typeface="Georgia"/>
                <a:cs typeface="Georgia"/>
              </a:rPr>
              <a:t>Microcontrollers </a:t>
            </a:r>
            <a:r>
              <a:rPr sz="2000" b="1" spc="-229" dirty="0">
                <a:latin typeface="Georgia"/>
                <a:cs typeface="Georgia"/>
              </a:rPr>
              <a:t>and</a:t>
            </a:r>
            <a:r>
              <a:rPr sz="2000" b="1" spc="-225" dirty="0">
                <a:latin typeface="Georgia"/>
                <a:cs typeface="Georgia"/>
              </a:rPr>
              <a:t> </a:t>
            </a:r>
            <a:r>
              <a:rPr sz="2000" b="1" spc="-50" dirty="0">
                <a:latin typeface="Georgia"/>
                <a:cs typeface="Georgia"/>
              </a:rPr>
              <a:t>IoT </a:t>
            </a:r>
            <a:r>
              <a:rPr sz="2000" b="1" spc="-180" dirty="0">
                <a:latin typeface="Georgia"/>
                <a:cs typeface="Georgia"/>
              </a:rPr>
              <a:t>Development </a:t>
            </a:r>
            <a:r>
              <a:rPr sz="2000" b="1" spc="-215" dirty="0">
                <a:latin typeface="Georgia"/>
                <a:cs typeface="Georgia"/>
              </a:rPr>
              <a:t>Boards: </a:t>
            </a:r>
            <a:r>
              <a:rPr sz="2000" spc="-80" dirty="0">
                <a:latin typeface="Times New Roman"/>
                <a:cs typeface="Times New Roman"/>
              </a:rPr>
              <a:t>You </a:t>
            </a:r>
            <a:r>
              <a:rPr sz="2000" spc="60" dirty="0">
                <a:latin typeface="Times New Roman"/>
                <a:cs typeface="Times New Roman"/>
              </a:rPr>
              <a:t>might </a:t>
            </a:r>
            <a:r>
              <a:rPr sz="2000" spc="20" dirty="0">
                <a:latin typeface="Times New Roman"/>
                <a:cs typeface="Times New Roman"/>
              </a:rPr>
              <a:t>use </a:t>
            </a:r>
            <a:r>
              <a:rPr sz="2000" spc="35" dirty="0">
                <a:latin typeface="Times New Roman"/>
                <a:cs typeface="Times New Roman"/>
              </a:rPr>
              <a:t>platforms </a:t>
            </a:r>
            <a:r>
              <a:rPr sz="2000" spc="-15" dirty="0">
                <a:latin typeface="Times New Roman"/>
                <a:cs typeface="Times New Roman"/>
              </a:rPr>
              <a:t>like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Arduino,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Raspberry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Pi,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specialized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development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boards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control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manage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969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170" dirty="0">
                <a:latin typeface="Georgia"/>
                <a:cs typeface="Georgia"/>
              </a:rPr>
              <a:t>Internet</a:t>
            </a:r>
            <a:r>
              <a:rPr sz="2000" b="1" spc="65" dirty="0">
                <a:latin typeface="Georgia"/>
                <a:cs typeface="Georgia"/>
              </a:rPr>
              <a:t> </a:t>
            </a:r>
            <a:r>
              <a:rPr sz="2000" b="1" spc="-140" dirty="0">
                <a:latin typeface="Georgia"/>
                <a:cs typeface="Georgia"/>
              </a:rPr>
              <a:t>Connectivity:</a:t>
            </a:r>
            <a:r>
              <a:rPr sz="2000" b="1" spc="-215" dirty="0">
                <a:latin typeface="Georgia"/>
                <a:cs typeface="Georgia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stable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internet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connection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send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data.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could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through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Wi-Fi,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Ethernet,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cellular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connectivity.</a:t>
            </a:r>
            <a:endParaRPr sz="2000">
              <a:latin typeface="Times New Roman"/>
              <a:cs typeface="Times New Roman"/>
            </a:endParaRPr>
          </a:p>
          <a:p>
            <a:pPr marL="12700" marR="13335">
              <a:lnSpc>
                <a:spcPct val="89200"/>
              </a:lnSpc>
              <a:spcBef>
                <a:spcPts val="97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50" dirty="0">
                <a:latin typeface="Georgia"/>
                <a:cs typeface="Georgia"/>
              </a:rPr>
              <a:t>IoT</a:t>
            </a:r>
            <a:r>
              <a:rPr sz="2000" b="1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Cloud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80" dirty="0">
                <a:latin typeface="Georgia"/>
                <a:cs typeface="Georgia"/>
              </a:rPr>
              <a:t>Platform: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You'll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need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cloud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platform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like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AWS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IoT,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Google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Cloud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IoT,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or </a:t>
            </a:r>
            <a:r>
              <a:rPr sz="2000" spc="20" dirty="0">
                <a:latin typeface="Times New Roman"/>
                <a:cs typeface="Times New Roman"/>
              </a:rPr>
              <a:t>Microsoft </a:t>
            </a:r>
            <a:r>
              <a:rPr sz="2000" spc="30" dirty="0">
                <a:latin typeface="Times New Roman"/>
                <a:cs typeface="Times New Roman"/>
              </a:rPr>
              <a:t>Azure </a:t>
            </a:r>
            <a:r>
              <a:rPr sz="2000" spc="95" dirty="0">
                <a:latin typeface="Times New Roman"/>
                <a:cs typeface="Times New Roman"/>
              </a:rPr>
              <a:t>IoT </a:t>
            </a:r>
            <a:r>
              <a:rPr sz="2000" spc="50" dirty="0">
                <a:latin typeface="Times New Roman"/>
                <a:cs typeface="Times New Roman"/>
              </a:rPr>
              <a:t>to </a:t>
            </a:r>
            <a:r>
              <a:rPr sz="2000" spc="30" dirty="0">
                <a:latin typeface="Times New Roman"/>
                <a:cs typeface="Times New Roman"/>
              </a:rPr>
              <a:t>manage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data </a:t>
            </a:r>
            <a:r>
              <a:rPr sz="2000" spc="10" dirty="0">
                <a:latin typeface="Times New Roman"/>
                <a:cs typeface="Times New Roman"/>
              </a:rPr>
              <a:t>collected </a:t>
            </a:r>
            <a:r>
              <a:rPr sz="2000" spc="20" dirty="0">
                <a:latin typeface="Times New Roman"/>
                <a:cs typeface="Times New Roman"/>
              </a:rPr>
              <a:t>from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IoT </a:t>
            </a:r>
            <a:r>
              <a:rPr sz="2000" spc="-15" dirty="0">
                <a:latin typeface="Times New Roman"/>
                <a:cs typeface="Times New Roman"/>
              </a:rPr>
              <a:t>devices. </a:t>
            </a:r>
            <a:r>
              <a:rPr sz="2000" spc="55" dirty="0">
                <a:latin typeface="Times New Roman"/>
                <a:cs typeface="Times New Roman"/>
              </a:rPr>
              <a:t>These 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platforms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provide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tools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storage,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processing,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74955"/>
            <a:ext cx="60229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25" dirty="0"/>
              <a:t>SMART</a:t>
            </a:r>
            <a:r>
              <a:rPr sz="2150" spc="125" dirty="0"/>
              <a:t> </a:t>
            </a:r>
            <a:r>
              <a:rPr sz="2150" spc="-105" dirty="0"/>
              <a:t>PRODUCTS</a:t>
            </a:r>
            <a:r>
              <a:rPr sz="2150" spc="204" dirty="0"/>
              <a:t> </a:t>
            </a:r>
            <a:r>
              <a:rPr sz="2150" spc="10" dirty="0"/>
              <a:t>TO</a:t>
            </a:r>
            <a:r>
              <a:rPr sz="2150" spc="85" dirty="0"/>
              <a:t> </a:t>
            </a:r>
            <a:r>
              <a:rPr sz="2150" spc="-140" dirty="0"/>
              <a:t>EQUIP</a:t>
            </a:r>
            <a:r>
              <a:rPr sz="2150" spc="204" dirty="0"/>
              <a:t> </a:t>
            </a:r>
            <a:r>
              <a:rPr sz="2150" spc="-155" dirty="0"/>
              <a:t>RESTROOMS: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1293494" y="813435"/>
            <a:ext cx="9909175" cy="47167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385445">
              <a:lnSpc>
                <a:spcPct val="90100"/>
              </a:lnSpc>
              <a:spcBef>
                <a:spcPts val="365"/>
              </a:spcBef>
              <a:buSzPct val="95000"/>
              <a:buAutoNum type="arabicPeriod"/>
              <a:tabLst>
                <a:tab pos="208915" algn="l"/>
                <a:tab pos="5196840" algn="l"/>
              </a:tabLst>
            </a:pPr>
            <a:r>
              <a:rPr sz="2000" b="1" spc="-400" dirty="0">
                <a:latin typeface="Georgia"/>
                <a:cs typeface="Georgia"/>
              </a:rPr>
              <a:t>A</a:t>
            </a:r>
            <a:r>
              <a:rPr sz="2000" b="1" spc="-330" dirty="0">
                <a:latin typeface="Georgia"/>
                <a:cs typeface="Georgia"/>
              </a:rPr>
              <a:t>V</a:t>
            </a:r>
            <a:r>
              <a:rPr sz="2000" b="1" spc="-100" dirty="0">
                <a:latin typeface="Georgia"/>
                <a:cs typeface="Georgia"/>
              </a:rPr>
              <a:t>A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105" dirty="0">
                <a:latin typeface="Georgia"/>
                <a:cs typeface="Georgia"/>
              </a:rPr>
              <a:t>L</a:t>
            </a:r>
            <a:r>
              <a:rPr sz="2000" b="1" spc="-100" dirty="0">
                <a:latin typeface="Georgia"/>
                <a:cs typeface="Georgia"/>
              </a:rPr>
              <a:t>A</a:t>
            </a:r>
            <a:r>
              <a:rPr sz="2000" b="1" spc="-245" dirty="0">
                <a:latin typeface="Georgia"/>
                <a:cs typeface="Georgia"/>
              </a:rPr>
              <a:t>B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105" dirty="0">
                <a:latin typeface="Georgia"/>
                <a:cs typeface="Georgia"/>
              </a:rPr>
              <a:t>L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125" dirty="0">
                <a:latin typeface="Georgia"/>
                <a:cs typeface="Georgia"/>
              </a:rPr>
              <a:t>T</a:t>
            </a:r>
            <a:r>
              <a:rPr sz="2000" b="1" spc="-5" dirty="0">
                <a:latin typeface="Georgia"/>
                <a:cs typeface="Georgia"/>
              </a:rPr>
              <a:t>Y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114" dirty="0">
                <a:latin typeface="Georgia"/>
                <a:cs typeface="Georgia"/>
              </a:rPr>
              <a:t>N</a:t>
            </a:r>
            <a:r>
              <a:rPr sz="2000" b="1" spc="-100" dirty="0">
                <a:latin typeface="Georgia"/>
                <a:cs typeface="Georgia"/>
              </a:rPr>
              <a:t>D</a:t>
            </a:r>
            <a:r>
              <a:rPr sz="2000" b="1" spc="-145" dirty="0">
                <a:latin typeface="Georgia"/>
                <a:cs typeface="Georgia"/>
              </a:rPr>
              <a:t>I</a:t>
            </a:r>
            <a:r>
              <a:rPr sz="2000" b="1" spc="-80" dirty="0">
                <a:latin typeface="Georgia"/>
                <a:cs typeface="Georgia"/>
              </a:rPr>
              <a:t>C</a:t>
            </a:r>
            <a:r>
              <a:rPr sz="2000" b="1" spc="-330" dirty="0">
                <a:latin typeface="Georgia"/>
                <a:cs typeface="Georgia"/>
              </a:rPr>
              <a:t>A</a:t>
            </a:r>
            <a:r>
              <a:rPr sz="2000" b="1" spc="125" dirty="0">
                <a:latin typeface="Georgia"/>
                <a:cs typeface="Georgia"/>
              </a:rPr>
              <a:t>T</a:t>
            </a:r>
            <a:r>
              <a:rPr sz="2000" b="1" spc="-70" dirty="0">
                <a:latin typeface="Georgia"/>
                <a:cs typeface="Georgia"/>
              </a:rPr>
              <a:t>O</a:t>
            </a:r>
            <a:r>
              <a:rPr sz="2000" b="1" spc="-175" dirty="0">
                <a:latin typeface="Georgia"/>
                <a:cs typeface="Georgia"/>
              </a:rPr>
              <a:t>R</a:t>
            </a:r>
            <a:r>
              <a:rPr sz="2000" b="1" spc="-180" dirty="0">
                <a:latin typeface="Georgia"/>
                <a:cs typeface="Georgia"/>
              </a:rPr>
              <a:t>S</a:t>
            </a:r>
            <a:r>
              <a:rPr sz="2000" b="1" spc="-250" dirty="0">
                <a:latin typeface="Georgia"/>
                <a:cs typeface="Georgia"/>
              </a:rPr>
              <a:t>: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B</a:t>
            </a:r>
            <a:r>
              <a:rPr sz="2000" spc="15" dirty="0">
                <a:latin typeface="Times New Roman"/>
                <a:cs typeface="Times New Roman"/>
              </a:rPr>
              <a:t>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ea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-10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g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ee</a:t>
            </a:r>
            <a:r>
              <a:rPr sz="2000" spc="75" dirty="0">
                <a:latin typeface="Times New Roman"/>
                <a:cs typeface="Times New Roman"/>
              </a:rPr>
              <a:t>n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l</a:t>
            </a:r>
            <a:r>
              <a:rPr sz="2000" spc="20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g</a:t>
            </a:r>
            <a:r>
              <a:rPr sz="2000" spc="125" dirty="0">
                <a:latin typeface="Times New Roman"/>
                <a:cs typeface="Times New Roman"/>
              </a:rPr>
              <a:t>h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45" dirty="0">
                <a:latin typeface="Times New Roman"/>
                <a:cs typeface="Times New Roman"/>
              </a:rPr>
              <a:t>d</a:t>
            </a:r>
            <a:r>
              <a:rPr sz="2000" spc="-35" dirty="0">
                <a:latin typeface="Times New Roman"/>
                <a:cs typeface="Times New Roman"/>
              </a:rPr>
              <a:t>i</a:t>
            </a:r>
            <a:r>
              <a:rPr sz="2000" spc="-70" dirty="0">
                <a:latin typeface="Times New Roman"/>
                <a:cs typeface="Times New Roman"/>
              </a:rPr>
              <a:t>c</a:t>
            </a:r>
            <a:r>
              <a:rPr sz="2000" spc="-65" dirty="0">
                <a:latin typeface="Times New Roman"/>
                <a:cs typeface="Times New Roman"/>
              </a:rPr>
              <a:t>a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25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o</a:t>
            </a:r>
            <a:r>
              <a:rPr sz="2000" spc="114" dirty="0">
                <a:latin typeface="Times New Roman"/>
                <a:cs typeface="Times New Roman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i</a:t>
            </a:r>
            <a:r>
              <a:rPr sz="2000" spc="-50" dirty="0">
                <a:latin typeface="Times New Roman"/>
                <a:cs typeface="Times New Roman"/>
              </a:rPr>
              <a:t>f</a:t>
            </a:r>
            <a:r>
              <a:rPr sz="2000" spc="10" dirty="0">
                <a:latin typeface="Times New Roman"/>
                <a:cs typeface="Times New Roman"/>
              </a:rPr>
              <a:t>y  </a:t>
            </a:r>
            <a:r>
              <a:rPr sz="2000" spc="25" dirty="0">
                <a:latin typeface="Times New Roman"/>
                <a:cs typeface="Times New Roman"/>
              </a:rPr>
              <a:t>washroom </a:t>
            </a:r>
            <a:r>
              <a:rPr sz="2000" spc="55" dirty="0">
                <a:latin typeface="Times New Roman"/>
                <a:cs typeface="Times New Roman"/>
              </a:rPr>
              <a:t>users </a:t>
            </a:r>
            <a:r>
              <a:rPr sz="2000" spc="2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cubicles </a:t>
            </a:r>
            <a:r>
              <a:rPr sz="2000" spc="-15" dirty="0">
                <a:latin typeface="Times New Roman"/>
                <a:cs typeface="Times New Roman"/>
              </a:rPr>
              <a:t>availability, which, </a:t>
            </a:r>
            <a:r>
              <a:rPr sz="2000" spc="20" dirty="0">
                <a:latin typeface="Times New Roman"/>
                <a:cs typeface="Times New Roman"/>
              </a:rPr>
              <a:t>in </a:t>
            </a:r>
            <a:r>
              <a:rPr sz="2000" spc="75" dirty="0">
                <a:latin typeface="Times New Roman"/>
                <a:cs typeface="Times New Roman"/>
              </a:rPr>
              <a:t>turn, </a:t>
            </a:r>
            <a:r>
              <a:rPr sz="2000" spc="30" dirty="0">
                <a:latin typeface="Times New Roman"/>
                <a:cs typeface="Times New Roman"/>
              </a:rPr>
              <a:t>reduces </a:t>
            </a:r>
            <a:r>
              <a:rPr sz="2000" spc="15" dirty="0">
                <a:latin typeface="Times New Roman"/>
                <a:cs typeface="Times New Roman"/>
              </a:rPr>
              <a:t>congestion. </a:t>
            </a:r>
            <a:r>
              <a:rPr sz="2000" spc="-30" dirty="0">
                <a:latin typeface="Times New Roman"/>
                <a:cs typeface="Times New Roman"/>
              </a:rPr>
              <a:t>Since </a:t>
            </a:r>
            <a:r>
              <a:rPr sz="2000" spc="5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0" dirty="0">
                <a:latin typeface="Times New Roman"/>
                <a:cs typeface="Times New Roman"/>
              </a:rPr>
              <a:t>not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always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clear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whether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free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cubicle,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might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occur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situations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when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stalls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remain 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unoccupied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long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nobody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wants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leave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queue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check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all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stalls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indeed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occupied.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Therefore,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these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indicators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prevent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such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release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of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necessity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knock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doors.</a:t>
            </a:r>
            <a:endParaRPr sz="2000">
              <a:latin typeface="Times New Roman"/>
              <a:cs typeface="Times New Roman"/>
            </a:endParaRPr>
          </a:p>
          <a:p>
            <a:pPr marL="12700" marR="111125">
              <a:lnSpc>
                <a:spcPct val="89200"/>
              </a:lnSpc>
              <a:spcBef>
                <a:spcPts val="1015"/>
              </a:spcBef>
              <a:buSzPct val="95000"/>
              <a:buAutoNum type="arabicPeriod"/>
              <a:tabLst>
                <a:tab pos="208915" algn="l"/>
              </a:tabLst>
            </a:pPr>
            <a:r>
              <a:rPr sz="2000" b="1" spc="-130" dirty="0">
                <a:latin typeface="Georgia"/>
                <a:cs typeface="Georgia"/>
              </a:rPr>
              <a:t>SOAP </a:t>
            </a:r>
            <a:r>
              <a:rPr sz="2000" b="1" spc="-145" dirty="0">
                <a:latin typeface="Georgia"/>
                <a:cs typeface="Georgia"/>
              </a:rPr>
              <a:t>DISPENSER: </a:t>
            </a:r>
            <a:r>
              <a:rPr sz="2000" spc="-55" dirty="0">
                <a:latin typeface="Times New Roman"/>
                <a:cs typeface="Times New Roman"/>
              </a:rPr>
              <a:t>A </a:t>
            </a:r>
            <a:r>
              <a:rPr sz="2000" spc="70" dirty="0">
                <a:latin typeface="Times New Roman"/>
                <a:cs typeface="Times New Roman"/>
              </a:rPr>
              <a:t>smart </a:t>
            </a:r>
            <a:r>
              <a:rPr sz="2000" spc="35" dirty="0">
                <a:latin typeface="Times New Roman"/>
                <a:cs typeface="Times New Roman"/>
              </a:rPr>
              <a:t>internet-connected dispenser </a:t>
            </a:r>
            <a:r>
              <a:rPr sz="2000" spc="55" dirty="0">
                <a:latin typeface="Times New Roman"/>
                <a:cs typeface="Times New Roman"/>
              </a:rPr>
              <a:t>that </a:t>
            </a:r>
            <a:r>
              <a:rPr sz="2000" spc="45" dirty="0">
                <a:latin typeface="Times New Roman"/>
                <a:cs typeface="Times New Roman"/>
              </a:rPr>
              <a:t>ensures </a:t>
            </a:r>
            <a:r>
              <a:rPr sz="2000" spc="6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always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enough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soap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restroom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users.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also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helps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avoid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soap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wastage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by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emitting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exact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amount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soap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person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needs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wash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hands.</a:t>
            </a:r>
            <a:endParaRPr sz="2000">
              <a:latin typeface="Times New Roman"/>
              <a:cs typeface="Times New Roman"/>
            </a:endParaRPr>
          </a:p>
          <a:p>
            <a:pPr marL="12700" marR="348615">
              <a:lnSpc>
                <a:spcPct val="91700"/>
              </a:lnSpc>
              <a:spcBef>
                <a:spcPts val="1040"/>
              </a:spcBef>
              <a:buSzPct val="95348"/>
              <a:buAutoNum type="arabicPeriod"/>
              <a:tabLst>
                <a:tab pos="222885" algn="l"/>
                <a:tab pos="5103495" algn="l"/>
              </a:tabLst>
            </a:pPr>
            <a:r>
              <a:rPr sz="2150" b="1" spc="-130" dirty="0">
                <a:latin typeface="Georgia"/>
                <a:cs typeface="Georgia"/>
              </a:rPr>
              <a:t>SMART</a:t>
            </a:r>
            <a:r>
              <a:rPr sz="2150" b="1" spc="-125" dirty="0">
                <a:latin typeface="Georgia"/>
                <a:cs typeface="Georgia"/>
              </a:rPr>
              <a:t> </a:t>
            </a:r>
            <a:r>
              <a:rPr sz="2150" b="1" spc="-120" dirty="0">
                <a:latin typeface="Georgia"/>
                <a:cs typeface="Georgia"/>
              </a:rPr>
              <a:t>TAP:</a:t>
            </a:r>
            <a:r>
              <a:rPr sz="2150" b="1" spc="-114" dirty="0">
                <a:latin typeface="Georgia"/>
                <a:cs typeface="Georgia"/>
              </a:rPr>
              <a:t> </a:t>
            </a:r>
            <a:r>
              <a:rPr sz="2150" spc="-55" dirty="0">
                <a:latin typeface="Times New Roman"/>
                <a:cs typeface="Times New Roman"/>
              </a:rPr>
              <a:t>A </a:t>
            </a:r>
            <a:r>
              <a:rPr sz="2150" spc="10" dirty="0">
                <a:latin typeface="Times New Roman"/>
                <a:cs typeface="Times New Roman"/>
              </a:rPr>
              <a:t>touch-free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tap </a:t>
            </a:r>
            <a:r>
              <a:rPr sz="2150" spc="15" dirty="0">
                <a:latin typeface="Times New Roman"/>
                <a:cs typeface="Times New Roman"/>
              </a:rPr>
              <a:t>ensures</a:t>
            </a:r>
            <a:r>
              <a:rPr sz="2150" spc="20" dirty="0">
                <a:latin typeface="Times New Roman"/>
                <a:cs typeface="Times New Roman"/>
              </a:rPr>
              <a:t> washroom </a:t>
            </a:r>
            <a:r>
              <a:rPr sz="2150" spc="25" dirty="0">
                <a:latin typeface="Times New Roman"/>
                <a:cs typeface="Times New Roman"/>
              </a:rPr>
              <a:t>users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are </a:t>
            </a:r>
            <a:r>
              <a:rPr sz="2150" spc="30" dirty="0">
                <a:latin typeface="Times New Roman"/>
                <a:cs typeface="Times New Roman"/>
              </a:rPr>
              <a:t>protected </a:t>
            </a:r>
            <a:r>
              <a:rPr sz="2150" dirty="0">
                <a:latin typeface="Times New Roman"/>
                <a:cs typeface="Times New Roman"/>
              </a:rPr>
              <a:t>from 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Legionella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bacteria.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The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tap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monitors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water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and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pipes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temperature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and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condition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to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alert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the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supervisor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in </a:t>
            </a:r>
            <a:r>
              <a:rPr sz="2150" spc="-20" dirty="0">
                <a:latin typeface="Times New Roman"/>
                <a:cs typeface="Times New Roman"/>
              </a:rPr>
              <a:t>case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there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is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Times New Roman"/>
                <a:cs typeface="Times New Roman"/>
              </a:rPr>
              <a:t>risk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of	</a:t>
            </a:r>
            <a:r>
              <a:rPr sz="2150" dirty="0">
                <a:latin typeface="Times New Roman"/>
                <a:cs typeface="Times New Roman"/>
              </a:rPr>
              <a:t>Legionella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development.</a:t>
            </a: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91700"/>
              </a:lnSpc>
              <a:spcBef>
                <a:spcPts val="1015"/>
              </a:spcBef>
              <a:buSzPct val="95348"/>
              <a:buAutoNum type="arabicPeriod"/>
              <a:tabLst>
                <a:tab pos="222885" algn="l"/>
                <a:tab pos="7130415" algn="l"/>
                <a:tab pos="7853680" algn="l"/>
              </a:tabLst>
            </a:pPr>
            <a:r>
              <a:rPr sz="2150" b="1" spc="-130" dirty="0">
                <a:latin typeface="Georgia"/>
                <a:cs typeface="Georgia"/>
              </a:rPr>
              <a:t>SMART</a:t>
            </a:r>
            <a:r>
              <a:rPr sz="2150" b="1" spc="225" dirty="0">
                <a:latin typeface="Georgia"/>
                <a:cs typeface="Georgia"/>
              </a:rPr>
              <a:t> </a:t>
            </a:r>
            <a:r>
              <a:rPr sz="2150" b="1" spc="-125" dirty="0">
                <a:latin typeface="Georgia"/>
                <a:cs typeface="Georgia"/>
              </a:rPr>
              <a:t>CLEANING</a:t>
            </a:r>
            <a:r>
              <a:rPr sz="2150" b="1" spc="310" dirty="0">
                <a:latin typeface="Georgia"/>
                <a:cs typeface="Georgia"/>
              </a:rPr>
              <a:t> </a:t>
            </a:r>
            <a:r>
              <a:rPr sz="2150" b="1" spc="-114" dirty="0">
                <a:latin typeface="Georgia"/>
                <a:cs typeface="Georgia"/>
              </a:rPr>
              <a:t>SYSTEM:</a:t>
            </a:r>
            <a:r>
              <a:rPr sz="2150" b="1" spc="170" dirty="0">
                <a:latin typeface="Georgia"/>
                <a:cs typeface="Georgia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The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system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injects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portion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of	</a:t>
            </a:r>
            <a:r>
              <a:rPr sz="2150" spc="5" dirty="0">
                <a:latin typeface="Times New Roman"/>
                <a:cs typeface="Times New Roman"/>
              </a:rPr>
              <a:t>biocidal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substance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with </a:t>
            </a:r>
            <a:r>
              <a:rPr sz="2150" spc="5" dirty="0">
                <a:latin typeface="Times New Roman"/>
                <a:cs typeface="Times New Roman"/>
              </a:rPr>
              <a:t>every </a:t>
            </a:r>
            <a:r>
              <a:rPr sz="2150" spc="-10" dirty="0">
                <a:latin typeface="Times New Roman"/>
                <a:cs typeface="Times New Roman"/>
              </a:rPr>
              <a:t>flush </a:t>
            </a:r>
            <a:r>
              <a:rPr sz="2150" spc="70" dirty="0">
                <a:latin typeface="Times New Roman"/>
                <a:cs typeface="Times New Roman"/>
              </a:rPr>
              <a:t>to </a:t>
            </a:r>
            <a:r>
              <a:rPr sz="2150" spc="10" dirty="0">
                <a:latin typeface="Times New Roman"/>
                <a:cs typeface="Times New Roman"/>
              </a:rPr>
              <a:t>kill </a:t>
            </a:r>
            <a:r>
              <a:rPr sz="2150" spc="25" dirty="0">
                <a:latin typeface="Times New Roman"/>
                <a:cs typeface="Times New Roman"/>
              </a:rPr>
              <a:t>bacteria </a:t>
            </a:r>
            <a:r>
              <a:rPr sz="2150" spc="30" dirty="0">
                <a:latin typeface="Times New Roman"/>
                <a:cs typeface="Times New Roman"/>
              </a:rPr>
              <a:t>and </a:t>
            </a:r>
            <a:r>
              <a:rPr sz="2150" spc="-10" dirty="0">
                <a:latin typeface="Times New Roman"/>
                <a:cs typeface="Times New Roman"/>
              </a:rPr>
              <a:t>odors.</a:t>
            </a:r>
            <a:r>
              <a:rPr sz="2150" spc="51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Times New Roman"/>
                <a:cs typeface="Times New Roman"/>
              </a:rPr>
              <a:t>Besides,</a:t>
            </a:r>
            <a:r>
              <a:rPr sz="2150" spc="45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the </a:t>
            </a:r>
            <a:r>
              <a:rPr sz="2150" spc="20" dirty="0">
                <a:latin typeface="Times New Roman"/>
                <a:cs typeface="Times New Roman"/>
              </a:rPr>
              <a:t>system </a:t>
            </a:r>
            <a:r>
              <a:rPr sz="2150" spc="10" dirty="0">
                <a:latin typeface="Times New Roman"/>
                <a:cs typeface="Times New Roman"/>
              </a:rPr>
              <a:t>can </a:t>
            </a:r>
            <a:r>
              <a:rPr sz="2150" spc="15" dirty="0">
                <a:latin typeface="Times New Roman"/>
                <a:cs typeface="Times New Roman"/>
              </a:rPr>
              <a:t>provide </a:t>
            </a:r>
            <a:r>
              <a:rPr sz="2150" spc="20" dirty="0">
                <a:latin typeface="Times New Roman"/>
                <a:cs typeface="Times New Roman"/>
              </a:rPr>
              <a:t>workers 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with </a:t>
            </a:r>
            <a:r>
              <a:rPr sz="2150" spc="25" dirty="0">
                <a:latin typeface="Times New Roman"/>
                <a:cs typeface="Times New Roman"/>
              </a:rPr>
              <a:t>information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about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frequency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and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even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the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amount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of	</a:t>
            </a:r>
            <a:r>
              <a:rPr sz="2150" spc="35" dirty="0">
                <a:latin typeface="Times New Roman"/>
                <a:cs typeface="Times New Roman"/>
              </a:rPr>
              <a:t>toilet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paper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left.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72" y="279717"/>
            <a:ext cx="1767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Device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Setup: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280" y="742378"/>
            <a:ext cx="9232900" cy="26962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implement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smart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public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include: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4299"/>
              </a:lnSpc>
              <a:spcBef>
                <a:spcPts val="900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Smart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Sensors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occupancy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sensors,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water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flow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sensors,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temperature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sensors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monitor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conditions.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94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Smart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Dispensers: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Use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IoT-enabled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soap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dispensers,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paper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towel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dispensers,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air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dryers.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15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Smart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Locks: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Employ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locks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restroom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access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control.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94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5" dirty="0">
                <a:latin typeface="Times New Roman"/>
                <a:cs typeface="Times New Roman"/>
              </a:rPr>
              <a:t>Security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Cameras: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surveillance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cameras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5" dirty="0">
                <a:latin typeface="Times New Roman"/>
                <a:cs typeface="Times New Roman"/>
              </a:rPr>
              <a:t>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monitoring.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919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Water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Management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System: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Implement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smart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faucets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20" dirty="0">
                <a:latin typeface="Times New Roman"/>
                <a:cs typeface="Times New Roman"/>
              </a:rPr>
              <a:t>flush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valves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control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water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usage.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57" y="536003"/>
            <a:ext cx="2306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Development: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419" y="957516"/>
            <a:ext cx="10308590" cy="339280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Times New Roman"/>
                <a:cs typeface="Times New Roman"/>
              </a:rPr>
              <a:t>Develop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centralized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manage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monitor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devices.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Here's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outline:</a:t>
            </a:r>
            <a:endParaRPr sz="1800">
              <a:latin typeface="Times New Roman"/>
              <a:cs typeface="Times New Roman"/>
            </a:endParaRPr>
          </a:p>
          <a:p>
            <a:pPr marL="12700" marR="311150">
              <a:lnSpc>
                <a:spcPct val="104299"/>
              </a:lnSpc>
              <a:spcBef>
                <a:spcPts val="905"/>
              </a:spcBef>
            </a:pP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Aggregation: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Collect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devices,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including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occupancy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status,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consumable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levels,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water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usage.</a:t>
            </a:r>
            <a:endParaRPr sz="1800">
              <a:latin typeface="Times New Roman"/>
              <a:cs typeface="Times New Roman"/>
            </a:endParaRPr>
          </a:p>
          <a:p>
            <a:pPr marL="12700" marR="619760">
              <a:lnSpc>
                <a:spcPct val="107800"/>
              </a:lnSpc>
              <a:spcBef>
                <a:spcPts val="825"/>
              </a:spcBef>
            </a:pPr>
            <a:r>
              <a:rPr sz="1800" b="1" spc="-5" dirty="0">
                <a:latin typeface="Times New Roman"/>
                <a:cs typeface="Times New Roman"/>
              </a:rPr>
              <a:t>Data Analytics: </a:t>
            </a:r>
            <a:r>
              <a:rPr sz="1800" spc="-45" dirty="0">
                <a:latin typeface="Times New Roman"/>
                <a:cs typeface="Times New Roman"/>
              </a:rPr>
              <a:t>Utilize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analytics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identify </a:t>
            </a:r>
            <a:r>
              <a:rPr sz="1800" spc="-20" dirty="0">
                <a:latin typeface="Times New Roman"/>
                <a:cs typeface="Times New Roman"/>
              </a:rPr>
              <a:t>usage </a:t>
            </a:r>
            <a:r>
              <a:rPr sz="1800" spc="5" dirty="0">
                <a:latin typeface="Times New Roman"/>
                <a:cs typeface="Times New Roman"/>
              </a:rPr>
              <a:t>patterns, </a:t>
            </a:r>
            <a:r>
              <a:rPr sz="1800" spc="-5" dirty="0">
                <a:latin typeface="Times New Roman"/>
                <a:cs typeface="Times New Roman"/>
              </a:rPr>
              <a:t>predict </a:t>
            </a:r>
            <a:r>
              <a:rPr sz="1800" dirty="0">
                <a:latin typeface="Times New Roman"/>
                <a:cs typeface="Times New Roman"/>
              </a:rPr>
              <a:t>maintenance needs,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30" dirty="0">
                <a:latin typeface="Times New Roman"/>
                <a:cs typeface="Times New Roman"/>
              </a:rPr>
              <a:t>optimize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consumption.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10" dirty="0">
                <a:latin typeface="Times New Roman"/>
                <a:cs typeface="Times New Roman"/>
              </a:rPr>
              <a:t>User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Interface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Create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user-friendly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mobile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locate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access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smart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restroom.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b="1" spc="5" dirty="0">
                <a:latin typeface="Times New Roman"/>
                <a:cs typeface="Times New Roman"/>
              </a:rPr>
              <a:t>Alerts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Notifications: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Implement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real-time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alerts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notifications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staff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managers.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dirty="0">
                <a:latin typeface="Times New Roman"/>
                <a:cs typeface="Times New Roman"/>
              </a:rPr>
              <a:t>Access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Control: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Manage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restroom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allowing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authorized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 enter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 </a:t>
            </a:r>
            <a:r>
              <a:rPr sz="1800" spc="5" dirty="0">
                <a:latin typeface="Times New Roman"/>
                <a:cs typeface="Times New Roman"/>
              </a:rPr>
              <a:t>app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access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card.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15" dirty="0">
                <a:latin typeface="Times New Roman"/>
                <a:cs typeface="Times New Roman"/>
              </a:rPr>
              <a:t>Remote</a:t>
            </a:r>
            <a:r>
              <a:rPr sz="1800" b="1" spc="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remote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control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devices,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10" dirty="0">
                <a:latin typeface="Times New Roman"/>
                <a:cs typeface="Times New Roman"/>
              </a:rPr>
              <a:t>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locking/unlocking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doors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adjusting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water </a:t>
            </a:r>
            <a:r>
              <a:rPr sz="1800" spc="-45" dirty="0">
                <a:latin typeface="Times New Roman"/>
                <a:cs typeface="Times New Roman"/>
              </a:rPr>
              <a:t>flow.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1413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Georgia</vt:lpstr>
      <vt:lpstr>Times New Roman</vt:lpstr>
      <vt:lpstr>Office Theme</vt:lpstr>
      <vt:lpstr>DEPARTMENT OF COMPUTER SCIENCE AND ENGINEERING</vt:lpstr>
      <vt:lpstr>PowerPoint Presentation</vt:lpstr>
      <vt:lpstr>Description:</vt:lpstr>
      <vt:lpstr>Objective:</vt:lpstr>
      <vt:lpstr>Web development technologies:</vt:lpstr>
      <vt:lpstr>Platform required:</vt:lpstr>
      <vt:lpstr>SMART PRODUCTS TO EQUIP RESTROOMS:</vt:lpstr>
      <vt:lpstr>IoT Device Setup:</vt:lpstr>
      <vt:lpstr>Platform Development: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cp:lastModifiedBy>KAVIYA S</cp:lastModifiedBy>
  <cp:revision>1</cp:revision>
  <dcterms:created xsi:type="dcterms:W3CDTF">2023-11-01T12:14:26Z</dcterms:created>
  <dcterms:modified xsi:type="dcterms:W3CDTF">2023-11-01T12:21:19Z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LastSaved">
    <vt:filetime>2023-11-01T00:00:00Z</vt:filetime>
  </property>
</Properties>
</file>