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54" r:id="rId1"/>
  </p:sldMasterIdLst>
  <p:notesMasterIdLst>
    <p:notesMasterId r:id="rId25"/>
  </p:notesMasterIdLst>
  <p:sldIdLst>
    <p:sldId id="257" r:id="rId2"/>
    <p:sldId id="260" r:id="rId3"/>
    <p:sldId id="262" r:id="rId4"/>
    <p:sldId id="263" r:id="rId5"/>
    <p:sldId id="286" r:id="rId6"/>
    <p:sldId id="287" r:id="rId7"/>
    <p:sldId id="266" r:id="rId8"/>
    <p:sldId id="288" r:id="rId9"/>
    <p:sldId id="290" r:id="rId10"/>
    <p:sldId id="278" r:id="rId11"/>
    <p:sldId id="279" r:id="rId12"/>
    <p:sldId id="277" r:id="rId13"/>
    <p:sldId id="265" r:id="rId14"/>
    <p:sldId id="281" r:id="rId15"/>
    <p:sldId id="282" r:id="rId16"/>
    <p:sldId id="283" r:id="rId17"/>
    <p:sldId id="284" r:id="rId18"/>
    <p:sldId id="285" r:id="rId19"/>
    <p:sldId id="291" r:id="rId20"/>
    <p:sldId id="292" r:id="rId21"/>
    <p:sldId id="280" r:id="rId22"/>
    <p:sldId id="272"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5/20/2024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EBAFB6-5039-448A-8C8E-9BDCB6C71360}"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626199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14878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0623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291971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43522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02387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5173405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85753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867683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742683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351777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5/20/2024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00219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5/20/2024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238700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536158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648744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846058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A1C593-65D0-4073-BCC9-577B9352EA97}" type="datetimeFigureOut">
              <a:rPr lang="en-US" smtClean="0"/>
              <a:t>5/20/2024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1082318999"/>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taylorfrancis.com/chapters/edit/10.1201/9781003185246-10/healthcare-data-analytics-using-business-intelligence-tool-annapurani-poovammal-ruvinga-ibrahim-venkat" TargetMode="External"/><Relationship Id="rId2" Type="http://schemas.openxmlformats.org/officeDocument/2006/relationships/hyperlink" Target="https://flask.palletsprojects.com/en/3.0.x/"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0" y="1184989"/>
            <a:ext cx="9998075" cy="794856"/>
          </a:xfrm>
        </p:spPr>
        <p:txBody>
          <a:bodyPr rtlCol="0">
            <a:normAutofit fontScale="90000"/>
          </a:bodyPr>
          <a:lstStyle/>
          <a:p>
            <a:pPr>
              <a:defRPr/>
            </a:pPr>
            <a:r>
              <a:rPr lang="en-US" sz="2800" b="1" kern="100" dirty="0">
                <a:solidFill>
                  <a:schemeClr val="accent3">
                    <a:lumMod val="40000"/>
                    <a:lumOff val="60000"/>
                  </a:schemeClr>
                </a:solidFill>
                <a:effectLst/>
                <a:latin typeface="Times New Roman" panose="02020603050405020304" pitchFamily="18" charset="0"/>
                <a:ea typeface="Arial" panose="020B0604020202020204" pitchFamily="34" charset="0"/>
                <a:cs typeface="Times New Roman" panose="02020603050405020304" pitchFamily="18" charset="0"/>
              </a:rPr>
              <a:t>HOSPITAL DATA ANALYSIS WITH POWER BI</a:t>
            </a:r>
            <a:br>
              <a:rPr lang="en-IN" sz="2800" kern="100" dirty="0">
                <a:solidFill>
                  <a:schemeClr val="accent3">
                    <a:lumMod val="40000"/>
                    <a:lumOff val="60000"/>
                  </a:schemeClr>
                </a:solidFill>
                <a:effectLst/>
                <a:latin typeface="Arial" panose="020B0604020202020204" pitchFamily="34" charset="0"/>
                <a:ea typeface="Arial" panose="020B0604020202020204" pitchFamily="34" charset="0"/>
                <a:cs typeface="Times New Roman" panose="02020603050405020304" pitchFamily="18" charset="0"/>
              </a:rPr>
            </a:br>
            <a:endParaRPr lang="en-IN" altLang="en-US" sz="2800" b="1" dirty="0">
              <a:solidFill>
                <a:schemeClr val="accent3">
                  <a:lumMod val="40000"/>
                  <a:lumOff val="60000"/>
                </a:schemeClr>
              </a:solidFill>
              <a:latin typeface="Times New Roman" panose="02020603050405020304" pitchFamily="18" charset="0"/>
              <a:cs typeface="Times New Roman" panose="02020603050405020304" pitchFamily="18" charset="0"/>
            </a:endParaRPr>
          </a:p>
        </p:txBody>
      </p:sp>
      <p:sp>
        <p:nvSpPr>
          <p:cNvPr id="2051" name="Subtitle 2"/>
          <p:cNvSpPr>
            <a:spLocks noGrp="1"/>
          </p:cNvSpPr>
          <p:nvPr>
            <p:ph type="subTitle" idx="1"/>
          </p:nvPr>
        </p:nvSpPr>
        <p:spPr>
          <a:xfrm>
            <a:off x="804862" y="1415723"/>
            <a:ext cx="10582275" cy="5315527"/>
          </a:xfrm>
        </p:spPr>
        <p:txBody>
          <a:bodyPr rtlCol="0">
            <a:normAutofit fontScale="65000" lnSpcReduction="20000"/>
          </a:bodyPr>
          <a:lstStyle/>
          <a:p>
            <a:pPr eaLnBrk="1" fontAlgn="auto" hangingPunct="1">
              <a:spcAft>
                <a:spcPts val="0"/>
              </a:spcAft>
              <a:defRPr/>
            </a:pPr>
            <a:endParaRPr lang="en-US" altLang="en-US" sz="1800" dirty="0">
              <a:solidFill>
                <a:schemeClr val="tx1"/>
              </a:solidFill>
              <a:latin typeface="Times New Roman" panose="02020603050405020304" pitchFamily="18" charset="0"/>
              <a:cs typeface="Times New Roman" panose="02020603050405020304" pitchFamily="18" charset="0"/>
            </a:endParaRPr>
          </a:p>
          <a:p>
            <a:pPr marL="0" lvl="0" indent="0" algn="ctr" rtl="0">
              <a:lnSpc>
                <a:spcPct val="150000"/>
              </a:lnSpc>
              <a:spcBef>
                <a:spcPts val="0"/>
              </a:spcBef>
              <a:spcAft>
                <a:spcPts val="0"/>
              </a:spcAft>
              <a:buClr>
                <a:schemeClr val="dk1"/>
              </a:buClr>
              <a:buSzPts val="1100"/>
              <a:buFont typeface="Arial" panose="020B0604020202020204"/>
              <a:buNone/>
            </a:pPr>
            <a:r>
              <a:rPr lang="en-US" altLang="en-US" sz="3300" b="1" dirty="0">
                <a:solidFill>
                  <a:schemeClr val="accent2">
                    <a:lumMod val="20000"/>
                    <a:lumOff val="80000"/>
                  </a:schemeClr>
                </a:solidFill>
                <a:latin typeface="Times New Roman" panose="02020603050405020304" pitchFamily="18" charset="0"/>
                <a:cs typeface="Times New Roman" panose="02020603050405020304" pitchFamily="18" charset="0"/>
              </a:rPr>
              <a:t>        </a:t>
            </a:r>
            <a:r>
              <a:rPr lang="en-US" altLang="en-US" sz="3300" b="1" dirty="0">
                <a:solidFill>
                  <a:schemeClr val="accent2">
                    <a:lumMod val="20000"/>
                    <a:lumOff val="80000"/>
                  </a:schemeClr>
                </a:solidFill>
                <a:latin typeface="Times New Roman" panose="02020603050405020304" pitchFamily="18" charset="0"/>
                <a:cs typeface="Times New Roman" panose="02020603050405020304" pitchFamily="18" charset="0"/>
                <a:sym typeface="+mn-ea"/>
              </a:rPr>
              <a:t> </a:t>
            </a:r>
            <a:r>
              <a:rPr lang="en-US" sz="3300" b="1" dirty="0">
                <a:solidFill>
                  <a:schemeClr val="accent2">
                    <a:lumMod val="20000"/>
                    <a:lumOff val="80000"/>
                  </a:schemeClr>
                </a:solidFill>
                <a:latin typeface="Times New Roman" panose="02020603050405020304"/>
                <a:ea typeface="Times New Roman" panose="02020603050405020304"/>
                <a:cs typeface="Times New Roman" panose="02020603050405020304"/>
                <a:sym typeface="Times New Roman" panose="02020603050405020304"/>
              </a:rPr>
              <a:t>GE19612 </a:t>
            </a:r>
            <a:r>
              <a:rPr lang="en-US" altLang="en-US" sz="3300" b="1" dirty="0">
                <a:solidFill>
                  <a:schemeClr val="accent2">
                    <a:lumMod val="20000"/>
                    <a:lumOff val="80000"/>
                  </a:schemeClr>
                </a:solidFill>
                <a:latin typeface="Times New Roman" panose="02020603050405020304" pitchFamily="18" charset="0"/>
                <a:cs typeface="Times New Roman" panose="02020603050405020304" pitchFamily="18" charset="0"/>
                <a:sym typeface="+mn-ea"/>
              </a:rPr>
              <a:t> – </a:t>
            </a:r>
            <a:r>
              <a:rPr lang="en-US" sz="3300" b="1" dirty="0">
                <a:solidFill>
                  <a:schemeClr val="accent2">
                    <a:lumMod val="20000"/>
                    <a:lumOff val="80000"/>
                  </a:schemeClr>
                </a:solidFill>
                <a:latin typeface="Times New Roman" panose="02020603050405020304"/>
                <a:ea typeface="Times New Roman" panose="02020603050405020304"/>
                <a:cs typeface="Times New Roman" panose="02020603050405020304"/>
                <a:sym typeface="Times New Roman" panose="02020603050405020304"/>
              </a:rPr>
              <a:t>PROFESSIONAL READINESS FOR INNOVATION,</a:t>
            </a:r>
          </a:p>
          <a:p>
            <a:pPr marL="0" lvl="0" indent="0" algn="ctr" rtl="0">
              <a:lnSpc>
                <a:spcPct val="150000"/>
              </a:lnSpc>
              <a:spcBef>
                <a:spcPts val="0"/>
              </a:spcBef>
              <a:spcAft>
                <a:spcPts val="0"/>
              </a:spcAft>
              <a:buClr>
                <a:schemeClr val="dk1"/>
              </a:buClr>
              <a:buSzPts val="1100"/>
              <a:buFont typeface="Arial" panose="020B0604020202020204"/>
              <a:buNone/>
            </a:pPr>
            <a:r>
              <a:rPr lang="en-US" sz="3300" b="1" dirty="0">
                <a:solidFill>
                  <a:schemeClr val="accent2">
                    <a:lumMod val="20000"/>
                    <a:lumOff val="80000"/>
                  </a:schemeClr>
                </a:solidFill>
                <a:latin typeface="Times New Roman" panose="02020603050405020304"/>
                <a:ea typeface="Times New Roman" panose="02020603050405020304"/>
                <a:cs typeface="Times New Roman" panose="02020603050405020304"/>
                <a:sym typeface="Times New Roman" panose="02020603050405020304"/>
              </a:rPr>
              <a:t>       EMPLOYABILITY AND ENTREPRENEURSHIP</a:t>
            </a:r>
          </a:p>
          <a:p>
            <a:pPr marL="0" lvl="0" indent="0" algn="ctr" rtl="0">
              <a:lnSpc>
                <a:spcPct val="150000"/>
              </a:lnSpc>
              <a:spcBef>
                <a:spcPts val="0"/>
              </a:spcBef>
              <a:spcAft>
                <a:spcPts val="0"/>
              </a:spcAft>
              <a:buClr>
                <a:schemeClr val="dk1"/>
              </a:buClr>
              <a:buSzPts val="1100"/>
              <a:buFont typeface="Arial" panose="020B0604020202020204"/>
              <a:buNone/>
            </a:pPr>
            <a:r>
              <a:rPr lang="en-US" altLang="en-US" sz="3300" b="1" dirty="0">
                <a:solidFill>
                  <a:schemeClr val="accent2">
                    <a:lumMod val="20000"/>
                    <a:lumOff val="80000"/>
                  </a:schemeClr>
                </a:solidFill>
                <a:latin typeface="Times New Roman" panose="02020603050405020304" pitchFamily="18" charset="0"/>
                <a:cs typeface="Times New Roman" panose="02020603050405020304" pitchFamily="18" charset="0"/>
                <a:sym typeface="+mn-ea"/>
              </a:rPr>
              <a:t>   				          Submitted by : </a:t>
            </a:r>
            <a:r>
              <a:rPr lang="en-US" altLang="en-US" sz="1600" dirty="0">
                <a:solidFill>
                  <a:schemeClr val="tx1"/>
                </a:solidFill>
                <a:latin typeface="Times New Roman" panose="02020603050405020304" pitchFamily="18" charset="0"/>
                <a:cs typeface="Times New Roman" panose="02020603050405020304" pitchFamily="18" charset="0"/>
              </a:rPr>
              <a:t>					</a:t>
            </a:r>
            <a:endParaRPr lang="en-US" altLang="en-US" sz="2100" dirty="0">
              <a:solidFill>
                <a:schemeClr val="tx1"/>
              </a:solidFill>
              <a:latin typeface="Times New Roman" panose="02020603050405020304" pitchFamily="18" charset="0"/>
              <a:cs typeface="Times New Roman" panose="02020603050405020304" pitchFamily="18" charset="0"/>
            </a:endParaRPr>
          </a:p>
          <a:p>
            <a:pPr algn="l" eaLnBrk="1" fontAlgn="auto" hangingPunct="1">
              <a:lnSpc>
                <a:spcPct val="170000"/>
              </a:lnSpc>
              <a:spcAft>
                <a:spcPts val="0"/>
              </a:spcAft>
              <a:defRPr/>
            </a:pPr>
            <a:r>
              <a:rPr lang="en-US" altLang="en-US" sz="2100" dirty="0">
                <a:solidFill>
                  <a:schemeClr val="tx1"/>
                </a:solidFill>
                <a:latin typeface="Times New Roman" panose="02020603050405020304" pitchFamily="18" charset="0"/>
                <a:cs typeface="Times New Roman" panose="02020603050405020304" pitchFamily="18" charset="0"/>
              </a:rPr>
              <a:t>             		            	            	</a:t>
            </a:r>
            <a:r>
              <a:rPr lang="en-US" altLang="en-US" sz="2500" b="1" dirty="0">
                <a:solidFill>
                  <a:schemeClr val="tx1"/>
                </a:solidFill>
                <a:latin typeface="Times New Roman" panose="02020603050405020304" pitchFamily="18" charset="0"/>
                <a:cs typeface="Times New Roman" panose="02020603050405020304" pitchFamily="18" charset="0"/>
              </a:rPr>
              <a:t>JEEVENA B S	  </a:t>
            </a:r>
            <a:r>
              <a:rPr lang="en-US" altLang="en-US" sz="2500" b="1" dirty="0">
                <a:latin typeface="Times New Roman" panose="02020603050405020304" pitchFamily="18" charset="0"/>
                <a:cs typeface="Times New Roman" panose="02020603050405020304" pitchFamily="18" charset="0"/>
              </a:rPr>
              <a:t>       	                      </a:t>
            </a:r>
            <a:r>
              <a:rPr lang="en-US" altLang="en-US" sz="2500" b="1" dirty="0">
                <a:solidFill>
                  <a:schemeClr val="tx1"/>
                </a:solidFill>
                <a:latin typeface="Times New Roman" panose="02020603050405020304" pitchFamily="18" charset="0"/>
                <a:cs typeface="Times New Roman" panose="02020603050405020304" pitchFamily="18" charset="0"/>
              </a:rPr>
              <a:t>2116210701091</a:t>
            </a:r>
          </a:p>
          <a:p>
            <a:pPr algn="l" eaLnBrk="1" fontAlgn="auto" hangingPunct="1">
              <a:lnSpc>
                <a:spcPct val="170000"/>
              </a:lnSpc>
              <a:spcAft>
                <a:spcPts val="0"/>
              </a:spcAft>
              <a:defRPr/>
            </a:pPr>
            <a:r>
              <a:rPr lang="en-US" altLang="en-US" sz="2500" b="1" dirty="0">
                <a:solidFill>
                  <a:schemeClr val="tx1"/>
                </a:solidFill>
                <a:latin typeface="Times New Roman" panose="02020603050405020304" pitchFamily="18" charset="0"/>
                <a:cs typeface="Times New Roman" panose="02020603050405020304" pitchFamily="18" charset="0"/>
              </a:rPr>
              <a:t>                                              </a:t>
            </a:r>
            <a:r>
              <a:rPr lang="en-US" altLang="en-US" sz="2500" b="1" dirty="0">
                <a:latin typeface="Times New Roman" panose="02020603050405020304" pitchFamily="18" charset="0"/>
                <a:cs typeface="Times New Roman" panose="02020603050405020304" pitchFamily="18" charset="0"/>
              </a:rPr>
              <a:t>       	         KEERTHANA G                     </a:t>
            </a:r>
            <a:r>
              <a:rPr lang="en-US" altLang="en-US" sz="2500" b="1" dirty="0">
                <a:solidFill>
                  <a:schemeClr val="tx1"/>
                </a:solidFill>
                <a:latin typeface="Times New Roman" panose="02020603050405020304" pitchFamily="18" charset="0"/>
                <a:cs typeface="Times New Roman" panose="02020603050405020304" pitchFamily="18" charset="0"/>
              </a:rPr>
              <a:t>     	    2116210701116</a:t>
            </a:r>
          </a:p>
          <a:p>
            <a:pPr algn="l" eaLnBrk="1" fontAlgn="auto" hangingPunct="1">
              <a:lnSpc>
                <a:spcPct val="170000"/>
              </a:lnSpc>
              <a:spcAft>
                <a:spcPts val="0"/>
              </a:spcAft>
              <a:defRPr/>
            </a:pPr>
            <a:r>
              <a:rPr lang="en-US" altLang="en-US" sz="2500" b="1" dirty="0">
                <a:solidFill>
                  <a:schemeClr val="tx1"/>
                </a:solidFill>
                <a:latin typeface="Times New Roman" panose="02020603050405020304" pitchFamily="18" charset="0"/>
                <a:cs typeface="Times New Roman" panose="02020603050405020304" pitchFamily="18" charset="0"/>
              </a:rPr>
              <a:t>			          			JOSHITA UMANATH</a:t>
            </a:r>
            <a:r>
              <a:rPr lang="en-US" altLang="en-US" sz="2500" b="1" dirty="0">
                <a:latin typeface="Times New Roman" panose="02020603050405020304" pitchFamily="18" charset="0"/>
                <a:cs typeface="Times New Roman" panose="02020603050405020304" pitchFamily="18" charset="0"/>
              </a:rPr>
              <a:t>                   </a:t>
            </a:r>
            <a:r>
              <a:rPr lang="en-US" altLang="en-US" sz="2500" b="1" dirty="0">
                <a:solidFill>
                  <a:schemeClr val="tx1"/>
                </a:solidFill>
                <a:latin typeface="Times New Roman" panose="02020603050405020304" pitchFamily="18" charset="0"/>
                <a:cs typeface="Times New Roman" panose="02020603050405020304" pitchFamily="18" charset="0"/>
              </a:rPr>
              <a:t>         2116210701098</a:t>
            </a:r>
          </a:p>
          <a:p>
            <a:pPr algn="l" eaLnBrk="1" fontAlgn="auto" hangingPunct="1">
              <a:lnSpc>
                <a:spcPct val="170000"/>
              </a:lnSpc>
              <a:spcAft>
                <a:spcPts val="0"/>
              </a:spcAft>
              <a:defRPr/>
            </a:pPr>
            <a:r>
              <a:rPr lang="en-US" altLang="en-US" sz="2500" b="1" dirty="0">
                <a:solidFill>
                  <a:schemeClr val="tx1"/>
                </a:solidFill>
                <a:latin typeface="Times New Roman" panose="02020603050405020304" pitchFamily="18" charset="0"/>
                <a:cs typeface="Times New Roman" panose="02020603050405020304" pitchFamily="18" charset="0"/>
              </a:rPr>
              <a:t>                                              	          </a:t>
            </a:r>
            <a:endParaRPr lang="en-US" altLang="en-US" sz="1500" dirty="0">
              <a:solidFill>
                <a:schemeClr val="tx1"/>
              </a:solidFill>
              <a:latin typeface="Times New Roman" panose="02020603050405020304" pitchFamily="18" charset="0"/>
              <a:cs typeface="Times New Roman" panose="02020603050405020304" pitchFamily="18" charset="0"/>
            </a:endParaRPr>
          </a:p>
          <a:p>
            <a:pPr algn="ctr" eaLnBrk="1" fontAlgn="auto" hangingPunct="1">
              <a:lnSpc>
                <a:spcPct val="120000"/>
              </a:lnSpc>
              <a:spcBef>
                <a:spcPts val="0"/>
              </a:spcBef>
              <a:spcAft>
                <a:spcPts val="0"/>
              </a:spcAft>
              <a:defRPr/>
            </a:pPr>
            <a:r>
              <a:rPr lang="en-US" altLang="en-US" sz="2100" b="1" dirty="0">
                <a:solidFill>
                  <a:schemeClr val="accent4">
                    <a:lumMod val="50000"/>
                  </a:schemeClr>
                </a:solidFill>
                <a:latin typeface="Times New Roman" panose="02020603050405020304" pitchFamily="18" charset="0"/>
                <a:cs typeface="Times New Roman" panose="02020603050405020304" pitchFamily="18" charset="0"/>
              </a:rPr>
              <a:t>   </a:t>
            </a:r>
            <a:r>
              <a:rPr lang="en-US" altLang="en-US" sz="2500" b="1" dirty="0">
                <a:solidFill>
                  <a:schemeClr val="tx2">
                    <a:lumMod val="90000"/>
                  </a:schemeClr>
                </a:solidFill>
                <a:latin typeface="Times New Roman" panose="02020603050405020304" pitchFamily="18" charset="0"/>
                <a:cs typeface="Times New Roman" panose="02020603050405020304" pitchFamily="18" charset="0"/>
              </a:rPr>
              <a:t>Supervisor :    </a:t>
            </a:r>
          </a:p>
          <a:p>
            <a:pPr algn="ctr" eaLnBrk="1" fontAlgn="auto" hangingPunct="1">
              <a:lnSpc>
                <a:spcPct val="120000"/>
              </a:lnSpc>
              <a:spcBef>
                <a:spcPts val="0"/>
              </a:spcBef>
              <a:spcAft>
                <a:spcPts val="0"/>
              </a:spcAft>
              <a:defRPr/>
            </a:pPr>
            <a:r>
              <a:rPr altLang="en-US" sz="2500" b="1" dirty="0">
                <a:solidFill>
                  <a:schemeClr val="tx2">
                    <a:lumMod val="90000"/>
                  </a:schemeClr>
                </a:solidFill>
                <a:latin typeface="Times New Roman" panose="02020603050405020304" pitchFamily="18" charset="0"/>
                <a:cs typeface="Times New Roman" panose="02020603050405020304" pitchFamily="18" charset="0"/>
              </a:rPr>
              <a:t>Dr . </a:t>
            </a:r>
            <a:r>
              <a:rPr altLang="en-US" sz="2500" b="1" dirty="0" err="1">
                <a:solidFill>
                  <a:schemeClr val="tx2">
                    <a:lumMod val="90000"/>
                  </a:schemeClr>
                </a:solidFill>
                <a:latin typeface="Times New Roman" panose="02020603050405020304" pitchFamily="18" charset="0"/>
                <a:cs typeface="Times New Roman" panose="02020603050405020304" pitchFamily="18" charset="0"/>
              </a:rPr>
              <a:t>K.Anan</a:t>
            </a:r>
            <a:r>
              <a:rPr lang="en-IN" sz="2500" b="1" dirty="0">
                <a:solidFill>
                  <a:schemeClr val="tx2">
                    <a:lumMod val="90000"/>
                  </a:schemeClr>
                </a:solidFill>
                <a:latin typeface="Times New Roman" panose="02020603050405020304" pitchFamily="18" charset="0"/>
                <a:cs typeface="Times New Roman" panose="02020603050405020304" pitchFamily="18" charset="0"/>
              </a:rPr>
              <a:t>d</a:t>
            </a:r>
            <a:r>
              <a:rPr altLang="en-US" sz="2500" b="1" dirty="0">
                <a:solidFill>
                  <a:schemeClr val="tx2">
                    <a:lumMod val="90000"/>
                  </a:schemeClr>
                </a:solidFill>
                <a:latin typeface="Times New Roman" panose="02020603050405020304" pitchFamily="18" charset="0"/>
                <a:cs typeface="Times New Roman" panose="02020603050405020304" pitchFamily="18" charset="0"/>
              </a:rPr>
              <a:t> M.E.,</a:t>
            </a:r>
            <a:r>
              <a:rPr altLang="en-US" sz="2500" b="1" dirty="0" err="1">
                <a:solidFill>
                  <a:schemeClr val="tx2">
                    <a:lumMod val="90000"/>
                  </a:schemeClr>
                </a:solidFill>
                <a:latin typeface="Times New Roman" panose="02020603050405020304" pitchFamily="18" charset="0"/>
                <a:cs typeface="Times New Roman" panose="02020603050405020304" pitchFamily="18" charset="0"/>
              </a:rPr>
              <a:t>Ph.D</a:t>
            </a:r>
            <a:r>
              <a:rPr altLang="en-US" sz="2500" b="1" dirty="0">
                <a:solidFill>
                  <a:schemeClr val="tx2">
                    <a:lumMod val="90000"/>
                  </a:schemeClr>
                </a:solidFill>
                <a:latin typeface="Times New Roman" panose="02020603050405020304" pitchFamily="18" charset="0"/>
                <a:cs typeface="Times New Roman" panose="02020603050405020304" pitchFamily="18" charset="0"/>
              </a:rPr>
              <a:t>.,</a:t>
            </a:r>
            <a:r>
              <a:rPr lang="en-US" altLang="en-US" sz="2500" b="1" dirty="0">
                <a:solidFill>
                  <a:schemeClr val="tx2">
                    <a:lumMod val="90000"/>
                  </a:schemeClr>
                </a:solidFill>
                <a:latin typeface="Times New Roman" panose="02020603050405020304" pitchFamily="18" charset="0"/>
                <a:cs typeface="Times New Roman" panose="02020603050405020304" pitchFamily="18" charset="0"/>
              </a:rPr>
              <a:t>  </a:t>
            </a:r>
          </a:p>
          <a:p>
            <a:pPr algn="ctr" eaLnBrk="1" fontAlgn="auto" hangingPunct="1">
              <a:lnSpc>
                <a:spcPct val="120000"/>
              </a:lnSpc>
              <a:spcBef>
                <a:spcPts val="0"/>
              </a:spcBef>
              <a:spcAft>
                <a:spcPts val="0"/>
              </a:spcAft>
              <a:defRPr/>
            </a:pPr>
            <a:r>
              <a:rPr lang="en-US" altLang="en-US" sz="2500" b="1" dirty="0">
                <a:solidFill>
                  <a:schemeClr val="tx2">
                    <a:lumMod val="90000"/>
                  </a:schemeClr>
                </a:solidFill>
                <a:latin typeface="Times New Roman" panose="02020603050405020304" pitchFamily="18" charset="0"/>
                <a:cs typeface="Times New Roman" panose="02020603050405020304" pitchFamily="18" charset="0"/>
              </a:rPr>
              <a:t>Professor</a:t>
            </a:r>
          </a:p>
          <a:p>
            <a:pPr algn="ctr" eaLnBrk="1" fontAlgn="auto" hangingPunct="1">
              <a:lnSpc>
                <a:spcPct val="120000"/>
              </a:lnSpc>
              <a:spcBef>
                <a:spcPts val="0"/>
              </a:spcBef>
              <a:spcAft>
                <a:spcPts val="0"/>
              </a:spcAft>
              <a:defRPr/>
            </a:pPr>
            <a:r>
              <a:rPr lang="en-US" altLang="en-US" sz="2300" b="1" dirty="0">
                <a:solidFill>
                  <a:schemeClr val="accent3">
                    <a:lumMod val="20000"/>
                    <a:lumOff val="80000"/>
                  </a:schemeClr>
                </a:solidFill>
                <a:latin typeface="Times New Roman" panose="02020603050405020304" pitchFamily="18" charset="0"/>
                <a:cs typeface="Times New Roman" panose="02020603050405020304" pitchFamily="18" charset="0"/>
              </a:rPr>
              <a:t>     Department of Computer Science and Engineering </a:t>
            </a:r>
          </a:p>
          <a:p>
            <a:pPr algn="ctr" eaLnBrk="1" fontAlgn="auto" hangingPunct="1">
              <a:lnSpc>
                <a:spcPct val="120000"/>
              </a:lnSpc>
              <a:spcBef>
                <a:spcPts val="0"/>
              </a:spcBef>
              <a:spcAft>
                <a:spcPts val="0"/>
              </a:spcAft>
              <a:defRPr/>
            </a:pPr>
            <a:r>
              <a:rPr lang="en-US" altLang="en-US" b="1" dirty="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altLang="en-US" sz="3100" b="1" dirty="0">
                <a:solidFill>
                  <a:schemeClr val="accent3">
                    <a:lumMod val="20000"/>
                    <a:lumOff val="80000"/>
                  </a:schemeClr>
                </a:solidFill>
                <a:latin typeface="Times New Roman" panose="02020603050405020304" pitchFamily="18" charset="0"/>
                <a:cs typeface="Times New Roman" panose="02020603050405020304" pitchFamily="18" charset="0"/>
              </a:rPr>
              <a:t>Rajalakshmi Engineering College</a:t>
            </a:r>
          </a:p>
          <a:p>
            <a:pPr algn="ctr" eaLnBrk="1" fontAlgn="auto" hangingPunct="1">
              <a:lnSpc>
                <a:spcPct val="120000"/>
              </a:lnSpc>
              <a:spcBef>
                <a:spcPts val="0"/>
              </a:spcBef>
              <a:spcAft>
                <a:spcPts val="0"/>
              </a:spcAft>
              <a:defRPr/>
            </a:pPr>
            <a:r>
              <a:rPr lang="en-US" altLang="en-US" sz="2000" b="1" dirty="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altLang="en-US" sz="2100" b="1" dirty="0">
                <a:solidFill>
                  <a:schemeClr val="accent3">
                    <a:lumMod val="20000"/>
                    <a:lumOff val="80000"/>
                  </a:schemeClr>
                </a:solidFill>
                <a:latin typeface="Times New Roman" panose="02020603050405020304" pitchFamily="18" charset="0"/>
                <a:cs typeface="Times New Roman" panose="02020603050405020304" pitchFamily="18" charset="0"/>
              </a:rPr>
              <a:t>Thandalam,</a:t>
            </a:r>
          </a:p>
          <a:p>
            <a:pPr algn="ctr" eaLnBrk="1" fontAlgn="auto" hangingPunct="1">
              <a:lnSpc>
                <a:spcPct val="120000"/>
              </a:lnSpc>
              <a:spcBef>
                <a:spcPts val="0"/>
              </a:spcBef>
              <a:spcAft>
                <a:spcPts val="0"/>
              </a:spcAft>
              <a:defRPr/>
            </a:pPr>
            <a:r>
              <a:rPr lang="en-US" altLang="en-US" sz="2100" b="1" dirty="0">
                <a:solidFill>
                  <a:schemeClr val="accent3">
                    <a:lumMod val="20000"/>
                    <a:lumOff val="80000"/>
                  </a:schemeClr>
                </a:solidFill>
                <a:latin typeface="Times New Roman" panose="02020603050405020304" pitchFamily="18" charset="0"/>
                <a:cs typeface="Times New Roman" panose="02020603050405020304" pitchFamily="18" charset="0"/>
              </a:rPr>
              <a:t>Chennai-602105.</a:t>
            </a:r>
            <a:r>
              <a:rPr lang="en-US" altLang="en-US" dirty="0">
                <a:solidFill>
                  <a:schemeClr val="accent3">
                    <a:lumMod val="20000"/>
                    <a:lumOff val="80000"/>
                  </a:schemeClr>
                </a:solidFill>
                <a:latin typeface="Times New Roman" panose="02020603050405020304" pitchFamily="18" charset="0"/>
                <a:cs typeface="Times New Roman" panose="02020603050405020304" pitchFamily="18" charset="0"/>
              </a:rPr>
              <a:t>                                             </a:t>
            </a:r>
          </a:p>
          <a:p>
            <a:pPr algn="l" eaLnBrk="1" fontAlgn="auto" hangingPunct="1">
              <a:spcAft>
                <a:spcPts val="0"/>
              </a:spcAft>
              <a:defRPr/>
            </a:pPr>
            <a:endParaRPr lang="en-US" altLang="en-US" sz="1600" dirty="0">
              <a:solidFill>
                <a:schemeClr val="tx1"/>
              </a:solidFill>
              <a:latin typeface="Times New Roman" panose="02020603050405020304" pitchFamily="18" charset="0"/>
              <a:cs typeface="Times New Roman" panose="02020603050405020304" pitchFamily="18" charset="0"/>
            </a:endParaRPr>
          </a:p>
          <a:p>
            <a:pPr algn="l" eaLnBrk="1" fontAlgn="auto" hangingPunct="1">
              <a:spcAft>
                <a:spcPts val="0"/>
              </a:spcAft>
              <a:defRPr/>
            </a:pPr>
            <a:endParaRPr lang="en-US" altLang="en-US" sz="1600" dirty="0">
              <a:solidFill>
                <a:schemeClr val="tx1"/>
              </a:solidFill>
              <a:latin typeface="Times New Roman" panose="02020603050405020304" pitchFamily="18" charset="0"/>
              <a:cs typeface="Times New Roman" panose="02020603050405020304" pitchFamily="18" charset="0"/>
            </a:endParaRPr>
          </a:p>
          <a:p>
            <a:pPr algn="l" eaLnBrk="1" fontAlgn="auto" hangingPunct="1">
              <a:spcAft>
                <a:spcPts val="0"/>
              </a:spcAft>
              <a:defRPr/>
            </a:pPr>
            <a:endParaRPr lang="en-US" altLang="en-US" sz="1600" dirty="0">
              <a:solidFill>
                <a:schemeClr val="tx1"/>
              </a:solidFill>
              <a:latin typeface="Times New Roman" panose="02020603050405020304" pitchFamily="18" charset="0"/>
              <a:cs typeface="Times New Roman" panose="02020603050405020304" pitchFamily="18" charset="0"/>
            </a:endParaRPr>
          </a:p>
          <a:p>
            <a:pPr algn="l" eaLnBrk="1" fontAlgn="auto" hangingPunct="1">
              <a:spcAft>
                <a:spcPts val="0"/>
              </a:spcAft>
              <a:defRPr/>
            </a:pPr>
            <a:endParaRPr lang="en-IN" altLang="en-US" sz="1600" dirty="0">
              <a:solidFill>
                <a:schemeClr val="tx1"/>
              </a:solidFill>
              <a:latin typeface="Times New Roman" panose="02020603050405020304" pitchFamily="18" charset="0"/>
              <a:cs typeface="Times New Roman" panose="02020603050405020304" pitchFamily="18" charset="0"/>
            </a:endParaRPr>
          </a:p>
        </p:txBody>
      </p:sp>
      <p:sp>
        <p:nvSpPr>
          <p:cNvPr id="2053" name="Slide Number Placeholder 6"/>
          <p:cNvSpPr>
            <a:spLocks noGrp="1"/>
          </p:cNvSpPr>
          <p:nvPr>
            <p:ph type="sldNum" sz="quarter" idx="12"/>
          </p:nvPr>
        </p:nvSpPr>
        <p:spPr bwMode="auto">
          <a:ln>
            <a:miter lim="800000"/>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solidFill>
                  <a:srgbClr val="898989"/>
                </a:solidFill>
                <a:latin typeface="Times New Roman" panose="02020603050405020304" pitchFamily="18" charset="0"/>
                <a:cs typeface="Times New Roman" panose="02020603050405020304" pitchFamily="18" charset="0"/>
              </a:rPr>
              <a:t>1</a:t>
            </a:r>
          </a:p>
        </p:txBody>
      </p:sp>
      <p:pic>
        <p:nvPicPr>
          <p:cNvPr id="4" name="Picture 3">
            <a:extLst>
              <a:ext uri="{FF2B5EF4-FFF2-40B4-BE49-F238E27FC236}">
                <a16:creationId xmlns:a16="http://schemas.microsoft.com/office/drawing/2014/main" id="{10739E97-FDFF-4FDF-3B48-817050E268AA}"/>
              </a:ext>
            </a:extLst>
          </p:cNvPr>
          <p:cNvPicPr>
            <a:picLocks noChangeAspect="1"/>
          </p:cNvPicPr>
          <p:nvPr/>
        </p:nvPicPr>
        <p:blipFill>
          <a:blip r:embed="rId3"/>
          <a:stretch>
            <a:fillRect/>
          </a:stretch>
        </p:blipFill>
        <p:spPr>
          <a:xfrm>
            <a:off x="4633913" y="89477"/>
            <a:ext cx="3075734" cy="952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F1C29-E6A2-6183-ABC0-FFF93D0C6A74}"/>
              </a:ext>
            </a:extLst>
          </p:cNvPr>
          <p:cNvSpPr>
            <a:spLocks noGrp="1"/>
          </p:cNvSpPr>
          <p:nvPr>
            <p:ph type="title"/>
          </p:nvPr>
        </p:nvSpPr>
        <p:spPr/>
        <p:txBody>
          <a:bodyPr/>
          <a:lstStyle/>
          <a:p>
            <a:r>
              <a:rPr lang="en-IN" b="1" dirty="0"/>
              <a:t>MODULE DESCRIPTION</a:t>
            </a:r>
            <a:endParaRPr lang="en-IN" dirty="0"/>
          </a:p>
        </p:txBody>
      </p:sp>
      <p:sp>
        <p:nvSpPr>
          <p:cNvPr id="3" name="Content Placeholder 2">
            <a:extLst>
              <a:ext uri="{FF2B5EF4-FFF2-40B4-BE49-F238E27FC236}">
                <a16:creationId xmlns:a16="http://schemas.microsoft.com/office/drawing/2014/main" id="{992F8F3F-5769-CD2C-B76C-D93D51871824}"/>
              </a:ext>
            </a:extLst>
          </p:cNvPr>
          <p:cNvSpPr>
            <a:spLocks noGrp="1"/>
          </p:cNvSpPr>
          <p:nvPr>
            <p:ph idx="1"/>
          </p:nvPr>
        </p:nvSpPr>
        <p:spPr>
          <a:xfrm>
            <a:off x="5351928" y="1420586"/>
            <a:ext cx="6001871" cy="4756377"/>
          </a:xfrm>
        </p:spPr>
        <p:txBody>
          <a:bodyPr/>
          <a:lstStyle/>
          <a:p>
            <a:pPr marL="0" indent="0">
              <a:buNone/>
            </a:pPr>
            <a:r>
              <a:rPr lang="en-US" sz="2800" b="1" dirty="0">
                <a:effectLst/>
                <a:latin typeface="Times New Roman" panose="02020603050405020304" pitchFamily="18" charset="0"/>
                <a:ea typeface="Times New Roman" panose="02020603050405020304" pitchFamily="18" charset="0"/>
              </a:rPr>
              <a:t>Hospital Database:</a:t>
            </a:r>
          </a:p>
          <a:p>
            <a:r>
              <a:rPr lang="en-US" sz="2400" b="1" dirty="0">
                <a:latin typeface="Times New Roman" panose="02020603050405020304" pitchFamily="18" charset="0"/>
                <a:ea typeface="Times New Roman" panose="02020603050405020304" pitchFamily="18" charset="0"/>
              </a:rPr>
              <a:t>This page is right after the Home Page. </a:t>
            </a:r>
          </a:p>
          <a:p>
            <a:r>
              <a:rPr lang="en-US" sz="2400" b="1" dirty="0">
                <a:effectLst/>
                <a:latin typeface="Times New Roman" panose="02020603050405020304" pitchFamily="18" charset="0"/>
                <a:ea typeface="Times New Roman" panose="02020603050405020304" pitchFamily="18" charset="0"/>
              </a:rPr>
              <a:t>This </a:t>
            </a:r>
            <a:r>
              <a:rPr lang="en-US" sz="2400" b="1" dirty="0">
                <a:latin typeface="Times New Roman" panose="02020603050405020304" pitchFamily="18" charset="0"/>
                <a:ea typeface="Times New Roman" panose="02020603050405020304" pitchFamily="18" charset="0"/>
              </a:rPr>
              <a:t>page in Power BI consists of the entire hospital database being represented visually and organizing the data. </a:t>
            </a:r>
          </a:p>
          <a:p>
            <a:r>
              <a:rPr lang="en-US" sz="2400" b="1" dirty="0">
                <a:latin typeface="Times New Roman" panose="02020603050405020304" pitchFamily="18" charset="0"/>
              </a:rPr>
              <a:t>It consists the information about Total patients, Total Male and Total Female. </a:t>
            </a:r>
          </a:p>
          <a:p>
            <a:r>
              <a:rPr lang="en-US" sz="2400" b="1" dirty="0">
                <a:latin typeface="Times New Roman" panose="02020603050405020304" pitchFamily="18" charset="0"/>
              </a:rPr>
              <a:t>It shows various graph representations of the data so that the analysis of the data will be made easier.</a:t>
            </a:r>
          </a:p>
          <a:p>
            <a:pPr marL="0" indent="0">
              <a:buNone/>
            </a:pPr>
            <a:endParaRPr lang="en-US" sz="2400" b="1" dirty="0">
              <a:latin typeface="Times New Roman" panose="02020603050405020304" pitchFamily="18" charset="0"/>
            </a:endParaRPr>
          </a:p>
          <a:p>
            <a:pPr marL="0" indent="0">
              <a:buNone/>
            </a:pPr>
            <a:endParaRPr lang="en-IN" sz="2400" dirty="0"/>
          </a:p>
        </p:txBody>
      </p:sp>
      <p:pic>
        <p:nvPicPr>
          <p:cNvPr id="6" name="Picture 5">
            <a:extLst>
              <a:ext uri="{FF2B5EF4-FFF2-40B4-BE49-F238E27FC236}">
                <a16:creationId xmlns:a16="http://schemas.microsoft.com/office/drawing/2014/main" id="{E214C06B-24D5-8117-3E4D-2087B905CE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305" y="1339904"/>
            <a:ext cx="3899647" cy="1495634"/>
          </a:xfrm>
          <a:prstGeom prst="rect">
            <a:avLst/>
          </a:prstGeom>
        </p:spPr>
      </p:pic>
      <p:pic>
        <p:nvPicPr>
          <p:cNvPr id="8" name="Picture 7">
            <a:extLst>
              <a:ext uri="{FF2B5EF4-FFF2-40B4-BE49-F238E27FC236}">
                <a16:creationId xmlns:a16="http://schemas.microsoft.com/office/drawing/2014/main" id="{EB345D49-C2C5-8C98-67A8-CD1A8D6805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305" y="2923709"/>
            <a:ext cx="3877216" cy="1603467"/>
          </a:xfrm>
          <a:prstGeom prst="rect">
            <a:avLst/>
          </a:prstGeom>
        </p:spPr>
      </p:pic>
      <p:pic>
        <p:nvPicPr>
          <p:cNvPr id="10" name="Picture 9">
            <a:extLst>
              <a:ext uri="{FF2B5EF4-FFF2-40B4-BE49-F238E27FC236}">
                <a16:creationId xmlns:a16="http://schemas.microsoft.com/office/drawing/2014/main" id="{97BAFA81-0EE9-5899-72B7-2E1FA7F13A12}"/>
              </a:ext>
            </a:extLst>
          </p:cNvPr>
          <p:cNvPicPr>
            <a:picLocks noChangeAspect="1"/>
          </p:cNvPicPr>
          <p:nvPr/>
        </p:nvPicPr>
        <p:blipFill>
          <a:blip r:embed="rId4"/>
          <a:stretch>
            <a:fillRect/>
          </a:stretch>
        </p:blipFill>
        <p:spPr>
          <a:xfrm>
            <a:off x="144453" y="4729925"/>
            <a:ext cx="2400508" cy="1790855"/>
          </a:xfrm>
          <a:prstGeom prst="rect">
            <a:avLst/>
          </a:prstGeom>
        </p:spPr>
      </p:pic>
      <p:pic>
        <p:nvPicPr>
          <p:cNvPr id="12" name="Picture 11">
            <a:extLst>
              <a:ext uri="{FF2B5EF4-FFF2-40B4-BE49-F238E27FC236}">
                <a16:creationId xmlns:a16="http://schemas.microsoft.com/office/drawing/2014/main" id="{33E82BD2-4EEB-5116-10CA-98BB113A3026}"/>
              </a:ext>
            </a:extLst>
          </p:cNvPr>
          <p:cNvPicPr>
            <a:picLocks noChangeAspect="1"/>
          </p:cNvPicPr>
          <p:nvPr/>
        </p:nvPicPr>
        <p:blipFill>
          <a:blip r:embed="rId5"/>
          <a:stretch>
            <a:fillRect/>
          </a:stretch>
        </p:blipFill>
        <p:spPr>
          <a:xfrm>
            <a:off x="2712332" y="4976907"/>
            <a:ext cx="2263336" cy="967824"/>
          </a:xfrm>
          <a:prstGeom prst="rect">
            <a:avLst/>
          </a:prstGeom>
        </p:spPr>
      </p:pic>
    </p:spTree>
    <p:extLst>
      <p:ext uri="{BB962C8B-B14F-4D97-AF65-F5344CB8AC3E}">
        <p14:creationId xmlns:p14="http://schemas.microsoft.com/office/powerpoint/2010/main" val="1778339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95DDB-DBE9-36A5-32C9-8DE851B7FBAE}"/>
              </a:ext>
            </a:extLst>
          </p:cNvPr>
          <p:cNvSpPr>
            <a:spLocks noGrp="1"/>
          </p:cNvSpPr>
          <p:nvPr>
            <p:ph type="title"/>
          </p:nvPr>
        </p:nvSpPr>
        <p:spPr/>
        <p:txBody>
          <a:bodyPr/>
          <a:lstStyle/>
          <a:p>
            <a:r>
              <a:rPr lang="en-IN" b="1" dirty="0"/>
              <a:t>MODULE DESCRIPTION</a:t>
            </a:r>
          </a:p>
        </p:txBody>
      </p:sp>
      <p:sp>
        <p:nvSpPr>
          <p:cNvPr id="3" name="Content Placeholder 2">
            <a:extLst>
              <a:ext uri="{FF2B5EF4-FFF2-40B4-BE49-F238E27FC236}">
                <a16:creationId xmlns:a16="http://schemas.microsoft.com/office/drawing/2014/main" id="{E6128821-6E1C-B962-4D50-64EA3F0621C4}"/>
              </a:ext>
            </a:extLst>
          </p:cNvPr>
          <p:cNvSpPr>
            <a:spLocks noGrp="1"/>
          </p:cNvSpPr>
          <p:nvPr>
            <p:ph idx="1"/>
          </p:nvPr>
        </p:nvSpPr>
        <p:spPr>
          <a:xfrm>
            <a:off x="5988423" y="1176937"/>
            <a:ext cx="5351930" cy="4999745"/>
          </a:xfrm>
        </p:spPr>
        <p:txBody>
          <a:bodyPr>
            <a:normAutofit fontScale="92500" lnSpcReduction="10000"/>
          </a:bodyPr>
          <a:lstStyle/>
          <a:p>
            <a:pPr marL="0" indent="0">
              <a:buNone/>
            </a:pPr>
            <a:r>
              <a:rPr lang="en-US" sz="2800" b="1" dirty="0">
                <a:latin typeface="Times New Roman" panose="02020603050405020304" pitchFamily="18" charset="0"/>
                <a:ea typeface="Times New Roman" panose="02020603050405020304" pitchFamily="18" charset="0"/>
              </a:rPr>
              <a:t>Patient Database</a:t>
            </a:r>
            <a:r>
              <a:rPr lang="en-US" sz="2800" b="1" dirty="0">
                <a:effectLst/>
                <a:latin typeface="Times New Roman" panose="02020603050405020304" pitchFamily="18" charset="0"/>
                <a:ea typeface="Times New Roman" panose="02020603050405020304" pitchFamily="18" charset="0"/>
              </a:rPr>
              <a:t>:</a:t>
            </a:r>
          </a:p>
          <a:p>
            <a:r>
              <a:rPr lang="en-US" sz="2800" b="1" dirty="0">
                <a:latin typeface="Times New Roman" panose="02020603050405020304" pitchFamily="18" charset="0"/>
                <a:ea typeface="Times New Roman" panose="02020603050405020304" pitchFamily="18" charset="0"/>
              </a:rPr>
              <a:t>The Patient is the page that is right after the Hospital Database. </a:t>
            </a:r>
          </a:p>
          <a:p>
            <a:r>
              <a:rPr lang="en-US" sz="2800" b="1" dirty="0">
                <a:effectLst/>
                <a:latin typeface="Times New Roman" panose="02020603050405020304" pitchFamily="18" charset="0"/>
                <a:ea typeface="Times New Roman" panose="02020603050405020304" pitchFamily="18" charset="0"/>
              </a:rPr>
              <a:t>This page consists of the entire general database of every individual patien</a:t>
            </a:r>
            <a:r>
              <a:rPr lang="en-US" sz="2800" b="1" dirty="0">
                <a:latin typeface="Times New Roman" panose="02020603050405020304" pitchFamily="18" charset="0"/>
                <a:ea typeface="Times New Roman" panose="02020603050405020304" pitchFamily="18" charset="0"/>
              </a:rPr>
              <a:t>ts in the healthcare. </a:t>
            </a:r>
          </a:p>
          <a:p>
            <a:r>
              <a:rPr lang="en-US" sz="2800" b="1" dirty="0">
                <a:latin typeface="Times New Roman" panose="02020603050405020304" pitchFamily="18" charset="0"/>
                <a:ea typeface="Times New Roman" panose="02020603050405020304" pitchFamily="18" charset="0"/>
              </a:rPr>
              <a:t>These general information include Name, Age, Gender, D.O.A, D.O.D, Admin no and many more precise data regarding their overall health. </a:t>
            </a:r>
            <a:endParaRPr lang="en-US" sz="2800" b="1" dirty="0">
              <a:effectLst/>
              <a:latin typeface="Times New Roman" panose="02020603050405020304" pitchFamily="18" charset="0"/>
              <a:ea typeface="Times New Roman" panose="02020603050405020304" pitchFamily="18" charset="0"/>
            </a:endParaRPr>
          </a:p>
          <a:p>
            <a:pPr marL="0" indent="0">
              <a:buNone/>
            </a:pPr>
            <a:endParaRPr lang="en-IN" sz="2400" dirty="0"/>
          </a:p>
        </p:txBody>
      </p:sp>
      <p:pic>
        <p:nvPicPr>
          <p:cNvPr id="6" name="Picture 5">
            <a:extLst>
              <a:ext uri="{FF2B5EF4-FFF2-40B4-BE49-F238E27FC236}">
                <a16:creationId xmlns:a16="http://schemas.microsoft.com/office/drawing/2014/main" id="{A4302E12-56CC-3767-33A0-9992E626C1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5881" y="1701665"/>
            <a:ext cx="5623250" cy="3145680"/>
          </a:xfrm>
          <a:prstGeom prst="rect">
            <a:avLst/>
          </a:prstGeom>
        </p:spPr>
      </p:pic>
    </p:spTree>
    <p:extLst>
      <p:ext uri="{BB962C8B-B14F-4D97-AF65-F5344CB8AC3E}">
        <p14:creationId xmlns:p14="http://schemas.microsoft.com/office/powerpoint/2010/main" val="298158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F1C29-E6A2-6183-ABC0-FFF93D0C6A74}"/>
              </a:ext>
            </a:extLst>
          </p:cNvPr>
          <p:cNvSpPr>
            <a:spLocks noGrp="1"/>
          </p:cNvSpPr>
          <p:nvPr>
            <p:ph type="title"/>
          </p:nvPr>
        </p:nvSpPr>
        <p:spPr/>
        <p:txBody>
          <a:bodyPr/>
          <a:lstStyle/>
          <a:p>
            <a:r>
              <a:rPr lang="en-IN" b="1" dirty="0"/>
              <a:t>MODULE DESCRIPTION</a:t>
            </a:r>
            <a:endParaRPr lang="en-IN" dirty="0"/>
          </a:p>
        </p:txBody>
      </p:sp>
      <p:sp>
        <p:nvSpPr>
          <p:cNvPr id="3" name="Content Placeholder 2">
            <a:extLst>
              <a:ext uri="{FF2B5EF4-FFF2-40B4-BE49-F238E27FC236}">
                <a16:creationId xmlns:a16="http://schemas.microsoft.com/office/drawing/2014/main" id="{992F8F3F-5769-CD2C-B76C-D93D51871824}"/>
              </a:ext>
            </a:extLst>
          </p:cNvPr>
          <p:cNvSpPr>
            <a:spLocks noGrp="1"/>
          </p:cNvSpPr>
          <p:nvPr>
            <p:ph idx="1"/>
          </p:nvPr>
        </p:nvSpPr>
        <p:spPr>
          <a:xfrm>
            <a:off x="573741" y="2752164"/>
            <a:ext cx="9511553" cy="3793033"/>
          </a:xfrm>
        </p:spPr>
        <p:txBody>
          <a:bodyPr>
            <a:normAutofit/>
          </a:bodyPr>
          <a:lstStyle/>
          <a:p>
            <a:pPr marL="0" marR="365760" indent="0" algn="just">
              <a:lnSpc>
                <a:spcPct val="150000"/>
              </a:lnSpc>
              <a:buNone/>
            </a:pPr>
            <a:r>
              <a:rPr lang="en-US" sz="2800" b="1" dirty="0">
                <a:latin typeface="Times New Roman" panose="02020603050405020304" pitchFamily="18" charset="0"/>
                <a:ea typeface="Times New Roman" panose="02020603050405020304" pitchFamily="18" charset="0"/>
              </a:rPr>
              <a:t>Doctor Database</a:t>
            </a:r>
            <a:r>
              <a:rPr lang="en-US" sz="2800" b="1" dirty="0">
                <a:effectLst/>
                <a:latin typeface="Times New Roman" panose="02020603050405020304" pitchFamily="18" charset="0"/>
                <a:ea typeface="Times New Roman" panose="02020603050405020304" pitchFamily="18" charset="0"/>
              </a:rPr>
              <a:t> : </a:t>
            </a:r>
            <a:endParaRPr lang="en-IN" sz="2800" dirty="0">
              <a:effectLst/>
              <a:latin typeface="Times New Roman" panose="02020603050405020304" pitchFamily="18" charset="0"/>
              <a:ea typeface="Times New Roman" panose="02020603050405020304" pitchFamily="18" charset="0"/>
            </a:endParaRPr>
          </a:p>
          <a:p>
            <a:r>
              <a:rPr lang="en-US" sz="2400" dirty="0"/>
              <a:t>The next following page will be the Doctor Database. </a:t>
            </a:r>
          </a:p>
          <a:p>
            <a:r>
              <a:rPr lang="en-US" sz="2400" dirty="0"/>
              <a:t>This page is where the entire database of the doctors working in the hospital is present . </a:t>
            </a:r>
          </a:p>
          <a:p>
            <a:r>
              <a:rPr lang="en-US" sz="2400" dirty="0"/>
              <a:t>The Database include the doctors name, there specialized field, the working hours and their Doctors ID.</a:t>
            </a:r>
          </a:p>
          <a:p>
            <a:pPr marL="0" indent="0">
              <a:buNone/>
            </a:pPr>
            <a:endParaRPr lang="en-IN" sz="2400" dirty="0"/>
          </a:p>
        </p:txBody>
      </p:sp>
      <p:pic>
        <p:nvPicPr>
          <p:cNvPr id="8" name="Picture 7">
            <a:extLst>
              <a:ext uri="{FF2B5EF4-FFF2-40B4-BE49-F238E27FC236}">
                <a16:creationId xmlns:a16="http://schemas.microsoft.com/office/drawing/2014/main" id="{48552F00-58D4-B953-5D79-99B43FFEE6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7521" y="1362810"/>
            <a:ext cx="6656294" cy="1183166"/>
          </a:xfrm>
          <a:prstGeom prst="rect">
            <a:avLst/>
          </a:prstGeom>
        </p:spPr>
      </p:pic>
    </p:spTree>
    <p:extLst>
      <p:ext uri="{BB962C8B-B14F-4D97-AF65-F5344CB8AC3E}">
        <p14:creationId xmlns:p14="http://schemas.microsoft.com/office/powerpoint/2010/main" val="1702395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7104"/>
          </a:xfrm>
        </p:spPr>
        <p:txBody>
          <a:bodyPr>
            <a:normAutofit/>
          </a:bodyPr>
          <a:lstStyle/>
          <a:p>
            <a:pPr algn="ctr"/>
            <a:r>
              <a:rPr lang="en-US" altLang="en-US" b="1" dirty="0"/>
              <a:t>MODULE DESCRIPTION</a:t>
            </a:r>
            <a:endParaRPr lang="en-IN" altLang="en-US" b="1" dirty="0"/>
          </a:p>
        </p:txBody>
      </p:sp>
      <p:sp>
        <p:nvSpPr>
          <p:cNvPr id="4101" name="Slide Number Placeholder 4"/>
          <p:cNvSpPr>
            <a:spLocks noGrp="1"/>
          </p:cNvSpPr>
          <p:nvPr>
            <p:ph type="sldNum" sz="quarter" idx="12"/>
          </p:nvPr>
        </p:nvSpPr>
        <p:spPr bwMode="auto">
          <a:xfrm>
            <a:off x="8698865"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dirty="0">
                <a:solidFill>
                  <a:srgbClr val="898989"/>
                </a:solidFill>
                <a:latin typeface="Calibri" panose="020F0502020204030204" charset="0"/>
              </a:rPr>
              <a:t>6</a:t>
            </a:r>
          </a:p>
        </p:txBody>
      </p:sp>
      <p:sp>
        <p:nvSpPr>
          <p:cNvPr id="7" name="Content Placeholder 6">
            <a:extLst>
              <a:ext uri="{FF2B5EF4-FFF2-40B4-BE49-F238E27FC236}">
                <a16:creationId xmlns:a16="http://schemas.microsoft.com/office/drawing/2014/main" id="{E48D22F6-CCFC-CDFA-1F3A-81F1F75B8845}"/>
              </a:ext>
            </a:extLst>
          </p:cNvPr>
          <p:cNvSpPr>
            <a:spLocks noGrp="1"/>
          </p:cNvSpPr>
          <p:nvPr>
            <p:ph idx="1"/>
          </p:nvPr>
        </p:nvSpPr>
        <p:spPr>
          <a:xfrm>
            <a:off x="5056094" y="1462529"/>
            <a:ext cx="7055223" cy="4409786"/>
          </a:xfrm>
        </p:spPr>
        <p:txBody>
          <a:bodyPr>
            <a:normAutofit/>
          </a:bodyPr>
          <a:lstStyle/>
          <a:p>
            <a:pPr marL="0" indent="0">
              <a:buNone/>
            </a:pPr>
            <a:r>
              <a:rPr lang="en-US" sz="2400" b="1" dirty="0"/>
              <a:t>BED ALLOCATION:</a:t>
            </a:r>
          </a:p>
          <a:p>
            <a:r>
              <a:rPr lang="en-US" sz="2400" dirty="0"/>
              <a:t>The "Bed Availability" display makes it easy to see how many hospital beds are available. </a:t>
            </a:r>
          </a:p>
          <a:p>
            <a:r>
              <a:rPr lang="en-US" sz="2400" dirty="0"/>
              <a:t>The two primary metrics that are displayed are the total number of beds required and the total number of beds available.</a:t>
            </a:r>
          </a:p>
          <a:p>
            <a:r>
              <a:rPr lang="en-US" sz="2400" dirty="0"/>
              <a:t> These figures provide a quick summary of the hospital's capacity at any one time. </a:t>
            </a:r>
            <a:endParaRPr lang="en-IN" sz="2400" dirty="0"/>
          </a:p>
        </p:txBody>
      </p:sp>
      <p:pic>
        <p:nvPicPr>
          <p:cNvPr id="10" name="Picture 9">
            <a:extLst>
              <a:ext uri="{FF2B5EF4-FFF2-40B4-BE49-F238E27FC236}">
                <a16:creationId xmlns:a16="http://schemas.microsoft.com/office/drawing/2014/main" id="{2C11E519-FA5E-09C8-BAFA-8545CE81A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258" y="1571892"/>
            <a:ext cx="4693556" cy="1447800"/>
          </a:xfrm>
          <a:prstGeom prst="rect">
            <a:avLst/>
          </a:prstGeom>
        </p:spPr>
      </p:pic>
      <p:pic>
        <p:nvPicPr>
          <p:cNvPr id="13" name="Picture 12">
            <a:extLst>
              <a:ext uri="{FF2B5EF4-FFF2-40B4-BE49-F238E27FC236}">
                <a16:creationId xmlns:a16="http://schemas.microsoft.com/office/drawing/2014/main" id="{38DADAE1-A6FB-A611-3951-CFCD202008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730" y="3194223"/>
            <a:ext cx="4769224" cy="201427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A7DEC-2B84-141E-8E43-A9BBE7C49AF9}"/>
              </a:ext>
            </a:extLst>
          </p:cNvPr>
          <p:cNvSpPr>
            <a:spLocks noGrp="1"/>
          </p:cNvSpPr>
          <p:nvPr>
            <p:ph type="title"/>
          </p:nvPr>
        </p:nvSpPr>
        <p:spPr/>
        <p:txBody>
          <a:bodyPr>
            <a:normAutofit/>
          </a:bodyPr>
          <a:lstStyle/>
          <a:p>
            <a:r>
              <a:rPr lang="en-IN" sz="3600" dirty="0"/>
              <a:t>RESULTS</a:t>
            </a:r>
          </a:p>
        </p:txBody>
      </p:sp>
      <p:sp>
        <p:nvSpPr>
          <p:cNvPr id="6" name="TextBox 5">
            <a:extLst>
              <a:ext uri="{FF2B5EF4-FFF2-40B4-BE49-F238E27FC236}">
                <a16:creationId xmlns:a16="http://schemas.microsoft.com/office/drawing/2014/main" id="{A0D6CC7A-F1C6-0DEF-BC9F-2746552D6AC2}"/>
              </a:ext>
            </a:extLst>
          </p:cNvPr>
          <p:cNvSpPr txBox="1"/>
          <p:nvPr/>
        </p:nvSpPr>
        <p:spPr>
          <a:xfrm>
            <a:off x="4008986" y="5879068"/>
            <a:ext cx="6098720" cy="369332"/>
          </a:xfrm>
          <a:prstGeom prst="rect">
            <a:avLst/>
          </a:prstGeom>
          <a:noFill/>
        </p:spPr>
        <p:txBody>
          <a:bodyPr wrap="square">
            <a:spAutoFit/>
          </a:bodyPr>
          <a:lstStyle/>
          <a:p>
            <a:r>
              <a:rPr lang="en-IN" sz="1800" b="1" spc="-10" dirty="0">
                <a:effectLst/>
                <a:latin typeface="Times New Roman" panose="02020603050405020304" pitchFamily="18" charset="0"/>
                <a:ea typeface="Times New Roman" panose="02020603050405020304" pitchFamily="18" charset="0"/>
              </a:rPr>
              <a:t> </a:t>
            </a:r>
            <a:r>
              <a:rPr lang="en-US" b="1" spc="-10" dirty="0">
                <a:latin typeface="Times New Roman" panose="02020603050405020304" pitchFamily="18" charset="0"/>
                <a:ea typeface="Times New Roman" panose="02020603050405020304" pitchFamily="18" charset="0"/>
              </a:rPr>
              <a:t>HOME </a:t>
            </a:r>
            <a:r>
              <a:rPr lang="en-US" sz="1800" b="1" spc="-10" dirty="0">
                <a:effectLst/>
                <a:latin typeface="Times New Roman" panose="02020603050405020304" pitchFamily="18" charset="0"/>
                <a:ea typeface="Times New Roman" panose="02020603050405020304" pitchFamily="18" charset="0"/>
              </a:rPr>
              <a:t> PAGE</a:t>
            </a:r>
            <a:endParaRPr lang="en-IN" b="1" dirty="0"/>
          </a:p>
        </p:txBody>
      </p:sp>
      <p:pic>
        <p:nvPicPr>
          <p:cNvPr id="8" name="Content Placeholder 7">
            <a:extLst>
              <a:ext uri="{FF2B5EF4-FFF2-40B4-BE49-F238E27FC236}">
                <a16:creationId xmlns:a16="http://schemas.microsoft.com/office/drawing/2014/main" id="{E3479C86-6E06-EA6B-5849-51DCFEFD7C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3012" y="1362636"/>
            <a:ext cx="8903355" cy="4392705"/>
          </a:xfrm>
        </p:spPr>
      </p:pic>
    </p:spTree>
    <p:extLst>
      <p:ext uri="{BB962C8B-B14F-4D97-AF65-F5344CB8AC3E}">
        <p14:creationId xmlns:p14="http://schemas.microsoft.com/office/powerpoint/2010/main" val="91801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A7DEC-2B84-141E-8E43-A9BBE7C49AF9}"/>
              </a:ext>
            </a:extLst>
          </p:cNvPr>
          <p:cNvSpPr>
            <a:spLocks noGrp="1"/>
          </p:cNvSpPr>
          <p:nvPr>
            <p:ph type="title"/>
          </p:nvPr>
        </p:nvSpPr>
        <p:spPr/>
        <p:txBody>
          <a:bodyPr>
            <a:normAutofit/>
          </a:bodyPr>
          <a:lstStyle/>
          <a:p>
            <a:r>
              <a:rPr lang="en-IN" sz="3600" dirty="0"/>
              <a:t>RESULTS</a:t>
            </a:r>
          </a:p>
        </p:txBody>
      </p:sp>
      <p:sp>
        <p:nvSpPr>
          <p:cNvPr id="6" name="TextBox 5">
            <a:extLst>
              <a:ext uri="{FF2B5EF4-FFF2-40B4-BE49-F238E27FC236}">
                <a16:creationId xmlns:a16="http://schemas.microsoft.com/office/drawing/2014/main" id="{A0D6CC7A-F1C6-0DEF-BC9F-2746552D6AC2}"/>
              </a:ext>
            </a:extLst>
          </p:cNvPr>
          <p:cNvSpPr txBox="1"/>
          <p:nvPr/>
        </p:nvSpPr>
        <p:spPr>
          <a:xfrm>
            <a:off x="4000021" y="5993937"/>
            <a:ext cx="6098720" cy="400110"/>
          </a:xfrm>
          <a:prstGeom prst="rect">
            <a:avLst/>
          </a:prstGeom>
          <a:noFill/>
        </p:spPr>
        <p:txBody>
          <a:bodyPr wrap="square">
            <a:spAutoFit/>
          </a:bodyPr>
          <a:lstStyle/>
          <a:p>
            <a:r>
              <a:rPr lang="en-US" sz="2000" b="1" dirty="0"/>
              <a:t>Hospital Analysis</a:t>
            </a:r>
            <a:endParaRPr lang="en-IN" sz="2000" b="1" dirty="0"/>
          </a:p>
        </p:txBody>
      </p:sp>
      <p:pic>
        <p:nvPicPr>
          <p:cNvPr id="7" name="Content Placeholder 6">
            <a:extLst>
              <a:ext uri="{FF2B5EF4-FFF2-40B4-BE49-F238E27FC236}">
                <a16:creationId xmlns:a16="http://schemas.microsoft.com/office/drawing/2014/main" id="{9ED28C39-57B0-59B8-CA94-9E8FFF6120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1103" y="1488281"/>
            <a:ext cx="7848779" cy="4418076"/>
          </a:xfrm>
        </p:spPr>
      </p:pic>
    </p:spTree>
    <p:extLst>
      <p:ext uri="{BB962C8B-B14F-4D97-AF65-F5344CB8AC3E}">
        <p14:creationId xmlns:p14="http://schemas.microsoft.com/office/powerpoint/2010/main" val="636262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A7DEC-2B84-141E-8E43-A9BBE7C49AF9}"/>
              </a:ext>
            </a:extLst>
          </p:cNvPr>
          <p:cNvSpPr>
            <a:spLocks noGrp="1"/>
          </p:cNvSpPr>
          <p:nvPr>
            <p:ph type="title"/>
          </p:nvPr>
        </p:nvSpPr>
        <p:spPr/>
        <p:txBody>
          <a:bodyPr>
            <a:normAutofit/>
          </a:bodyPr>
          <a:lstStyle/>
          <a:p>
            <a:r>
              <a:rPr lang="en-IN" sz="3600" dirty="0"/>
              <a:t>RESULTS</a:t>
            </a:r>
          </a:p>
        </p:txBody>
      </p:sp>
      <p:sp>
        <p:nvSpPr>
          <p:cNvPr id="6" name="TextBox 5">
            <a:extLst>
              <a:ext uri="{FF2B5EF4-FFF2-40B4-BE49-F238E27FC236}">
                <a16:creationId xmlns:a16="http://schemas.microsoft.com/office/drawing/2014/main" id="{A0D6CC7A-F1C6-0DEF-BC9F-2746552D6AC2}"/>
              </a:ext>
            </a:extLst>
          </p:cNvPr>
          <p:cNvSpPr txBox="1"/>
          <p:nvPr/>
        </p:nvSpPr>
        <p:spPr>
          <a:xfrm>
            <a:off x="3677613" y="5879068"/>
            <a:ext cx="6098720" cy="369332"/>
          </a:xfrm>
          <a:prstGeom prst="rect">
            <a:avLst/>
          </a:prstGeom>
          <a:noFill/>
        </p:spPr>
        <p:txBody>
          <a:bodyPr wrap="square">
            <a:spAutoFit/>
          </a:bodyPr>
          <a:lstStyle/>
          <a:p>
            <a:r>
              <a:rPr lang="en-US" b="1" dirty="0">
                <a:latin typeface="Times New Roman" panose="02020603050405020304" pitchFamily="18" charset="0"/>
              </a:rPr>
              <a:t>Patient Database</a:t>
            </a:r>
            <a:endParaRPr lang="en-IN" dirty="0"/>
          </a:p>
        </p:txBody>
      </p:sp>
      <p:pic>
        <p:nvPicPr>
          <p:cNvPr id="8" name="Content Placeholder 7">
            <a:extLst>
              <a:ext uri="{FF2B5EF4-FFF2-40B4-BE49-F238E27FC236}">
                <a16:creationId xmlns:a16="http://schemas.microsoft.com/office/drawing/2014/main" id="{77190D3D-1BC1-D153-BBCB-2E89028A01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0629" y="1488281"/>
            <a:ext cx="7646195" cy="4277328"/>
          </a:xfrm>
        </p:spPr>
      </p:pic>
    </p:spTree>
    <p:extLst>
      <p:ext uri="{BB962C8B-B14F-4D97-AF65-F5344CB8AC3E}">
        <p14:creationId xmlns:p14="http://schemas.microsoft.com/office/powerpoint/2010/main" val="2651044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A7DEC-2B84-141E-8E43-A9BBE7C49AF9}"/>
              </a:ext>
            </a:extLst>
          </p:cNvPr>
          <p:cNvSpPr>
            <a:spLocks noGrp="1"/>
          </p:cNvSpPr>
          <p:nvPr>
            <p:ph type="title"/>
          </p:nvPr>
        </p:nvSpPr>
        <p:spPr/>
        <p:txBody>
          <a:bodyPr>
            <a:normAutofit/>
          </a:bodyPr>
          <a:lstStyle/>
          <a:p>
            <a:r>
              <a:rPr lang="en-IN" sz="3600" dirty="0"/>
              <a:t>RESULTS</a:t>
            </a:r>
          </a:p>
        </p:txBody>
      </p:sp>
      <p:sp>
        <p:nvSpPr>
          <p:cNvPr id="6" name="TextBox 5">
            <a:extLst>
              <a:ext uri="{FF2B5EF4-FFF2-40B4-BE49-F238E27FC236}">
                <a16:creationId xmlns:a16="http://schemas.microsoft.com/office/drawing/2014/main" id="{A0D6CC7A-F1C6-0DEF-BC9F-2746552D6AC2}"/>
              </a:ext>
            </a:extLst>
          </p:cNvPr>
          <p:cNvSpPr txBox="1"/>
          <p:nvPr/>
        </p:nvSpPr>
        <p:spPr>
          <a:xfrm>
            <a:off x="3570036" y="5879068"/>
            <a:ext cx="6098720" cy="369332"/>
          </a:xfrm>
          <a:prstGeom prst="rect">
            <a:avLst/>
          </a:prstGeom>
          <a:noFill/>
        </p:spPr>
        <p:txBody>
          <a:bodyPr wrap="square">
            <a:spAutoFit/>
          </a:bodyPr>
          <a:lstStyle/>
          <a:p>
            <a:r>
              <a:rPr lang="en-US" b="1" dirty="0"/>
              <a:t>Doctor Database</a:t>
            </a:r>
            <a:endParaRPr lang="en-IN" b="1" dirty="0"/>
          </a:p>
        </p:txBody>
      </p:sp>
      <p:pic>
        <p:nvPicPr>
          <p:cNvPr id="8" name="Content Placeholder 7">
            <a:extLst>
              <a:ext uri="{FF2B5EF4-FFF2-40B4-BE49-F238E27FC236}">
                <a16:creationId xmlns:a16="http://schemas.microsoft.com/office/drawing/2014/main" id="{2B829FDD-1BC3-6513-9CFB-22B38D558B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170" y="1335881"/>
            <a:ext cx="7682583" cy="4228742"/>
          </a:xfrm>
        </p:spPr>
      </p:pic>
    </p:spTree>
    <p:extLst>
      <p:ext uri="{BB962C8B-B14F-4D97-AF65-F5344CB8AC3E}">
        <p14:creationId xmlns:p14="http://schemas.microsoft.com/office/powerpoint/2010/main" val="3041446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A7DEC-2B84-141E-8E43-A9BBE7C49AF9}"/>
              </a:ext>
            </a:extLst>
          </p:cNvPr>
          <p:cNvSpPr>
            <a:spLocks noGrp="1"/>
          </p:cNvSpPr>
          <p:nvPr>
            <p:ph type="title"/>
          </p:nvPr>
        </p:nvSpPr>
        <p:spPr/>
        <p:txBody>
          <a:bodyPr>
            <a:normAutofit/>
          </a:bodyPr>
          <a:lstStyle/>
          <a:p>
            <a:r>
              <a:rPr lang="en-IN" sz="3600" dirty="0"/>
              <a:t>RESULTS</a:t>
            </a:r>
          </a:p>
        </p:txBody>
      </p:sp>
      <p:sp>
        <p:nvSpPr>
          <p:cNvPr id="6" name="TextBox 5">
            <a:extLst>
              <a:ext uri="{FF2B5EF4-FFF2-40B4-BE49-F238E27FC236}">
                <a16:creationId xmlns:a16="http://schemas.microsoft.com/office/drawing/2014/main" id="{A0D6CC7A-F1C6-0DEF-BC9F-2746552D6AC2}"/>
              </a:ext>
            </a:extLst>
          </p:cNvPr>
          <p:cNvSpPr txBox="1"/>
          <p:nvPr/>
        </p:nvSpPr>
        <p:spPr>
          <a:xfrm>
            <a:off x="3515927" y="6063734"/>
            <a:ext cx="6098720" cy="369332"/>
          </a:xfrm>
          <a:prstGeom prst="rect">
            <a:avLst/>
          </a:prstGeom>
          <a:noFill/>
        </p:spPr>
        <p:txBody>
          <a:bodyPr wrap="square">
            <a:spAutoFit/>
          </a:bodyPr>
          <a:lstStyle/>
          <a:p>
            <a:r>
              <a:rPr lang="en-US" b="1" dirty="0"/>
              <a:t>Bed Allocation</a:t>
            </a:r>
            <a:endParaRPr lang="en-IN" b="1" dirty="0"/>
          </a:p>
        </p:txBody>
      </p:sp>
      <p:pic>
        <p:nvPicPr>
          <p:cNvPr id="8" name="Content Placeholder 7">
            <a:extLst>
              <a:ext uri="{FF2B5EF4-FFF2-40B4-BE49-F238E27FC236}">
                <a16:creationId xmlns:a16="http://schemas.microsoft.com/office/drawing/2014/main" id="{BC064586-D0CC-BF07-8999-C1F7F09D0F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7133" y="1380566"/>
            <a:ext cx="7916113" cy="4455272"/>
          </a:xfrm>
        </p:spPr>
      </p:pic>
    </p:spTree>
    <p:extLst>
      <p:ext uri="{BB962C8B-B14F-4D97-AF65-F5344CB8AC3E}">
        <p14:creationId xmlns:p14="http://schemas.microsoft.com/office/powerpoint/2010/main" val="2712678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D9116-D916-A134-A935-C735AA0EE46C}"/>
              </a:ext>
            </a:extLst>
          </p:cNvPr>
          <p:cNvSpPr>
            <a:spLocks noGrp="1"/>
          </p:cNvSpPr>
          <p:nvPr>
            <p:ph type="title"/>
          </p:nvPr>
        </p:nvSpPr>
        <p:spPr>
          <a:xfrm>
            <a:off x="677334" y="609600"/>
            <a:ext cx="8596668" cy="770965"/>
          </a:xfrm>
        </p:spPr>
        <p:txBody>
          <a:bodyPr>
            <a:normAutofit fontScale="90000"/>
          </a:bodyPr>
          <a:lstStyle/>
          <a:p>
            <a:r>
              <a:rPr lang="en-US" dirty="0"/>
              <a:t>RESULTS</a:t>
            </a:r>
            <a:br>
              <a:rPr lang="en-US" dirty="0"/>
            </a:br>
            <a:endParaRPr lang="en-IN" dirty="0"/>
          </a:p>
        </p:txBody>
      </p:sp>
      <p:pic>
        <p:nvPicPr>
          <p:cNvPr id="4" name="Picture 3">
            <a:extLst>
              <a:ext uri="{FF2B5EF4-FFF2-40B4-BE49-F238E27FC236}">
                <a16:creationId xmlns:a16="http://schemas.microsoft.com/office/drawing/2014/main" id="{6DCBA1B7-256A-B010-8E38-952C6901F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0188" y="1380565"/>
            <a:ext cx="8417859" cy="4644336"/>
          </a:xfrm>
          <a:prstGeom prst="rect">
            <a:avLst/>
          </a:prstGeom>
        </p:spPr>
      </p:pic>
    </p:spTree>
    <p:extLst>
      <p:ext uri="{BB962C8B-B14F-4D97-AF65-F5344CB8AC3E}">
        <p14:creationId xmlns:p14="http://schemas.microsoft.com/office/powerpoint/2010/main" val="4007021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8" name="Title 1"/>
          <p:cNvSpPr>
            <a:spLocks noGrp="1"/>
          </p:cNvSpPr>
          <p:nvPr>
            <p:ph type="title"/>
          </p:nvPr>
        </p:nvSpPr>
        <p:spPr>
          <a:xfrm>
            <a:off x="-185195" y="90487"/>
            <a:ext cx="12192000" cy="590550"/>
          </a:xfrm>
        </p:spPr>
        <p:txBody>
          <a:bodyPr>
            <a:normAutofit/>
          </a:bodyPr>
          <a:lstStyle/>
          <a:p>
            <a:pPr algn="ctr" eaLnBrk="1" hangingPunct="1"/>
            <a:r>
              <a:rPr lang="en-IN" altLang="en-US" sz="3200" b="1" dirty="0">
                <a:latin typeface="Times New Roman" panose="02020603050405020304" pitchFamily="18" charset="0"/>
                <a:cs typeface="Times New Roman" panose="02020603050405020304" pitchFamily="18" charset="0"/>
              </a:rPr>
              <a:t>ABSTRACT</a:t>
            </a:r>
            <a:endParaRPr lang="en-US" altLang="en-US" sz="3200"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264160" y="734695"/>
            <a:ext cx="11177905" cy="5621655"/>
          </a:xfrm>
        </p:spPr>
        <p:txBody>
          <a:bodyPr>
            <a:noAutofit/>
          </a:bodyPr>
          <a:lstStyle/>
          <a:p>
            <a:pPr marL="0" indent="0" algn="just">
              <a:lnSpc>
                <a:spcPct val="150000"/>
              </a:lnSpc>
              <a:buNone/>
            </a:pPr>
            <a:r>
              <a:rPr lang="en-US" sz="2400" kern="100" dirty="0">
                <a:effectLst/>
                <a:latin typeface="Times New Roman" panose="02020603050405020304" pitchFamily="18" charset="0"/>
                <a:ea typeface="Arial" panose="020B0604020202020204" pitchFamily="34" charset="0"/>
              </a:rPr>
              <a:t>• Massive hospital data (EHRs, billing, labs) holds the potential for better care, resource allocation, and efficiency.</a:t>
            </a:r>
          </a:p>
          <a:p>
            <a:pPr marL="0" indent="0" algn="just">
              <a:lnSpc>
                <a:spcPct val="150000"/>
              </a:lnSpc>
              <a:buNone/>
            </a:pPr>
            <a:r>
              <a:rPr lang="en-US" sz="2400" kern="100" dirty="0">
                <a:effectLst/>
                <a:latin typeface="Times New Roman" panose="02020603050405020304" pitchFamily="18" charset="0"/>
                <a:ea typeface="Arial" panose="020B0604020202020204" pitchFamily="34" charset="0"/>
              </a:rPr>
              <a:t>• Power BI unlocks this potential by connecting to healthcare data and creating clear visualizations.</a:t>
            </a:r>
          </a:p>
          <a:p>
            <a:pPr marL="0" indent="0" algn="just">
              <a:lnSpc>
                <a:spcPct val="150000"/>
              </a:lnSpc>
              <a:buNone/>
            </a:pPr>
            <a:r>
              <a:rPr lang="en-US" sz="2400" kern="100" dirty="0">
                <a:effectLst/>
                <a:latin typeface="Times New Roman" panose="02020603050405020304" pitchFamily="18" charset="0"/>
                <a:ea typeface="Arial" panose="020B0604020202020204" pitchFamily="34" charset="0"/>
              </a:rPr>
              <a:t>• User-friendly dashboards and reports make it easy to analyze trends and gain insights.</a:t>
            </a:r>
          </a:p>
          <a:p>
            <a:pPr marL="0" indent="0" algn="just">
              <a:lnSpc>
                <a:spcPct val="150000"/>
              </a:lnSpc>
              <a:buNone/>
            </a:pPr>
            <a:r>
              <a:rPr lang="en-US" sz="2400" kern="100" dirty="0">
                <a:effectLst/>
                <a:latin typeface="Times New Roman" panose="02020603050405020304" pitchFamily="18" charset="0"/>
                <a:ea typeface="Arial" panose="020B0604020202020204" pitchFamily="34" charset="0"/>
              </a:rPr>
              <a:t>• This translates to better patient care, smarter resource use, and a more efficient healthcare system</a:t>
            </a:r>
            <a:r>
              <a:rPr lang="en-US" sz="2000" kern="100" dirty="0">
                <a:effectLst/>
                <a:latin typeface="Times New Roman" panose="02020603050405020304" pitchFamily="18" charset="0"/>
                <a:ea typeface="Arial" panose="020B0604020202020204" pitchFamily="34" charset="0"/>
              </a:rPr>
              <a:t>.</a:t>
            </a:r>
            <a:endParaRPr lang="en-IN" sz="2000" kern="100" dirty="0">
              <a:effectLst/>
              <a:latin typeface="Times New Roman" panose="02020603050405020304" pitchFamily="18" charset="0"/>
              <a:ea typeface="Arial" panose="020B0604020202020204" pitchFamily="34" charset="0"/>
            </a:endParaRPr>
          </a:p>
        </p:txBody>
      </p:sp>
      <p:sp>
        <p:nvSpPr>
          <p:cNvPr id="4101" name="Slide Number Placeholder 4"/>
          <p:cNvSpPr>
            <a:spLocks noGrp="1"/>
          </p:cNvSpPr>
          <p:nvPr>
            <p:ph type="sldNum" sz="quarter" idx="12"/>
          </p:nvPr>
        </p:nvSpPr>
        <p:spPr bwMode="auto">
          <a:xfrm>
            <a:off x="8698865"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dirty="0">
                <a:solidFill>
                  <a:srgbClr val="898989"/>
                </a:solidFill>
                <a:latin typeface="Calibri" panose="020F0502020204030204" charset="0"/>
              </a:rPr>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B4961-AC97-6F64-ECCB-8DFEB37A747B}"/>
              </a:ext>
            </a:extLst>
          </p:cNvPr>
          <p:cNvSpPr>
            <a:spLocks noGrp="1"/>
          </p:cNvSpPr>
          <p:nvPr>
            <p:ph type="title"/>
          </p:nvPr>
        </p:nvSpPr>
        <p:spPr>
          <a:xfrm>
            <a:off x="677334" y="609600"/>
            <a:ext cx="8596668" cy="681318"/>
          </a:xfrm>
        </p:spPr>
        <p:txBody>
          <a:bodyPr/>
          <a:lstStyle/>
          <a:p>
            <a:r>
              <a:rPr lang="en-US" dirty="0"/>
              <a:t>RESULTS</a:t>
            </a:r>
            <a:endParaRPr lang="en-IN" dirty="0"/>
          </a:p>
        </p:txBody>
      </p:sp>
      <p:pic>
        <p:nvPicPr>
          <p:cNvPr id="4" name="Picture 3">
            <a:extLst>
              <a:ext uri="{FF2B5EF4-FFF2-40B4-BE49-F238E27FC236}">
                <a16:creationId xmlns:a16="http://schemas.microsoft.com/office/drawing/2014/main" id="{847F20EE-908B-0013-82C7-E389248575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290918"/>
            <a:ext cx="9658972" cy="5059451"/>
          </a:xfrm>
          <a:prstGeom prst="rect">
            <a:avLst/>
          </a:prstGeom>
        </p:spPr>
      </p:pic>
    </p:spTree>
    <p:extLst>
      <p:ext uri="{BB962C8B-B14F-4D97-AF65-F5344CB8AC3E}">
        <p14:creationId xmlns:p14="http://schemas.microsoft.com/office/powerpoint/2010/main" val="1782439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587E0-D905-23C2-2482-3473AF632D1D}"/>
              </a:ext>
            </a:extLst>
          </p:cNvPr>
          <p:cNvSpPr>
            <a:spLocks noGrp="1"/>
          </p:cNvSpPr>
          <p:nvPr>
            <p:ph type="title"/>
          </p:nvPr>
        </p:nvSpPr>
        <p:spPr/>
        <p:txBody>
          <a:bodyPr>
            <a:normAutofit/>
          </a:bodyPr>
          <a:lstStyle/>
          <a:p>
            <a:r>
              <a:rPr lang="en-IN" sz="3600" b="1" dirty="0"/>
              <a:t>								CONCLUSION</a:t>
            </a:r>
          </a:p>
        </p:txBody>
      </p:sp>
      <p:sp>
        <p:nvSpPr>
          <p:cNvPr id="3" name="Content Placeholder 2">
            <a:extLst>
              <a:ext uri="{FF2B5EF4-FFF2-40B4-BE49-F238E27FC236}">
                <a16:creationId xmlns:a16="http://schemas.microsoft.com/office/drawing/2014/main" id="{037BCFF8-B138-6FCC-1131-B4F9964C5B8E}"/>
              </a:ext>
            </a:extLst>
          </p:cNvPr>
          <p:cNvSpPr>
            <a:spLocks noGrp="1"/>
          </p:cNvSpPr>
          <p:nvPr>
            <p:ph idx="1"/>
          </p:nvPr>
        </p:nvSpPr>
        <p:spPr>
          <a:xfrm>
            <a:off x="838200" y="1455576"/>
            <a:ext cx="10515600" cy="4721387"/>
          </a:xfrm>
        </p:spPr>
        <p:txBody>
          <a:bodyPr/>
          <a:lstStyle/>
          <a:p>
            <a:pPr marL="0" indent="0" algn="just">
              <a:buNone/>
            </a:pPr>
            <a:r>
              <a:rPr lang="en-US" sz="2400" dirty="0">
                <a:effectLst/>
                <a:latin typeface="Times New Roman" panose="02020603050405020304" pitchFamily="18" charset="0"/>
                <a:ea typeface="Times New Roman" panose="02020603050405020304" pitchFamily="18" charset="0"/>
              </a:rPr>
              <a:t>Power BI dashboards transformed hospital operations in this project (under 150 words). Anonymized patient data drives better care decisions. Key features include:</a:t>
            </a:r>
          </a:p>
          <a:p>
            <a:pPr algn="just">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Emergency contact dashboard for faster response.</a:t>
            </a:r>
          </a:p>
          <a:p>
            <a:pPr algn="just">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Doctor schedule dashboard for optimized scheduling. Real-time bed availability for efficient placement. Patient appointment request dashboard (potential streamlining).</a:t>
            </a:r>
          </a:p>
          <a:p>
            <a:pPr algn="just">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These interconnected dashboards empower staff, improve resource allocation, and enhance the patient experience, leading to a more efficient healthcare system.</a:t>
            </a:r>
            <a:endParaRPr lang="en-IN" dirty="0"/>
          </a:p>
        </p:txBody>
      </p:sp>
    </p:spTree>
    <p:extLst>
      <p:ext uri="{BB962C8B-B14F-4D97-AF65-F5344CB8AC3E}">
        <p14:creationId xmlns:p14="http://schemas.microsoft.com/office/powerpoint/2010/main" val="944891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8" name="Title 1"/>
          <p:cNvSpPr>
            <a:spLocks noGrp="1"/>
          </p:cNvSpPr>
          <p:nvPr>
            <p:ph type="title"/>
          </p:nvPr>
        </p:nvSpPr>
        <p:spPr>
          <a:xfrm>
            <a:off x="-185195" y="90487"/>
            <a:ext cx="12192000" cy="590550"/>
          </a:xfrm>
        </p:spPr>
        <p:txBody>
          <a:bodyPr>
            <a:normAutofit/>
          </a:bodyPr>
          <a:lstStyle/>
          <a:p>
            <a:pPr algn="ctr" eaLnBrk="1" hangingPunct="1"/>
            <a:r>
              <a:rPr sz="2400" b="1" dirty="0">
                <a:latin typeface="Times New Roman" panose="02020603050405020304"/>
                <a:ea typeface="Times New Roman" panose="02020603050405020304"/>
                <a:cs typeface="Times New Roman" panose="02020603050405020304"/>
                <a:sym typeface="Times New Roman" panose="02020603050405020304"/>
              </a:rPr>
              <a:t>REFERENCES</a:t>
            </a:r>
          </a:p>
        </p:txBody>
      </p:sp>
      <p:sp>
        <p:nvSpPr>
          <p:cNvPr id="5" name="Content Placeholder 4"/>
          <p:cNvSpPr>
            <a:spLocks noGrp="1"/>
          </p:cNvSpPr>
          <p:nvPr>
            <p:ph idx="1"/>
          </p:nvPr>
        </p:nvSpPr>
        <p:spPr>
          <a:xfrm>
            <a:off x="264160" y="734695"/>
            <a:ext cx="11177905" cy="5621655"/>
          </a:xfrm>
        </p:spPr>
        <p:txBody>
          <a:bodyPr>
            <a:noAutofit/>
          </a:bodyPr>
          <a:lstStyle/>
          <a:p>
            <a:pPr marL="0" indent="0" algn="just">
              <a:lnSpc>
                <a:spcPct val="150000"/>
              </a:lnSpc>
              <a:buNone/>
            </a:pPr>
            <a:r>
              <a:rPr lang="en-US" sz="2800" b="1" kern="100" dirty="0" err="1">
                <a:effectLst/>
                <a:latin typeface="Times New Roman" panose="02020603050405020304" pitchFamily="18" charset="0"/>
                <a:ea typeface="Arial" panose="020B0604020202020204" pitchFamily="34" charset="0"/>
              </a:rPr>
              <a:t>Github</a:t>
            </a:r>
            <a:r>
              <a:rPr lang="en-US" sz="2800" b="1" kern="100" dirty="0">
                <a:effectLst/>
                <a:latin typeface="Times New Roman" panose="02020603050405020304" pitchFamily="18" charset="0"/>
                <a:ea typeface="Arial" panose="020B0604020202020204" pitchFamily="34" charset="0"/>
              </a:rPr>
              <a:t> link:</a:t>
            </a:r>
          </a:p>
          <a:p>
            <a:pPr marL="0" indent="0" algn="just">
              <a:lnSpc>
                <a:spcPct val="150000"/>
              </a:lnSpc>
              <a:buNone/>
            </a:pPr>
            <a:r>
              <a:rPr lang="en-US" sz="2400" kern="100" dirty="0">
                <a:solidFill>
                  <a:schemeClr val="accent1">
                    <a:lumMod val="40000"/>
                    <a:lumOff val="60000"/>
                  </a:schemeClr>
                </a:solidFill>
                <a:latin typeface="Times New Roman" panose="02020603050405020304" pitchFamily="18" charset="0"/>
                <a:ea typeface="Arial" panose="020B0604020202020204" pitchFamily="34" charset="0"/>
              </a:rPr>
              <a:t>     https://github.com/Joshita98/210701098-CS19621-PRIEE</a:t>
            </a:r>
          </a:p>
          <a:p>
            <a:pPr marL="0" indent="0" algn="just">
              <a:lnSpc>
                <a:spcPct val="150000"/>
              </a:lnSpc>
              <a:buNone/>
            </a:pPr>
            <a:r>
              <a:rPr lang="en-US" sz="2800" kern="100" dirty="0">
                <a:effectLst/>
                <a:latin typeface="Times New Roman" panose="02020603050405020304" pitchFamily="18" charset="0"/>
                <a:ea typeface="Arial" panose="020B0604020202020204" pitchFamily="34" charset="0"/>
              </a:rPr>
              <a:t>References:</a:t>
            </a:r>
          </a:p>
          <a:p>
            <a:pPr algn="just">
              <a:lnSpc>
                <a:spcPct val="150000"/>
              </a:lnSpc>
              <a:buFont typeface="Wingdings" panose="05000000000000000000" pitchFamily="2" charset="2"/>
              <a:buChar char="Ø"/>
            </a:pPr>
            <a:r>
              <a:rPr lang="en-US" sz="2400" kern="100" dirty="0">
                <a:solidFill>
                  <a:schemeClr val="accent1">
                    <a:lumMod val="40000"/>
                    <a:lumOff val="60000"/>
                  </a:schemeClr>
                </a:solidFill>
                <a:latin typeface="Times New Roman" panose="02020603050405020304" pitchFamily="18" charset="0"/>
                <a:ea typeface="Arial" panose="020B0604020202020204" pitchFamily="34" charset="0"/>
                <a:hlinkClick r:id="rId2">
                  <a:extLst>
                    <a:ext uri="{A12FA001-AC4F-418D-AE19-62706E023703}">
                      <ahyp:hlinkClr xmlns:ahyp="http://schemas.microsoft.com/office/drawing/2018/hyperlinkcolor" val="tx"/>
                    </a:ext>
                  </a:extLst>
                </a:hlinkClick>
              </a:rPr>
              <a:t>https://www.sciencedirect.com/science/article/pii/S2666603022000069</a:t>
            </a:r>
          </a:p>
          <a:p>
            <a:pPr algn="just">
              <a:lnSpc>
                <a:spcPct val="150000"/>
              </a:lnSpc>
              <a:buFont typeface="Wingdings" panose="05000000000000000000" pitchFamily="2" charset="2"/>
              <a:buChar char="Ø"/>
            </a:pPr>
            <a:r>
              <a:rPr lang="en-US" sz="2400" kern="100" dirty="0">
                <a:solidFill>
                  <a:schemeClr val="accent2">
                    <a:lumMod val="40000"/>
                    <a:lumOff val="60000"/>
                  </a:schemeClr>
                </a:solidFill>
                <a:latin typeface="Times New Roman" panose="02020603050405020304" pitchFamily="18" charset="0"/>
                <a:ea typeface="Arial" panose="020B0604020202020204" pitchFamily="34" charset="0"/>
                <a:hlinkClick r:id="rId3">
                  <a:extLst>
                    <a:ext uri="{A12FA001-AC4F-418D-AE19-62706E023703}">
                      <ahyp:hlinkClr xmlns:ahyp="http://schemas.microsoft.com/office/drawing/2018/hyperlinkcolor" val="tx"/>
                    </a:ext>
                  </a:extLst>
                </a:hlinkClick>
              </a:rPr>
              <a:t>https://www.taylorfrancis.com/chapters/edit/10.1201/9781003185246-10</a:t>
            </a:r>
            <a:r>
              <a:rPr lang="en-US" sz="2400" kern="100" dirty="0">
                <a:solidFill>
                  <a:srgbClr val="6B9F25"/>
                </a:solidFill>
                <a:latin typeface="Times New Roman" panose="02020603050405020304" pitchFamily="18" charset="0"/>
                <a:ea typeface="Arial" panose="020B0604020202020204" pitchFamily="34" charset="0"/>
                <a:hlinkClick r:id="rId3">
                  <a:extLst>
                    <a:ext uri="{A12FA001-AC4F-418D-AE19-62706E023703}">
                      <ahyp:hlinkClr xmlns:ahyp="http://schemas.microsoft.com/office/drawing/2018/hyperlinkcolor" val="tx"/>
                    </a:ext>
                  </a:extLst>
                </a:hlinkClick>
              </a:rPr>
              <a:t>/</a:t>
            </a:r>
            <a:r>
              <a:rPr lang="en-US" sz="2400" kern="100" dirty="0">
                <a:solidFill>
                  <a:schemeClr val="accent1">
                    <a:lumMod val="40000"/>
                    <a:lumOff val="60000"/>
                  </a:schemeClr>
                </a:solidFill>
                <a:latin typeface="Times New Roman" panose="02020603050405020304" pitchFamily="18" charset="0"/>
                <a:ea typeface="Arial" panose="020B0604020202020204" pitchFamily="34" charset="0"/>
                <a:hlinkClick r:id="rId3">
                  <a:extLst>
                    <a:ext uri="{A12FA001-AC4F-418D-AE19-62706E023703}">
                      <ahyp:hlinkClr xmlns:ahyp="http://schemas.microsoft.com/office/drawing/2018/hyperlinkcolor" val="tx"/>
                    </a:ext>
                  </a:extLst>
                </a:hlinkClick>
              </a:rPr>
              <a:t>healthcare-data-analytics-using-business-intelligence-tool-annapurani-poovammal-ruvinga-ibrahim-venkat</a:t>
            </a:r>
            <a:endParaRPr lang="en-US" sz="2400" kern="100" dirty="0">
              <a:solidFill>
                <a:schemeClr val="accent1">
                  <a:lumMod val="40000"/>
                  <a:lumOff val="60000"/>
                </a:schemeClr>
              </a:solidFill>
              <a:latin typeface="Times New Roman" panose="02020603050405020304" pitchFamily="18" charset="0"/>
              <a:ea typeface="Arial" panose="020B0604020202020204" pitchFamily="34" charset="0"/>
            </a:endParaRPr>
          </a:p>
          <a:p>
            <a:pPr algn="just">
              <a:lnSpc>
                <a:spcPct val="150000"/>
              </a:lnSpc>
              <a:buFont typeface="Wingdings" panose="05000000000000000000" pitchFamily="2" charset="2"/>
              <a:buChar char="Ø"/>
            </a:pPr>
            <a:r>
              <a:rPr lang="en-US" sz="2400" u="sng" kern="100" dirty="0">
                <a:solidFill>
                  <a:schemeClr val="accent2">
                    <a:lumMod val="40000"/>
                    <a:lumOff val="60000"/>
                  </a:schemeClr>
                </a:solidFill>
                <a:latin typeface="Times New Roman" panose="02020603050405020304" pitchFamily="18" charset="0"/>
                <a:ea typeface="Arial" panose="020B0604020202020204" pitchFamily="34" charset="0"/>
              </a:rPr>
              <a:t>https://www.researchgate.net/publication/356809684_An_Automated_Dashboard_to_Improve_Laboratory_COVID-19_Diagnostics_Management</a:t>
            </a:r>
          </a:p>
          <a:p>
            <a:pPr marL="0" indent="0" algn="just">
              <a:lnSpc>
                <a:spcPct val="150000"/>
              </a:lnSpc>
              <a:buNone/>
            </a:pPr>
            <a:r>
              <a:rPr lang="en-US" sz="2800" kern="100" dirty="0">
                <a:effectLst/>
                <a:latin typeface="Times New Roman" panose="02020603050405020304" pitchFamily="18" charset="0"/>
                <a:ea typeface="Arial" panose="020B0604020202020204" pitchFamily="34" charset="0"/>
              </a:rPr>
              <a:t>                             </a:t>
            </a:r>
          </a:p>
        </p:txBody>
      </p:sp>
      <p:sp>
        <p:nvSpPr>
          <p:cNvPr id="4101" name="Slide Number Placeholder 4"/>
          <p:cNvSpPr>
            <a:spLocks noGrp="1"/>
          </p:cNvSpPr>
          <p:nvPr>
            <p:ph type="sldNum" sz="quarter" idx="12"/>
          </p:nvPr>
        </p:nvSpPr>
        <p:spPr bwMode="auto">
          <a:xfrm>
            <a:off x="8698865"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dirty="0">
                <a:solidFill>
                  <a:srgbClr val="898989"/>
                </a:solidFill>
                <a:latin typeface="Calibri" panose="020F0502020204030204" charset="0"/>
              </a:rPr>
              <a:t>10</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6"/>
          <p:cNvSpPr/>
          <p:nvPr/>
        </p:nvSpPr>
        <p:spPr>
          <a:xfrm>
            <a:off x="3126749" y="2374650"/>
            <a:ext cx="6073500" cy="1569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600"/>
              <a:buFont typeface="Arial" panose="020B0604020202020204"/>
              <a:buNone/>
            </a:pPr>
            <a:r>
              <a:rPr lang="en-US" sz="9600" i="0" u="none" strike="noStrike" cap="none" dirty="0">
                <a:solidFill>
                  <a:schemeClr val="accent1">
                    <a:lumMod val="40000"/>
                    <a:lumOff val="60000"/>
                  </a:schemeClr>
                </a:solidFill>
                <a:latin typeface="Times New Roman" panose="02020603050405020304"/>
                <a:ea typeface="Times New Roman" panose="02020603050405020304"/>
                <a:cs typeface="Times New Roman" panose="02020603050405020304"/>
                <a:sym typeface="Times New Roman" panose="02020603050405020304"/>
              </a:rPr>
              <a:t>Thank You</a:t>
            </a:r>
            <a:endParaRPr sz="1400" i="0" u="none" strike="noStrike" cap="none" dirty="0">
              <a:solidFill>
                <a:schemeClr val="accent1">
                  <a:lumMod val="40000"/>
                  <a:lumOff val="60000"/>
                </a:schemeClr>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8" name="Title 1"/>
          <p:cNvSpPr>
            <a:spLocks noGrp="1"/>
          </p:cNvSpPr>
          <p:nvPr>
            <p:ph type="title"/>
          </p:nvPr>
        </p:nvSpPr>
        <p:spPr>
          <a:xfrm>
            <a:off x="-185195" y="90487"/>
            <a:ext cx="12192000" cy="590550"/>
          </a:xfrm>
        </p:spPr>
        <p:txBody>
          <a:bodyPr>
            <a:normAutofit/>
          </a:bodyPr>
          <a:lstStyle/>
          <a:p>
            <a:pPr algn="ctr" eaLnBrk="1" hangingPunct="1"/>
            <a:r>
              <a:rPr sz="3200" b="1" dirty="0">
                <a:latin typeface="Times New Roman" panose="02020603050405020304"/>
                <a:ea typeface="Times New Roman" panose="02020603050405020304"/>
                <a:cs typeface="Times New Roman" panose="02020603050405020304"/>
                <a:sym typeface="Times New Roman" panose="02020603050405020304"/>
              </a:rPr>
              <a:t>PROBLEM STATEMENT</a:t>
            </a:r>
          </a:p>
        </p:txBody>
      </p:sp>
      <p:sp>
        <p:nvSpPr>
          <p:cNvPr id="5" name="Content Placeholder 4"/>
          <p:cNvSpPr>
            <a:spLocks noGrp="1"/>
          </p:cNvSpPr>
          <p:nvPr>
            <p:ph idx="1"/>
          </p:nvPr>
        </p:nvSpPr>
        <p:spPr>
          <a:xfrm>
            <a:off x="264160" y="734695"/>
            <a:ext cx="11177905" cy="5621655"/>
          </a:xfrm>
        </p:spPr>
        <p:txBody>
          <a:bodyPr>
            <a:noAutofit/>
          </a:bodyPr>
          <a:lstStyle/>
          <a:p>
            <a:pPr marL="0" indent="0" algn="just">
              <a:lnSpc>
                <a:spcPct val="150000"/>
              </a:lnSpc>
              <a:buNone/>
            </a:pPr>
            <a:r>
              <a:rPr lang="en-IN" sz="2200" kern="100" dirty="0">
                <a:effectLst/>
                <a:latin typeface="Times New Roman" panose="02020603050405020304" pitchFamily="18" charset="0"/>
                <a:ea typeface="Arial" panose="020B0604020202020204" pitchFamily="34" charset="0"/>
              </a:rPr>
              <a:t> </a:t>
            </a:r>
            <a:r>
              <a:rPr lang="en-US" sz="2200" kern="100" dirty="0">
                <a:effectLst/>
                <a:latin typeface="Times New Roman" panose="02020603050405020304" pitchFamily="18" charset="0"/>
                <a:ea typeface="Arial" panose="020B0604020202020204" pitchFamily="34" charset="0"/>
              </a:rPr>
              <a:t> Hospitals are drowning in data silos. Valuable information like patient trends, doctor schedules, and bed availability are trapped in separate systems, preventing a holistic view. </a:t>
            </a:r>
          </a:p>
          <a:p>
            <a:pPr marL="0" indent="0" algn="just">
              <a:lnSpc>
                <a:spcPct val="150000"/>
              </a:lnSpc>
              <a:buNone/>
            </a:pPr>
            <a:r>
              <a:rPr lang="en-US" sz="2200" kern="100" dirty="0">
                <a:effectLst/>
                <a:latin typeface="Times New Roman" panose="02020603050405020304" pitchFamily="18" charset="0"/>
                <a:ea typeface="Arial" panose="020B0604020202020204" pitchFamily="34" charset="0"/>
              </a:rPr>
              <a:t>• The lack of a clear picture of bed occupancy makes it challenging to place patients effectively and allocate resources appropriately. In worst-case scenarios, this can lead to delays and bottlenecks in patient care.• Similarly, fragmented doctor scheduling data can confuse and extend patient wait times. Streamlining this information allows for better coordination and potentially shorter waiting periods.</a:t>
            </a:r>
          </a:p>
          <a:p>
            <a:pPr marL="0" indent="0" algn="just">
              <a:lnSpc>
                <a:spcPct val="150000"/>
              </a:lnSpc>
              <a:buNone/>
            </a:pPr>
            <a:r>
              <a:rPr lang="en-US" sz="2200" kern="100" dirty="0">
                <a:effectLst/>
                <a:latin typeface="Times New Roman" panose="02020603050405020304" pitchFamily="18" charset="0"/>
                <a:ea typeface="Arial" panose="020B0604020202020204" pitchFamily="34" charset="0"/>
              </a:rPr>
              <a:t>• Most importantly, disconnected patient data makes it difficult for healthcare professionals to identify trends and patterns in care. This can hinder the ability to improve treatment regimens and ultimately patient outcomes.</a:t>
            </a:r>
            <a:endParaRPr lang="en-IN" sz="2200" kern="100" dirty="0">
              <a:effectLst/>
              <a:latin typeface="Times New Roman" panose="02020603050405020304" pitchFamily="18" charset="0"/>
              <a:ea typeface="Arial" panose="020B0604020202020204" pitchFamily="34" charset="0"/>
            </a:endParaRPr>
          </a:p>
        </p:txBody>
      </p:sp>
      <p:sp>
        <p:nvSpPr>
          <p:cNvPr id="4101" name="Slide Number Placeholder 4"/>
          <p:cNvSpPr>
            <a:spLocks noGrp="1"/>
          </p:cNvSpPr>
          <p:nvPr>
            <p:ph type="sldNum" sz="quarter" idx="12"/>
          </p:nvPr>
        </p:nvSpPr>
        <p:spPr bwMode="auto">
          <a:xfrm>
            <a:off x="8698865"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dirty="0">
                <a:solidFill>
                  <a:srgbClr val="898989"/>
                </a:solidFill>
                <a:latin typeface="Calibri" panose="020F0502020204030204" charset="0"/>
              </a:rPr>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8" name="Title 1"/>
          <p:cNvSpPr>
            <a:spLocks noGrp="1"/>
          </p:cNvSpPr>
          <p:nvPr>
            <p:ph type="title"/>
          </p:nvPr>
        </p:nvSpPr>
        <p:spPr>
          <a:xfrm>
            <a:off x="-185195" y="90487"/>
            <a:ext cx="12192000" cy="590550"/>
          </a:xfrm>
        </p:spPr>
        <p:txBody>
          <a:bodyPr>
            <a:normAutofit/>
          </a:bodyPr>
          <a:lstStyle/>
          <a:p>
            <a:pPr algn="ctr" eaLnBrk="1" hangingPunct="1"/>
            <a:r>
              <a:rPr lang="en-US" sz="3200" b="1" dirty="0">
                <a:latin typeface="Times New Roman" panose="02020603050405020304"/>
                <a:ea typeface="Times New Roman" panose="02020603050405020304"/>
                <a:cs typeface="Times New Roman" panose="02020603050405020304"/>
                <a:sym typeface="Times New Roman" panose="02020603050405020304"/>
              </a:rPr>
              <a:t>AIM AND OBJECTIVES</a:t>
            </a:r>
          </a:p>
        </p:txBody>
      </p:sp>
      <p:sp>
        <p:nvSpPr>
          <p:cNvPr id="5" name="Content Placeholder 4"/>
          <p:cNvSpPr>
            <a:spLocks noGrp="1"/>
          </p:cNvSpPr>
          <p:nvPr>
            <p:ph idx="1"/>
          </p:nvPr>
        </p:nvSpPr>
        <p:spPr>
          <a:xfrm>
            <a:off x="264160" y="734695"/>
            <a:ext cx="11177905" cy="5621655"/>
          </a:xfrm>
        </p:spPr>
        <p:txBody>
          <a:bodyPr>
            <a:noAutofit/>
          </a:bodyPr>
          <a:lstStyle/>
          <a:p>
            <a:pPr marL="0" indent="0" algn="just">
              <a:lnSpc>
                <a:spcPct val="150000"/>
              </a:lnSpc>
              <a:buNone/>
            </a:pPr>
            <a:r>
              <a:rPr lang="en-US" sz="2200" b="1" dirty="0">
                <a:solidFill>
                  <a:srgbClr val="0D0D0D"/>
                </a:solidFill>
                <a:latin typeface="Times New Roman" panose="02020603050405020304"/>
                <a:ea typeface="Times New Roman" panose="02020603050405020304"/>
                <a:cs typeface="Times New Roman" panose="02020603050405020304"/>
                <a:sym typeface="Times New Roman" panose="02020603050405020304"/>
              </a:rPr>
              <a:t>Aim:</a:t>
            </a:r>
            <a:endParaRPr sz="2200" b="1" dirty="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algn="just">
              <a:lnSpc>
                <a:spcPct val="150000"/>
              </a:lnSpc>
              <a:buFont typeface="Arial" panose="020B0604020202020204" pitchFamily="34" charset="0"/>
              <a:buChar char="•"/>
            </a:pPr>
            <a:r>
              <a:rPr lang="en-US" sz="2400" kern="100" dirty="0">
                <a:effectLst/>
                <a:latin typeface="Times New Roman" panose="02020603050405020304" pitchFamily="18" charset="0"/>
                <a:ea typeface="Arial" panose="020B0604020202020204" pitchFamily="34" charset="0"/>
              </a:rPr>
              <a:t>The main objective of this project is to create an intuitive Power BI dashboard in order to close the data gap that exists at the hospital.  This dashboard will combine doctor scheduling, live bed availability, and anonymized patient data onto a single platform. The initiative gives hospital administration the tools they need to make data-driven choices by simplifying complicated data into understandable graphs and charts. In the end, this will enhance patient care by enabling more efficient use of resources, simpler care coordination, and shorter wait times.</a:t>
            </a:r>
            <a:endParaRPr lang="en-IN" sz="2400" kern="100" dirty="0">
              <a:effectLst/>
              <a:latin typeface="Times New Roman" panose="02020603050405020304" pitchFamily="18" charset="0"/>
              <a:ea typeface="Arial" panose="020B0604020202020204" pitchFamily="34" charset="0"/>
            </a:endParaRPr>
          </a:p>
        </p:txBody>
      </p:sp>
      <p:sp>
        <p:nvSpPr>
          <p:cNvPr id="4101" name="Slide Number Placeholder 4"/>
          <p:cNvSpPr>
            <a:spLocks noGrp="1"/>
          </p:cNvSpPr>
          <p:nvPr>
            <p:ph type="sldNum" sz="quarter" idx="12"/>
          </p:nvPr>
        </p:nvSpPr>
        <p:spPr bwMode="auto">
          <a:xfrm>
            <a:off x="8698865"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dirty="0">
                <a:solidFill>
                  <a:srgbClr val="898989"/>
                </a:solidFill>
                <a:latin typeface="Calibri" panose="020F0502020204030204" charset="0"/>
              </a:rPr>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14D0F-E383-974F-5992-DEE01999EF03}"/>
              </a:ext>
            </a:extLst>
          </p:cNvPr>
          <p:cNvSpPr>
            <a:spLocks noGrp="1"/>
          </p:cNvSpPr>
          <p:nvPr>
            <p:ph type="title"/>
          </p:nvPr>
        </p:nvSpPr>
        <p:spPr>
          <a:xfrm>
            <a:off x="838200" y="365126"/>
            <a:ext cx="10515600" cy="794204"/>
          </a:xfrm>
        </p:spPr>
        <p:txBody>
          <a:bodyPr/>
          <a:lstStyle/>
          <a:p>
            <a:r>
              <a:rPr lang="en-US" sz="1800" b="1"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LITERATURE SURVEY</a:t>
            </a:r>
            <a:endParaRPr lang="en-IN" sz="3200" dirty="0"/>
          </a:p>
        </p:txBody>
      </p:sp>
      <p:sp>
        <p:nvSpPr>
          <p:cNvPr id="3" name="Content Placeholder 2">
            <a:extLst>
              <a:ext uri="{FF2B5EF4-FFF2-40B4-BE49-F238E27FC236}">
                <a16:creationId xmlns:a16="http://schemas.microsoft.com/office/drawing/2014/main" id="{CE59C714-1309-C9A3-F649-345C73CCC472}"/>
              </a:ext>
            </a:extLst>
          </p:cNvPr>
          <p:cNvSpPr>
            <a:spLocks noGrp="1"/>
          </p:cNvSpPr>
          <p:nvPr>
            <p:ph idx="1"/>
          </p:nvPr>
        </p:nvSpPr>
        <p:spPr>
          <a:xfrm>
            <a:off x="838200" y="1159330"/>
            <a:ext cx="10515600" cy="5333544"/>
          </a:xfrm>
        </p:spPr>
        <p:txBody>
          <a:bodyPr>
            <a:normAutofit lnSpcReduction="10000"/>
          </a:bodyPr>
          <a:lstStyle/>
          <a:p>
            <a:pPr marR="467995" algn="just"/>
            <a:r>
              <a:rPr lang="en-US" sz="2000" dirty="0">
                <a:solidFill>
                  <a:schemeClr val="tx1"/>
                </a:solidFill>
                <a:effectLst/>
                <a:latin typeface="Times New Roman" panose="02020603050405020304" pitchFamily="18" charset="0"/>
                <a:ea typeface="Times New Roman" panose="02020603050405020304" pitchFamily="18" charset="0"/>
              </a:rPr>
              <a:t>There has been a lot of study in the field of algorithms for learning for its potential applications in healthcare because to the growth in behavioral health problems among individuals and the need for practical remedies. The exponential increase in mental illness and despair has impacted many people's lives, and a number of things need to change. An individual's mental stability may be impacted by several circumstances. Keeping in mind several elements such as age, gender, stress level, loneliness, depression severity, sleeplessness, and aggression, we will examine the key variables that contribute to poor mental health. </a:t>
            </a:r>
          </a:p>
          <a:p>
            <a:pPr marR="467995" algn="just"/>
            <a:endParaRPr lang="en-US" sz="2000" dirty="0">
              <a:solidFill>
                <a:schemeClr val="tx1"/>
              </a:solidFill>
              <a:effectLst/>
              <a:latin typeface="Times New Roman" panose="02020603050405020304" pitchFamily="18" charset="0"/>
              <a:ea typeface="Times New Roman" panose="02020603050405020304" pitchFamily="18" charset="0"/>
            </a:endParaRPr>
          </a:p>
          <a:p>
            <a:pPr marR="467995" algn="just"/>
            <a:r>
              <a:rPr lang="en-US" sz="2000" dirty="0">
                <a:solidFill>
                  <a:schemeClr val="tx1"/>
                </a:solidFill>
                <a:effectLst/>
                <a:latin typeface="Times New Roman" panose="02020603050405020304" pitchFamily="18" charset="0"/>
                <a:ea typeface="Times New Roman" panose="02020603050405020304" pitchFamily="18" charset="0"/>
              </a:rPr>
              <a:t>Data analytics has become a viable tool for solving problems in a number of related healthcare occupations. Knowledge mining is becoming more prevalent in a variety of industries and divisions as to its successful application in highly publicized fields like e-business, advertising, and retail. With the aid of predictive analysis, medical services firms can reduce their expenses while providing better care. Massive amounts of data also aid in reducing medication mistakes by enhancing the execution of regulations and budgets and lowering readmission rates. The goal of this study is to identify key disciplines to enhance patient engagement, health system management, diagnosis, and cost reduction. Data relating to patients will be carefully gathered and analyzed using Microsoft Power BI.</a:t>
            </a:r>
          </a:p>
          <a:p>
            <a:pPr marR="467995" algn="just"/>
            <a:endParaRPr lang="en-US" sz="2000" dirty="0">
              <a:solidFill>
                <a:schemeClr val="tx1"/>
              </a:solidFill>
              <a:effectLst/>
              <a:latin typeface="Times New Roman" panose="02020603050405020304" pitchFamily="18" charset="0"/>
              <a:ea typeface="Times New Roman" panose="02020603050405020304" pitchFamily="18" charset="0"/>
            </a:endParaRPr>
          </a:p>
          <a:p>
            <a:pPr marR="467995" algn="just"/>
            <a:endParaRPr lang="en-US" sz="2000" dirty="0">
              <a:solidFill>
                <a:schemeClr val="tx1"/>
              </a:solidFill>
              <a:effectLst/>
              <a:latin typeface="Times New Roman" panose="02020603050405020304" pitchFamily="18" charset="0"/>
              <a:ea typeface="Times New Roman" panose="02020603050405020304" pitchFamily="18" charset="0"/>
            </a:endParaRPr>
          </a:p>
          <a:p>
            <a:pPr marL="0" marR="467995" indent="0" algn="just">
              <a:buNone/>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05012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AEB6FF-7E40-0A70-5392-2B6EB27FD93D}"/>
              </a:ext>
            </a:extLst>
          </p:cNvPr>
          <p:cNvSpPr>
            <a:spLocks noGrp="1"/>
          </p:cNvSpPr>
          <p:nvPr>
            <p:ph idx="1"/>
          </p:nvPr>
        </p:nvSpPr>
        <p:spPr>
          <a:xfrm>
            <a:off x="838200" y="342900"/>
            <a:ext cx="10515600" cy="5834063"/>
          </a:xfrm>
        </p:spPr>
        <p:txBody>
          <a:bodyPr>
            <a:normAutofit fontScale="92500" lnSpcReduction="20000"/>
          </a:bodyPr>
          <a:lstStyle/>
          <a:p>
            <a:pPr marR="467995" algn="just"/>
            <a:r>
              <a:rPr lang="en-US" sz="2000" dirty="0">
                <a:solidFill>
                  <a:schemeClr val="tx1"/>
                </a:solidFill>
                <a:effectLst/>
                <a:latin typeface="Times New Roman" panose="02020603050405020304" pitchFamily="18" charset="0"/>
                <a:ea typeface="Times New Roman" panose="02020603050405020304" pitchFamily="18" charset="0"/>
              </a:rPr>
              <a:t> </a:t>
            </a:r>
            <a:r>
              <a:rPr lang="en-US" sz="2200" dirty="0">
                <a:solidFill>
                  <a:schemeClr val="tx1"/>
                </a:solidFill>
                <a:effectLst/>
                <a:latin typeface="Times New Roman" panose="02020603050405020304" pitchFamily="18" charset="0"/>
                <a:ea typeface="Times New Roman" panose="02020603050405020304" pitchFamily="18" charset="0"/>
              </a:rPr>
              <a:t>Hospital management may now better oversee everyday operations with the use of health information systems, which include key performance indicators (KPIs) for time-aggregated monitoring. However, there aren't many suggestions for productivity dashboards in the literature right now to help hospital stakeholders. The present study centers on two interconnected issues: (1) hospital organizations require productivity data to enhance service accessibility, and (2) managers require productivity data to maximize resource distribution. The creation of dashboards to track data gathered from a healthcare organization in order to assist decision-makers is the focus of this research. The Design Science Research (DSR) approach was used in the development and assessment of the productivity dashboard. Stakeholders from a big Portuguese hospital assessed the dashboard and helped iteratively improve its design to create a helpful decision support system.</a:t>
            </a:r>
          </a:p>
          <a:p>
            <a:pPr marR="467995" algn="just"/>
            <a:endParaRPr lang="en-US" sz="2200" dirty="0">
              <a:solidFill>
                <a:schemeClr val="tx1"/>
              </a:solidFill>
              <a:effectLst/>
              <a:latin typeface="Times New Roman" panose="02020603050405020304" pitchFamily="18" charset="0"/>
              <a:ea typeface="Times New Roman" panose="02020603050405020304" pitchFamily="18" charset="0"/>
            </a:endParaRPr>
          </a:p>
          <a:p>
            <a:pPr marR="467995" algn="just"/>
            <a:r>
              <a:rPr lang="en-US" sz="2200" dirty="0">
                <a:solidFill>
                  <a:schemeClr val="tx1"/>
                </a:solidFill>
                <a:effectLst/>
                <a:latin typeface="Times New Roman" panose="02020603050405020304" pitchFamily="18" charset="0"/>
                <a:ea typeface="Times New Roman" panose="02020603050405020304" pitchFamily="18" charset="0"/>
              </a:rPr>
              <a:t> These days, systems for managing healthcare are using a number of strategies that help evidence-based medicine reach its objectives. This study examines several visualization methods and their use in medical settings. We chose a few current papers on visualization methods in healthcare that were released between 2018 and 2021. Massive amounts of data are produced by the healthcare industry; in order to make the data easily understood and to direct its effective display, visualization techniques are needed. Using graphics, photos, and videos to effectively display information is known as visualization in the healthcare industry. Large data systems manage enormous volumes of data, which calls for visualization strategies to show the data in an understandable way. </a:t>
            </a:r>
          </a:p>
          <a:p>
            <a:pPr marR="467995" algn="just"/>
            <a:endParaRPr lang="en-IN" sz="2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89727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8" name="Title 1"/>
          <p:cNvSpPr>
            <a:spLocks noGrp="1"/>
          </p:cNvSpPr>
          <p:nvPr>
            <p:ph type="title"/>
          </p:nvPr>
        </p:nvSpPr>
        <p:spPr>
          <a:xfrm>
            <a:off x="-185195" y="90487"/>
            <a:ext cx="12192000" cy="590550"/>
          </a:xfrm>
        </p:spPr>
        <p:txBody>
          <a:bodyPr>
            <a:normAutofit/>
          </a:bodyPr>
          <a:lstStyle/>
          <a:p>
            <a:pPr algn="ctr" eaLnBrk="1" hangingPunct="1"/>
            <a:r>
              <a:rPr sz="3200" b="1" dirty="0">
                <a:latin typeface="Times New Roman" panose="02020603050405020304"/>
                <a:ea typeface="Times New Roman" panose="02020603050405020304"/>
                <a:cs typeface="Times New Roman" panose="02020603050405020304"/>
                <a:sym typeface="Times New Roman" panose="02020603050405020304"/>
              </a:rPr>
              <a:t>ARCHITECTURE DIAGRAM</a:t>
            </a:r>
          </a:p>
        </p:txBody>
      </p:sp>
      <p:sp>
        <p:nvSpPr>
          <p:cNvPr id="4101" name="Slide Number Placeholder 4"/>
          <p:cNvSpPr>
            <a:spLocks noGrp="1"/>
          </p:cNvSpPr>
          <p:nvPr>
            <p:ph type="sldNum" sz="quarter" idx="12"/>
          </p:nvPr>
        </p:nvSpPr>
        <p:spPr bwMode="auto">
          <a:xfrm>
            <a:off x="8698865"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dirty="0">
                <a:solidFill>
                  <a:srgbClr val="898989"/>
                </a:solidFill>
                <a:latin typeface="Calibri" panose="020F0502020204030204" charset="0"/>
              </a:rPr>
              <a:t>8</a:t>
            </a:r>
          </a:p>
        </p:txBody>
      </p:sp>
      <p:pic>
        <p:nvPicPr>
          <p:cNvPr id="9" name="Content Placeholder 8">
            <a:extLst>
              <a:ext uri="{FF2B5EF4-FFF2-40B4-BE49-F238E27FC236}">
                <a16:creationId xmlns:a16="http://schemas.microsoft.com/office/drawing/2014/main" id="{75AA1B81-7F2F-870D-E53F-8A5ABA462F64}"/>
              </a:ext>
            </a:extLst>
          </p:cNvPr>
          <p:cNvPicPr>
            <a:picLocks noGrp="1" noChangeAspect="1"/>
          </p:cNvPicPr>
          <p:nvPr>
            <p:ph idx="1"/>
          </p:nvPr>
        </p:nvPicPr>
        <p:blipFill>
          <a:blip r:embed="rId2"/>
          <a:stretch>
            <a:fillRect/>
          </a:stretch>
        </p:blipFill>
        <p:spPr>
          <a:xfrm>
            <a:off x="2077252" y="1300853"/>
            <a:ext cx="7667105" cy="505549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68EE3-C6F0-67C1-63C9-3A4904035925}"/>
              </a:ext>
            </a:extLst>
          </p:cNvPr>
          <p:cNvSpPr>
            <a:spLocks noGrp="1"/>
          </p:cNvSpPr>
          <p:nvPr>
            <p:ph type="title"/>
          </p:nvPr>
        </p:nvSpPr>
        <p:spPr>
          <a:xfrm>
            <a:off x="602690" y="664547"/>
            <a:ext cx="8596668" cy="1320800"/>
          </a:xfrm>
        </p:spPr>
        <p:txBody>
          <a:bodyPr/>
          <a:lstStyle/>
          <a:p>
            <a:r>
              <a:rPr lang="en-IN" dirty="0"/>
              <a:t>Data Analysis Tool Used:</a:t>
            </a:r>
          </a:p>
        </p:txBody>
      </p:sp>
      <p:sp>
        <p:nvSpPr>
          <p:cNvPr id="3" name="Content Placeholder 2">
            <a:extLst>
              <a:ext uri="{FF2B5EF4-FFF2-40B4-BE49-F238E27FC236}">
                <a16:creationId xmlns:a16="http://schemas.microsoft.com/office/drawing/2014/main" id="{FC5D0441-CFD3-0EDD-6516-DB1359BA948F}"/>
              </a:ext>
            </a:extLst>
          </p:cNvPr>
          <p:cNvSpPr>
            <a:spLocks noGrp="1"/>
          </p:cNvSpPr>
          <p:nvPr>
            <p:ph idx="1"/>
          </p:nvPr>
        </p:nvSpPr>
        <p:spPr>
          <a:xfrm>
            <a:off x="602690" y="1538307"/>
            <a:ext cx="10837332" cy="4868506"/>
          </a:xfrm>
        </p:spPr>
        <p:txBody>
          <a:bodyPr>
            <a:normAutofit/>
          </a:bodyPr>
          <a:lstStyle/>
          <a:p>
            <a:r>
              <a:rPr lang="en-IN" sz="2400" dirty="0"/>
              <a:t>POWER BI</a:t>
            </a:r>
          </a:p>
          <a:p>
            <a:pPr marL="0" indent="0">
              <a:buNone/>
            </a:pPr>
            <a:r>
              <a:rPr lang="en-IN" sz="2400" dirty="0"/>
              <a:t>Why POWER BI?</a:t>
            </a:r>
          </a:p>
          <a:p>
            <a:pPr lvl="1"/>
            <a:r>
              <a:rPr lang="en-US" sz="2400" dirty="0"/>
              <a:t> Breaks Down Data Silos: Power BI connects to various healthcare data sources, uniting them into a single platform for easy analysis.</a:t>
            </a:r>
          </a:p>
          <a:p>
            <a:pPr lvl="1"/>
            <a:r>
              <a:rPr lang="en-US" sz="2400" dirty="0"/>
              <a:t> Makes Data Visual: Power BI transforms complex healthcare data into clear and understandable charts and graphs.</a:t>
            </a:r>
          </a:p>
          <a:p>
            <a:pPr lvl="1"/>
            <a:r>
              <a:rPr lang="en-US" sz="2400" dirty="0"/>
              <a:t> Improves Decision Making: User-friendly dashboards with insights help healthcare workers make informed decisions about patient care and resource allocation.</a:t>
            </a:r>
          </a:p>
          <a:p>
            <a:pPr lvl="1"/>
            <a:r>
              <a:rPr lang="en-US" sz="2400" dirty="0"/>
              <a:t> Boosts Efficiency: Power BI streamlines operations by providing real-time data on bed occupancy, doctor schedules, and patient trends.</a:t>
            </a:r>
            <a:r>
              <a:rPr lang="en-IN" dirty="0"/>
              <a:t>		</a:t>
            </a:r>
          </a:p>
        </p:txBody>
      </p:sp>
    </p:spTree>
    <p:extLst>
      <p:ext uri="{BB962C8B-B14F-4D97-AF65-F5344CB8AC3E}">
        <p14:creationId xmlns:p14="http://schemas.microsoft.com/office/powerpoint/2010/main" val="3133018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6B64B-C051-B0B9-71DD-091070D0F5E0}"/>
              </a:ext>
            </a:extLst>
          </p:cNvPr>
          <p:cNvSpPr>
            <a:spLocks noGrp="1"/>
          </p:cNvSpPr>
          <p:nvPr>
            <p:ph type="title"/>
          </p:nvPr>
        </p:nvSpPr>
        <p:spPr>
          <a:xfrm>
            <a:off x="677334" y="472440"/>
            <a:ext cx="8596668" cy="594049"/>
          </a:xfrm>
        </p:spPr>
        <p:txBody>
          <a:bodyPr>
            <a:normAutofit fontScale="90000"/>
          </a:bodyPr>
          <a:lstStyle/>
          <a:p>
            <a:r>
              <a:rPr lang="en-US" dirty="0"/>
              <a:t>H</a:t>
            </a:r>
            <a:r>
              <a:rPr lang="en-IN" dirty="0"/>
              <a:t>OSPITAL DATA MANAGEMENT</a:t>
            </a:r>
          </a:p>
        </p:txBody>
      </p:sp>
      <p:sp>
        <p:nvSpPr>
          <p:cNvPr id="3" name="Content Placeholder 2">
            <a:extLst>
              <a:ext uri="{FF2B5EF4-FFF2-40B4-BE49-F238E27FC236}">
                <a16:creationId xmlns:a16="http://schemas.microsoft.com/office/drawing/2014/main" id="{0005B1A0-3345-36EA-3EAD-F5E245C67D0A}"/>
              </a:ext>
            </a:extLst>
          </p:cNvPr>
          <p:cNvSpPr>
            <a:spLocks noGrp="1"/>
          </p:cNvSpPr>
          <p:nvPr>
            <p:ph idx="1"/>
          </p:nvPr>
        </p:nvSpPr>
        <p:spPr>
          <a:xfrm>
            <a:off x="677334" y="1340809"/>
            <a:ext cx="9335346" cy="5044751"/>
          </a:xfrm>
        </p:spPr>
        <p:txBody>
          <a:bodyPr>
            <a:normAutofit fontScale="92500" lnSpcReduction="20000"/>
          </a:bodyPr>
          <a:lstStyle/>
          <a:p>
            <a:r>
              <a:rPr lang="en-US" sz="2400" dirty="0"/>
              <a:t>How It Works?</a:t>
            </a:r>
          </a:p>
          <a:p>
            <a:pPr lvl="1"/>
            <a:endParaRPr lang="en-US" sz="2400" dirty="0"/>
          </a:p>
          <a:p>
            <a:pPr lvl="1"/>
            <a:r>
              <a:rPr lang="en-US" sz="2400" dirty="0"/>
              <a:t> Unifies Data Landscape: Power BI acts as a central hub, consolidating healthcare data from disparate sources like EHRs, billing systems, and bed management tools.</a:t>
            </a:r>
          </a:p>
          <a:p>
            <a:pPr lvl="1"/>
            <a:r>
              <a:rPr lang="en-US" sz="2400" dirty="0"/>
              <a:t>Transforms Insights:  Power BI simplifies complex medical data, converting it into clear and actionable visualizations for improved comprehension.</a:t>
            </a:r>
          </a:p>
          <a:p>
            <a:pPr lvl="1"/>
            <a:r>
              <a:rPr lang="en-US" sz="2400" dirty="0"/>
              <a:t> Empowers Through Dashboards: User-friendly dashboards become the go-to platform for healthcare professionals, providing real-time insights on patient trends, resource allocation, and wait times.</a:t>
            </a:r>
          </a:p>
          <a:p>
            <a:pPr lvl="1"/>
            <a:r>
              <a:rPr lang="en-US" sz="2400" dirty="0"/>
              <a:t> Data-Driven Decision Making: Power BI empowers informed choices by hospital administrators. They can optimize bed allocation, streamline staff scheduling, and improve patient flow based on visualized data.</a:t>
            </a:r>
            <a:endParaRPr lang="en-IN" sz="2400" dirty="0"/>
          </a:p>
        </p:txBody>
      </p:sp>
    </p:spTree>
    <p:extLst>
      <p:ext uri="{BB962C8B-B14F-4D97-AF65-F5344CB8AC3E}">
        <p14:creationId xmlns:p14="http://schemas.microsoft.com/office/powerpoint/2010/main" val="3936324195"/>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631</TotalTime>
  <Words>1600</Words>
  <Application>Microsoft Office PowerPoint</Application>
  <PresentationFormat>Widescreen</PresentationFormat>
  <Paragraphs>109</Paragraphs>
  <Slides>23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Times New Roman</vt:lpstr>
      <vt:lpstr>Trebuchet MS</vt:lpstr>
      <vt:lpstr>Wingdings</vt:lpstr>
      <vt:lpstr>Wingdings 3</vt:lpstr>
      <vt:lpstr>Facet</vt:lpstr>
      <vt:lpstr>HOSPITAL DATA ANALYSIS WITH POWER BI </vt:lpstr>
      <vt:lpstr>ABSTRACT</vt:lpstr>
      <vt:lpstr>PROBLEM STATEMENT</vt:lpstr>
      <vt:lpstr>AIM AND OBJECTIVES</vt:lpstr>
      <vt:lpstr>       LITERATURE SURVEY</vt:lpstr>
      <vt:lpstr>PowerPoint Presentation</vt:lpstr>
      <vt:lpstr>ARCHITECTURE DIAGRAM</vt:lpstr>
      <vt:lpstr>Data Analysis Tool Used:</vt:lpstr>
      <vt:lpstr>HOSPITAL DATA MANAGEMENT</vt:lpstr>
      <vt:lpstr>MODULE DESCRIPTION</vt:lpstr>
      <vt:lpstr>MODULE DESCRIPTION</vt:lpstr>
      <vt:lpstr>MODULE DESCRIPTION</vt:lpstr>
      <vt:lpstr>MODULE DESCRIPTION</vt:lpstr>
      <vt:lpstr>RESULTS</vt:lpstr>
      <vt:lpstr>RESULTS</vt:lpstr>
      <vt:lpstr>RESULTS</vt:lpstr>
      <vt:lpstr>RESULTS</vt:lpstr>
      <vt:lpstr>RESULTS</vt:lpstr>
      <vt:lpstr>RESULTS </vt:lpstr>
      <vt:lpstr>RESULTS</vt:lpstr>
      <vt:lpstr>        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NUTRIPLAN– AN AI ENABLED NUTRITION ANALYZER</dc:title>
  <dc:creator>Janani Arumugam</dc:creator>
  <cp:lastModifiedBy>Joshita Umanath</cp:lastModifiedBy>
  <cp:revision>34</cp:revision>
  <dcterms:created xsi:type="dcterms:W3CDTF">2024-05-18T15:49:00Z</dcterms:created>
  <dcterms:modified xsi:type="dcterms:W3CDTF">2024-05-20T04:25:35Z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C90A56C4A2CB4042B7BC3CA978B3942E_13</vt:lpwstr>
  </property>
  <property fmtid="{D5CDD505-2E9C-101B-9397-08002B2CF9AE}" pid="3" name="KSOProductBuildVer">
    <vt:lpwstr>1033-12.2.0.13472</vt:lpwstr>
  </property>
</Properties>
</file>